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4"/>
  </p:notesMasterIdLst>
  <p:sldIdLst>
    <p:sldId id="256" r:id="rId3"/>
    <p:sldId id="320" r:id="rId4"/>
    <p:sldId id="321" r:id="rId5"/>
    <p:sldId id="258" r:id="rId6"/>
    <p:sldId id="317" r:id="rId7"/>
    <p:sldId id="260" r:id="rId8"/>
    <p:sldId id="318" r:id="rId9"/>
    <p:sldId id="261" r:id="rId10"/>
    <p:sldId id="270" r:id="rId11"/>
    <p:sldId id="272" r:id="rId12"/>
    <p:sldId id="271" r:id="rId13"/>
    <p:sldId id="277" r:id="rId14"/>
    <p:sldId id="279" r:id="rId15"/>
    <p:sldId id="273" r:id="rId16"/>
    <p:sldId id="274" r:id="rId17"/>
    <p:sldId id="314" r:id="rId18"/>
    <p:sldId id="313" r:id="rId19"/>
    <p:sldId id="282" r:id="rId20"/>
    <p:sldId id="283" r:id="rId21"/>
    <p:sldId id="287" r:id="rId22"/>
    <p:sldId id="316" r:id="rId23"/>
    <p:sldId id="288" r:id="rId24"/>
    <p:sldId id="289" r:id="rId25"/>
    <p:sldId id="290" r:id="rId26"/>
    <p:sldId id="291" r:id="rId27"/>
    <p:sldId id="292" r:id="rId28"/>
    <p:sldId id="293" r:id="rId29"/>
    <p:sldId id="294" r:id="rId30"/>
    <p:sldId id="295" r:id="rId31"/>
    <p:sldId id="322" r:id="rId32"/>
    <p:sldId id="319" r:id="rId33"/>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64"/>
    <a:srgbClr val="56AAAA"/>
    <a:srgbClr val="00705A"/>
    <a:srgbClr val="82C1C0"/>
    <a:srgbClr val="E1EDEF"/>
    <a:srgbClr val="AFCFD5"/>
    <a:srgbClr val="03DCD7"/>
    <a:srgbClr val="03EDED"/>
    <a:srgbClr val="00CD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varScale="1">
        <p:scale>
          <a:sx n="105" d="100"/>
          <a:sy n="105" d="100"/>
        </p:scale>
        <p:origin x="-686" y="-67"/>
      </p:cViewPr>
      <p:guideLst>
        <p:guide orient="horz" pos="1620"/>
        <p:guide pos="2880"/>
      </p:guideLst>
    </p:cSldViewPr>
  </p:slideViewPr>
  <p:notesTextViewPr>
    <p:cViewPr>
      <p:scale>
        <a:sx n="100" d="100"/>
        <a:sy n="100" d="100"/>
      </p:scale>
      <p:origin x="0" y="0"/>
    </p:cViewPr>
  </p:notesTextViewPr>
  <p:notesViewPr>
    <p:cSldViewPr>
      <p:cViewPr varScale="1">
        <p:scale>
          <a:sx n="83" d="100"/>
          <a:sy n="83" d="100"/>
        </p:scale>
        <p:origin x="-24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101573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9F3E05B6-2EC5-41AE-87AF-3D075A081C96}" type="datetime1">
              <a:rPr kumimoji="0" lang="en-US" smtClean="0">
                <a:solidFill>
                  <a:srgbClr val="FFFFFF"/>
                </a:solidFill>
              </a:rPr>
              <a:t>12/8/2015</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extLst/>
          </a:lstStyle>
          <a:p>
            <a:fld id="{A055DB2A-483C-4175-8890-9D1D5ADEC752}" type="datetime1">
              <a:rPr kumimoji="0" lang="en-US" smtClean="0"/>
              <a:t>12/8/2015</a:t>
            </a:fld>
            <a:endParaRPr kumimoji="0" lang="en-US"/>
          </a:p>
        </p:txBody>
      </p:sp>
      <p:sp>
        <p:nvSpPr>
          <p:cNvPr id="4" name="Rectangle 3"/>
          <p:cNvSpPr>
            <a:spLocks noGrp="1"/>
          </p:cNvSpPr>
          <p:nvPr>
            <p:ph type="ftr" sz="quarter" idx="11"/>
          </p:nvPr>
        </p:nvSpPr>
        <p:spPr/>
        <p:txBody>
          <a:bodyPr/>
          <a:lstStyle>
            <a:extLst/>
          </a:lstStyle>
          <a:p>
            <a:endParaRPr kumimoji="0" lang="en-U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352550"/>
            <a:ext cx="8153400" cy="32766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5B18778B-77C1-40D4-9601-BB721F581E1F}" type="datetime1">
              <a:rPr kumimoji="0" lang="en-US" smtClean="0"/>
              <a:t>12/8/2015</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FF0A9868-CB87-4737-B6ED-B8E2628EA14E}" type="datetime1">
              <a:rPr kumimoji="0" lang="en-US" smtClean="0"/>
              <a:t>12/8/2015</a:t>
            </a:fld>
            <a:endParaRPr kumimoji="0"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a:p>
        </p:txBody>
      </p:sp>
      <p:sp>
        <p:nvSpPr>
          <p:cNvPr id="12" name="Footer Placeholder 11"/>
          <p:cNvSpPr>
            <a:spLocks noGrp="1"/>
          </p:cNvSpPr>
          <p:nvPr>
            <p:ph type="ftr" sz="quarter" idx="17"/>
          </p:nvPr>
        </p:nvSpPr>
        <p:spPr/>
        <p:txBody>
          <a:bodyPr rtlCol="0"/>
          <a:lstStyle>
            <a:extLst/>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62DA3364-9FF9-4FE0-8D20-A33AF6CFAD78}" type="datetime1">
              <a:rPr kumimoji="0" lang="en-US" smtClean="0"/>
              <a:t>12/8/2015</a:t>
            </a:fld>
            <a:endParaRPr kumimoji="0"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extLst/>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32B0F0A7-A76C-4FDD-BCCE-27C3E2A34898}" type="datetime1">
              <a:rPr kumimoji="0" lang="en-US" smtClean="0"/>
              <a:t>12/8/2015</a:t>
            </a:fld>
            <a:endParaRPr kumimoji="0"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214B22-503F-4DB6-A5BD-488F055A9A73}" type="datetime1">
              <a:rPr kumimoji="0" lang="en-US" smtClean="0"/>
              <a:t>12/8/2015</a:t>
            </a:fld>
            <a:endParaRPr kumimoji="0" lang="en-US"/>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F7712FD-02B2-48E9-A390-63C19F247C2F}" type="datetime1">
              <a:rPr kumimoji="0" lang="en-US" smtClean="0"/>
              <a:t>12/8/2015</a:t>
            </a:fld>
            <a:endParaRPr kumimoji="0"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D52D59A3-6D09-4DD9-BCAC-816B1D8F86DF}" type="datetime1">
              <a:rPr kumimoji="0" lang="en-US" smtClean="0"/>
              <a:t>12/8/2015</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BEFC5F51-A019-479A-B3F5-891DCA7F8507}" type="datetime1">
              <a:rPr kumimoji="0" lang="en-US" smtClean="0"/>
              <a:t>12/8/2015</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6bKEt7vJAhVFKyYKHWeNAsEQjRwIBw&amp;url=http://www.kutakrock.com/&amp;bvm=bv.108194040,d.eWE&amp;psig=AFQjCNHL5lGb-slYsG8PeZiGQX7tHMcxtg&amp;ust=14490856910194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478180" y="438150"/>
            <a:ext cx="8229600" cy="2209800"/>
          </a:xfrm>
        </p:spPr>
        <p:txBody>
          <a:bodyPr>
            <a:normAutofit/>
          </a:bodyPr>
          <a:lstStyle>
            <a:extLst/>
          </a:lstStyle>
          <a:p>
            <a:pPr algn="ctr"/>
            <a:r>
              <a:rPr lang="en-US" sz="6600" dirty="0" smtClean="0">
                <a:solidFill>
                  <a:srgbClr val="006964"/>
                </a:solidFill>
                <a:latin typeface="Arial Black" pitchFamily="34" charset="0"/>
              </a:rPr>
              <a:t>PDC Webinar</a:t>
            </a:r>
            <a:r>
              <a:rPr lang="en-US" dirty="0" smtClean="0">
                <a:solidFill>
                  <a:srgbClr val="006964"/>
                </a:solidFill>
                <a:latin typeface="Arial Black" pitchFamily="34" charset="0"/>
              </a:rPr>
              <a:t/>
            </a:r>
            <a:br>
              <a:rPr lang="en-US" dirty="0" smtClean="0">
                <a:solidFill>
                  <a:srgbClr val="006964"/>
                </a:solidFill>
                <a:latin typeface="Arial Black" pitchFamily="34" charset="0"/>
              </a:rPr>
            </a:br>
            <a:r>
              <a:rPr lang="en-US" sz="3200" dirty="0" smtClean="0">
                <a:solidFill>
                  <a:srgbClr val="006964"/>
                </a:solidFill>
                <a:latin typeface="Arial Black" pitchFamily="34" charset="0"/>
              </a:rPr>
              <a:t>December 10, 2015</a:t>
            </a:r>
            <a:br>
              <a:rPr lang="en-US" sz="3200" dirty="0" smtClean="0">
                <a:solidFill>
                  <a:srgbClr val="006964"/>
                </a:solidFill>
                <a:latin typeface="Arial Black" pitchFamily="34" charset="0"/>
              </a:rPr>
            </a:br>
            <a:r>
              <a:rPr lang="en-US" sz="3200" dirty="0" smtClean="0">
                <a:solidFill>
                  <a:srgbClr val="006964"/>
                </a:solidFill>
                <a:latin typeface="Arial Black" pitchFamily="34" charset="0"/>
              </a:rPr>
              <a:t>_______________________________________</a:t>
            </a:r>
            <a:endParaRPr lang="en-US" sz="3200" dirty="0">
              <a:solidFill>
                <a:srgbClr val="006964"/>
              </a:solidFill>
              <a:latin typeface="Arial Black" pitchFamily="34" charset="0"/>
            </a:endParaRPr>
          </a:p>
        </p:txBody>
      </p:sp>
      <p:pic>
        <p:nvPicPr>
          <p:cNvPr id="1029" name="Picture 5" descr="http://www.kutakrock.com/files/ImageControl/8b738fba-3147-43c3-85c0-009c3083014a/7483b893-e478-44a4-8fed-f49aa917d8cf/Presentation/Image/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7152"/>
            <a:ext cx="21907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43" y="3267529"/>
            <a:ext cx="2134179" cy="114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174882"/>
            <a:ext cx="2481151" cy="120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p:cNvSpPr>
          <p:nvPr/>
        </p:nvSpPr>
        <p:spPr>
          <a:xfrm>
            <a:off x="678544" y="2647950"/>
            <a:ext cx="7974808" cy="457200"/>
          </a:xfrm>
          <a:prstGeom prst="rect">
            <a:avLst/>
          </a:prstGeom>
        </p:spPr>
        <p:txBody>
          <a:bodyPr vert="horz" rtlCol="0" anchor="b">
            <a:noAutofit/>
          </a:bodyPr>
          <a:lstStyle>
            <a:lvl1pPr algn="l" rtl="0" eaLnBrk="1" latinLnBrk="0" hangingPunct="1">
              <a:spcBef>
                <a:spcPct val="0"/>
              </a:spcBef>
              <a:buNone/>
              <a:defRPr kumimoji="0" sz="4200" kern="1200" cap="all" baseline="0">
                <a:solidFill>
                  <a:schemeClr val="tx2"/>
                </a:solidFill>
                <a:latin typeface="+mj-lt"/>
                <a:ea typeface="+mj-ea"/>
                <a:cs typeface="+mj-cs"/>
              </a:defRPr>
            </a:lvl1pPr>
            <a:extLst/>
          </a:lstStyle>
          <a:p>
            <a:pPr algn="ctr"/>
            <a:r>
              <a:rPr lang="en-US" sz="2800" dirty="0" smtClean="0">
                <a:solidFill>
                  <a:schemeClr val="bg1">
                    <a:lumMod val="75000"/>
                    <a:lumOff val="25000"/>
                  </a:schemeClr>
                </a:solidFill>
                <a:latin typeface="Arial Black" pitchFamily="34" charset="0"/>
              </a:rPr>
              <a:t>HOSTED BY:</a:t>
            </a:r>
            <a:endParaRPr lang="en-US" sz="2800" dirty="0">
              <a:solidFill>
                <a:schemeClr val="bg1">
                  <a:lumMod val="75000"/>
                  <a:lumOff val="2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solidFill>
                  <a:schemeClr val="tx1"/>
                </a:solidFill>
              </a:rPr>
              <a:t>Use of Public Office or Agency Facilities in Campaigns</a:t>
            </a:r>
            <a:endParaRPr lang="en-US" sz="3200" dirty="0">
              <a:solidFill>
                <a:schemeClr val="tx1"/>
              </a:solidFill>
            </a:endParaRPr>
          </a:p>
        </p:txBody>
      </p:sp>
      <p:sp>
        <p:nvSpPr>
          <p:cNvPr id="3" name="Content Placeholder 2"/>
          <p:cNvSpPr>
            <a:spLocks noGrp="1"/>
          </p:cNvSpPr>
          <p:nvPr>
            <p:ph sz="quarter" idx="13"/>
          </p:nvPr>
        </p:nvSpPr>
        <p:spPr>
          <a:xfrm>
            <a:off x="609600" y="1428750"/>
            <a:ext cx="8153400" cy="3268624"/>
          </a:xfrm>
        </p:spPr>
        <p:txBody>
          <a:bodyPr>
            <a:normAutofit/>
          </a:bodyPr>
          <a:lstStyle/>
          <a:p>
            <a:pPr marL="0" indent="0">
              <a:buNone/>
            </a:pPr>
            <a:r>
              <a:rPr lang="en-US" sz="1900" dirty="0"/>
              <a:t>The specific provision of this act that concerns us today is found in RCW 42.17A.555 (formerly RCW 42.17.130) which states in part as follows</a:t>
            </a:r>
            <a:r>
              <a:rPr lang="en-US" sz="1900" dirty="0" smtClean="0"/>
              <a:t>:</a:t>
            </a:r>
          </a:p>
          <a:p>
            <a:pPr marL="0" indent="0">
              <a:buNone/>
            </a:pPr>
            <a:endParaRPr lang="en-US" sz="1900" dirty="0" smtClean="0"/>
          </a:p>
          <a:p>
            <a:r>
              <a:rPr lang="en-US" sz="1800" i="1" dirty="0" smtClean="0"/>
              <a:t>No </a:t>
            </a:r>
            <a:r>
              <a:rPr lang="en-US" sz="1800" i="1" dirty="0"/>
              <a:t>elective official nor any employee of his or her office nor any person appointed to or employed by any public office or agency may use or authorize the use of any of the facilities of a public office or agency, directly or indirectly, for the purpose of assisting a campaign for election of any person to any office or for the promotion of or opposition to any ballot proposition. </a:t>
            </a:r>
          </a:p>
          <a:p>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10</a:t>
            </a:fld>
            <a:endParaRPr kumimoji="0" lang="en-US"/>
          </a:p>
        </p:txBody>
      </p:sp>
    </p:spTree>
    <p:extLst>
      <p:ext uri="{BB962C8B-B14F-4D97-AF65-F5344CB8AC3E}">
        <p14:creationId xmlns:p14="http://schemas.microsoft.com/office/powerpoint/2010/main" val="184539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52551"/>
            <a:ext cx="7848600" cy="1600199"/>
          </a:xfrm>
        </p:spPr>
        <p:txBody>
          <a:bodyPr>
            <a:noAutofit/>
          </a:bodyPr>
          <a:lstStyle/>
          <a:p>
            <a:pPr>
              <a:buFont typeface="Wingdings" panose="05000000000000000000" pitchFamily="2" charset="2"/>
              <a:buChar char="q"/>
            </a:pPr>
            <a:r>
              <a:rPr lang="en-US" sz="1900" dirty="0" smtClean="0"/>
              <a:t>Facilities </a:t>
            </a:r>
            <a:r>
              <a:rPr lang="en-US" sz="1900" dirty="0"/>
              <a:t>of a public office or agency include, but are not limited to, use of stationery, postage, machines, and equipment, use of employees of the office or agency during working hours, vehicles, office space, publications of the office or agency, and clientele lists of persons served by the office or agency. </a:t>
            </a:r>
          </a:p>
        </p:txBody>
      </p:sp>
      <p:sp>
        <p:nvSpPr>
          <p:cNvPr id="6" name="Title 1"/>
          <p:cNvSpPr>
            <a:spLocks noGrp="1"/>
          </p:cNvSpPr>
          <p:nvPr>
            <p:ph type="title"/>
          </p:nvPr>
        </p:nvSpPr>
        <p:spPr>
          <a:xfrm>
            <a:off x="609600" y="118110"/>
            <a:ext cx="8153400" cy="1005840"/>
          </a:xfrm>
        </p:spPr>
        <p:txBody>
          <a:bodyPr/>
          <a:lstStyle/>
          <a:p>
            <a:r>
              <a:rPr lang="en-US" dirty="0">
                <a:solidFill>
                  <a:schemeClr val="tx1"/>
                </a:solidFill>
              </a:rPr>
              <a:t>RCW 42.17A.555</a:t>
            </a: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11</a:t>
            </a:fld>
            <a:endParaRPr kumimoji="0"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28950"/>
            <a:ext cx="5715000" cy="197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08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Public Facilities </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800" dirty="0"/>
              <a:t>“Facilities of a public office or agency” has been defined by case law and administrative interpretations as including the following</a:t>
            </a:r>
            <a:r>
              <a:rPr lang="en-US" sz="1800" dirty="0" smtClean="0"/>
              <a:t>:</a:t>
            </a:r>
            <a:endParaRPr lang="en-US" sz="1800" dirty="0"/>
          </a:p>
          <a:p>
            <a:pPr lvl="0"/>
            <a:r>
              <a:rPr lang="en-US" sz="1800" dirty="0"/>
              <a:t>School buildings, property and structures;</a:t>
            </a:r>
          </a:p>
          <a:p>
            <a:pPr lvl="0"/>
            <a:r>
              <a:rPr lang="en-US" sz="1800" dirty="0"/>
              <a:t>School mailboxes and school email (See</a:t>
            </a:r>
            <a:r>
              <a:rPr lang="en-US" sz="1800" i="1" dirty="0"/>
              <a:t> Herbert v. Washington State Public Disclosure </a:t>
            </a:r>
            <a:r>
              <a:rPr lang="en-US" sz="1800" i="1" dirty="0" err="1"/>
              <a:t>Com’n</a:t>
            </a:r>
            <a:r>
              <a:rPr lang="en-US" sz="1800" dirty="0"/>
              <a:t>, 136 </a:t>
            </a:r>
            <a:r>
              <a:rPr lang="en-US" sz="1800" dirty="0" err="1"/>
              <a:t>Wn</a:t>
            </a:r>
            <a:r>
              <a:rPr lang="en-US" sz="1800" dirty="0"/>
              <a:t>. App. 249 (2006), </a:t>
            </a:r>
            <a:r>
              <a:rPr lang="en-US" sz="1800" i="1" dirty="0"/>
              <a:t>see also</a:t>
            </a:r>
            <a:r>
              <a:rPr lang="en-US" sz="1800" dirty="0"/>
              <a:t> PDC Case. No. 13-033);</a:t>
            </a:r>
          </a:p>
          <a:p>
            <a:pPr lvl="0"/>
            <a:r>
              <a:rPr lang="en-US" sz="1800" dirty="0"/>
              <a:t>School employees (See </a:t>
            </a:r>
            <a:r>
              <a:rPr lang="en-US" sz="1800" i="1" dirty="0" err="1"/>
              <a:t>Crisman</a:t>
            </a:r>
            <a:r>
              <a:rPr lang="en-US" sz="1800" i="1" dirty="0"/>
              <a:t> v. Pierce County Fire Protection District No. 21,</a:t>
            </a:r>
            <a:r>
              <a:rPr lang="en-US" sz="1800" dirty="0"/>
              <a:t> 115 </a:t>
            </a:r>
            <a:r>
              <a:rPr lang="en-US" sz="1800" dirty="0" err="1"/>
              <a:t>Wn</a:t>
            </a:r>
            <a:r>
              <a:rPr lang="en-US" sz="1800" dirty="0"/>
              <a:t>. App. 16 (2002</a:t>
            </a:r>
            <a:r>
              <a:rPr lang="en-US" sz="1800" dirty="0" smtClean="0"/>
              <a:t>)); </a:t>
            </a:r>
            <a:r>
              <a:rPr lang="en-US" sz="1800" dirty="0"/>
              <a:t>and</a:t>
            </a:r>
          </a:p>
          <a:p>
            <a:r>
              <a:rPr lang="en-US" sz="1800" dirty="0"/>
              <a:t>School vehicles, equipment and uniforms (See</a:t>
            </a:r>
            <a:r>
              <a:rPr lang="en-US" sz="1800" i="1" dirty="0"/>
              <a:t> </a:t>
            </a:r>
            <a:r>
              <a:rPr lang="en-US" sz="1800" dirty="0"/>
              <a:t>PDC Case No. 12-125)</a:t>
            </a: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12</a:t>
            </a:fld>
            <a:endParaRPr kumimoji="0" lang="en-US"/>
          </a:p>
        </p:txBody>
      </p:sp>
    </p:spTree>
    <p:extLst>
      <p:ext uri="{BB962C8B-B14F-4D97-AF65-F5344CB8AC3E}">
        <p14:creationId xmlns:p14="http://schemas.microsoft.com/office/powerpoint/2010/main" val="1204615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Examples of “Use of Facilities”</a:t>
            </a:r>
            <a:endParaRPr lang="en-US" sz="3600" dirty="0">
              <a:solidFill>
                <a:schemeClr val="tx1"/>
              </a:solidFill>
            </a:endParaRPr>
          </a:p>
        </p:txBody>
      </p:sp>
      <p:sp>
        <p:nvSpPr>
          <p:cNvPr id="3" name="Content Placeholder 2"/>
          <p:cNvSpPr>
            <a:spLocks noGrp="1"/>
          </p:cNvSpPr>
          <p:nvPr>
            <p:ph sz="quarter" idx="4294967295"/>
          </p:nvPr>
        </p:nvSpPr>
        <p:spPr>
          <a:xfrm>
            <a:off x="665206" y="1445226"/>
            <a:ext cx="8305800" cy="1111897"/>
          </a:xfrm>
        </p:spPr>
        <p:txBody>
          <a:bodyPr>
            <a:noAutofit/>
          </a:bodyPr>
          <a:lstStyle/>
          <a:p>
            <a:pPr marL="0" indent="0">
              <a:buNone/>
            </a:pPr>
            <a:r>
              <a:rPr lang="en-US" sz="1900" dirty="0"/>
              <a:t>“Use of such facilities” has been found to include</a:t>
            </a:r>
            <a:r>
              <a:rPr lang="en-US" sz="1900" dirty="0" smtClean="0"/>
              <a:t>:</a:t>
            </a:r>
            <a:endParaRPr lang="en-US" sz="1900" dirty="0"/>
          </a:p>
          <a:p>
            <a:r>
              <a:rPr lang="en-US" sz="1900" dirty="0"/>
              <a:t>Use of city email account to reply to email query concerning upcoming campaign kick-off events for election matters (PDC Case. No. 13-033</a:t>
            </a:r>
            <a:r>
              <a:rPr lang="en-US" sz="1900" dirty="0" smtClean="0"/>
              <a:t>);</a:t>
            </a:r>
          </a:p>
          <a:p>
            <a:pPr marL="0" indent="0">
              <a:buNone/>
            </a:pPr>
            <a:endParaRPr lang="en-US" sz="1700" dirty="0"/>
          </a:p>
        </p:txBody>
      </p:sp>
      <p:sp>
        <p:nvSpPr>
          <p:cNvPr id="4" name="Slide Number Placeholder 3"/>
          <p:cNvSpPr>
            <a:spLocks noGrp="1"/>
          </p:cNvSpPr>
          <p:nvPr>
            <p:ph type="sldNum" sz="quarter" idx="12"/>
          </p:nvPr>
        </p:nvSpPr>
        <p:spPr/>
        <p:txBody>
          <a:bodyPr>
            <a:normAutofit fontScale="47500" lnSpcReduction="20000"/>
          </a:bodyPr>
          <a:lstStyle/>
          <a:p>
            <a:fld id="{A3F7CB7D-F184-43C7-B6FD-03D728E1BBFF}" type="slidenum">
              <a:rPr kumimoji="0" lang="en-US" smtClean="0">
                <a:solidFill>
                  <a:srgbClr val="FFFFFF"/>
                </a:solidFill>
              </a:rPr>
              <a:pPr/>
              <a:t>13</a:t>
            </a:fld>
            <a:endParaRPr kumimoji="0" lang="en-US" dirty="0">
              <a:solidFill>
                <a:srgbClr val="FFFFFF"/>
              </a:solidFill>
            </a:endParaRPr>
          </a:p>
        </p:txBody>
      </p:sp>
      <p:sp>
        <p:nvSpPr>
          <p:cNvPr id="7" name="Content Placeholder 2"/>
          <p:cNvSpPr txBox="1">
            <a:spLocks/>
          </p:cNvSpPr>
          <p:nvPr/>
        </p:nvSpPr>
        <p:spPr>
          <a:xfrm>
            <a:off x="778165" y="2419350"/>
            <a:ext cx="4098635" cy="17526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endParaRPr lang="en-US" sz="1900" dirty="0" smtClean="0"/>
          </a:p>
          <a:p>
            <a:endParaRPr lang="en-US" sz="1900" dirty="0" smtClean="0"/>
          </a:p>
          <a:p>
            <a:pPr marL="0" indent="0">
              <a:buFont typeface="Wingdings"/>
              <a:buNone/>
            </a:pPr>
            <a:r>
              <a:rPr lang="en-US" sz="1700" dirty="0" smtClean="0"/>
              <a:t> </a:t>
            </a:r>
            <a:endParaRPr lang="en-US" sz="1700" dirty="0"/>
          </a:p>
        </p:txBody>
      </p:sp>
      <p:sp>
        <p:nvSpPr>
          <p:cNvPr id="8" name="Content Placeholder 2"/>
          <p:cNvSpPr txBox="1">
            <a:spLocks/>
          </p:cNvSpPr>
          <p:nvPr/>
        </p:nvSpPr>
        <p:spPr>
          <a:xfrm>
            <a:off x="685800" y="2495549"/>
            <a:ext cx="5029201" cy="2373767"/>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lvl="0">
              <a:buClr>
                <a:srgbClr val="464646"/>
              </a:buClr>
            </a:pPr>
            <a:r>
              <a:rPr lang="en-US" sz="1900" dirty="0" smtClean="0">
                <a:solidFill>
                  <a:prstClr val="black"/>
                </a:solidFill>
              </a:rPr>
              <a:t>Taping an advertisement opposing an initiative using a police vehicle and wearing a public entity purchased uniform (PDC Case No. 12-125);</a:t>
            </a:r>
          </a:p>
          <a:p>
            <a:pPr lvl="0">
              <a:buClr>
                <a:srgbClr val="464646"/>
              </a:buClr>
            </a:pPr>
            <a:r>
              <a:rPr lang="en-US" sz="1900" dirty="0" smtClean="0">
                <a:solidFill>
                  <a:prstClr val="black"/>
                </a:solidFill>
              </a:rPr>
              <a:t>Using a public entity’s email to discuss, strategize concerning candidates and initiatives </a:t>
            </a:r>
            <a:r>
              <a:rPr lang="en-US" sz="1900" dirty="0">
                <a:solidFill>
                  <a:prstClr val="black"/>
                </a:solidFill>
              </a:rPr>
              <a:t>(PDC Case. </a:t>
            </a:r>
            <a:r>
              <a:rPr lang="en-US" sz="1900" dirty="0" smtClean="0">
                <a:solidFill>
                  <a:prstClr val="black"/>
                </a:solidFill>
              </a:rPr>
              <a:t>Nos. 12-165 and 13-032)</a:t>
            </a:r>
            <a:endParaRPr lang="en-US" sz="1900" dirty="0">
              <a:solidFill>
                <a:prstClr val="black"/>
              </a:solidFill>
            </a:endParaRPr>
          </a:p>
          <a:p>
            <a:pPr marL="0" indent="0">
              <a:buFont typeface="Wingdings"/>
              <a:buNone/>
            </a:pPr>
            <a:endParaRPr lang="en-US" sz="17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2" y="2495549"/>
            <a:ext cx="3091542" cy="255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98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10177"/>
            <a:ext cx="4953000" cy="3010997"/>
          </a:xfrm>
        </p:spPr>
        <p:txBody>
          <a:bodyPr>
            <a:normAutofit/>
          </a:bodyPr>
          <a:lstStyle/>
          <a:p>
            <a:pPr marL="0" indent="0">
              <a:buNone/>
            </a:pPr>
            <a:r>
              <a:rPr lang="en-US" sz="2700" dirty="0"/>
              <a:t>This provision is applicable </a:t>
            </a:r>
            <a:r>
              <a:rPr lang="en-US" sz="2700" dirty="0" smtClean="0"/>
              <a:t>to:</a:t>
            </a:r>
          </a:p>
          <a:p>
            <a:r>
              <a:rPr lang="en-US" sz="2400" dirty="0" smtClean="0"/>
              <a:t>Elected </a:t>
            </a:r>
            <a:r>
              <a:rPr lang="en-US" sz="2400" dirty="0"/>
              <a:t>officials;</a:t>
            </a:r>
          </a:p>
          <a:p>
            <a:r>
              <a:rPr lang="en-US" sz="2400" dirty="0" smtClean="0"/>
              <a:t>Any </a:t>
            </a:r>
            <a:r>
              <a:rPr lang="en-US" sz="2400" dirty="0"/>
              <a:t>employee of an elected official; and</a:t>
            </a:r>
          </a:p>
          <a:p>
            <a:r>
              <a:rPr lang="en-US" sz="2400" dirty="0" smtClean="0"/>
              <a:t>Any </a:t>
            </a:r>
            <a:r>
              <a:rPr lang="en-US" sz="2400" dirty="0"/>
              <a:t>person appointed to or employed by any public office or agency</a:t>
            </a:r>
          </a:p>
          <a:p>
            <a:endParaRPr lang="en-US" dirty="0"/>
          </a:p>
        </p:txBody>
      </p:sp>
      <p:sp>
        <p:nvSpPr>
          <p:cNvPr id="6" name="Title 1"/>
          <p:cNvSpPr>
            <a:spLocks noGrp="1"/>
          </p:cNvSpPr>
          <p:nvPr>
            <p:ph type="title"/>
          </p:nvPr>
        </p:nvSpPr>
        <p:spPr>
          <a:xfrm>
            <a:off x="609600" y="118110"/>
            <a:ext cx="8153400" cy="1005840"/>
          </a:xfrm>
        </p:spPr>
        <p:txBody>
          <a:bodyPr/>
          <a:lstStyle/>
          <a:p>
            <a:r>
              <a:rPr lang="en-US" dirty="0">
                <a:solidFill>
                  <a:schemeClr val="tx1"/>
                </a:solidFill>
              </a:rPr>
              <a:t>RCW 42.17A.555</a:t>
            </a: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14</a:t>
            </a:fld>
            <a:endParaRPr kumimoji="0"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10178"/>
            <a:ext cx="3272971" cy="324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142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WAC 390-05-271</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rmAutofit fontScale="92500" lnSpcReduction="20000"/>
          </a:bodyPr>
          <a:lstStyle/>
          <a:p>
            <a:pPr marL="0" indent="0">
              <a:buNone/>
            </a:pPr>
            <a:r>
              <a:rPr lang="en-US" sz="2200" dirty="0"/>
              <a:t>These restrictions are limited.  See WAC 390-05-271 which states:</a:t>
            </a:r>
          </a:p>
          <a:p>
            <a:pPr marL="0" indent="0">
              <a:spcAft>
                <a:spcPts val="600"/>
              </a:spcAft>
              <a:buNone/>
            </a:pPr>
            <a:r>
              <a:rPr lang="en-US" sz="2200" dirty="0" smtClean="0"/>
              <a:t>(</a:t>
            </a:r>
            <a:r>
              <a:rPr lang="en-US" sz="2200" dirty="0"/>
              <a:t>1) </a:t>
            </a:r>
            <a:r>
              <a:rPr lang="en-US" sz="2200" dirty="0" smtClean="0"/>
              <a:t>	RCW </a:t>
            </a:r>
            <a:r>
              <a:rPr lang="en-US" sz="2200" dirty="0"/>
              <a:t>42.17A.555 does not restrict the right of any individual to </a:t>
            </a:r>
            <a:r>
              <a:rPr lang="en-US" sz="2200" dirty="0" smtClean="0"/>
              <a:t>	express </a:t>
            </a:r>
            <a:r>
              <a:rPr lang="en-US" sz="2200" dirty="0"/>
              <a:t>his or her own personal views concerning, supporting, or </a:t>
            </a:r>
            <a:r>
              <a:rPr lang="en-US" sz="2200" dirty="0" smtClean="0"/>
              <a:t>	opposing </a:t>
            </a:r>
            <a:r>
              <a:rPr lang="en-US" sz="2200" dirty="0"/>
              <a:t>any candidate or ballot proposition, if such expression </a:t>
            </a:r>
            <a:r>
              <a:rPr lang="en-US" sz="2200" dirty="0" smtClean="0"/>
              <a:t>	does </a:t>
            </a:r>
            <a:r>
              <a:rPr lang="en-US" sz="2200" dirty="0"/>
              <a:t>not involve a use of the facilities of a public office or agency.</a:t>
            </a:r>
          </a:p>
          <a:p>
            <a:pPr marL="0" indent="0">
              <a:buNone/>
            </a:pPr>
            <a:r>
              <a:rPr lang="en-US" sz="2200" dirty="0" smtClean="0"/>
              <a:t>(2) 	RCW </a:t>
            </a:r>
            <a:r>
              <a:rPr lang="en-US" sz="2200" dirty="0"/>
              <a:t>42.17A.555 does not prevent a public office or agency from </a:t>
            </a:r>
            <a:endParaRPr lang="en-US" sz="2200" dirty="0" smtClean="0"/>
          </a:p>
          <a:p>
            <a:pPr marL="0" indent="0">
              <a:buNone/>
            </a:pPr>
            <a:r>
              <a:rPr lang="en-US" sz="2200" dirty="0" smtClean="0"/>
              <a:t>	(</a:t>
            </a:r>
            <a:r>
              <a:rPr lang="en-US" sz="2200" dirty="0"/>
              <a:t>a) </a:t>
            </a:r>
            <a:r>
              <a:rPr lang="en-US" sz="2200" dirty="0" smtClean="0"/>
              <a:t>	making </a:t>
            </a:r>
            <a:r>
              <a:rPr lang="en-US" sz="2200" dirty="0"/>
              <a:t>facilities available on a nondiscriminatory, equal </a:t>
            </a:r>
            <a:r>
              <a:rPr lang="en-US" sz="2200" dirty="0" smtClean="0"/>
              <a:t>		access </a:t>
            </a:r>
            <a:r>
              <a:rPr lang="en-US" sz="2200" dirty="0"/>
              <a:t>basis </a:t>
            </a:r>
            <a:r>
              <a:rPr lang="en-US" sz="2200" dirty="0" smtClean="0"/>
              <a:t>for </a:t>
            </a:r>
            <a:r>
              <a:rPr lang="en-US" sz="2200" dirty="0"/>
              <a:t>political </a:t>
            </a:r>
            <a:r>
              <a:rPr lang="en-US" sz="2200" dirty="0" smtClean="0"/>
              <a:t>uses, </a:t>
            </a:r>
            <a:r>
              <a:rPr lang="en-US" sz="2200" dirty="0"/>
              <a:t>or </a:t>
            </a:r>
            <a:endParaRPr lang="en-US" sz="2200" dirty="0" smtClean="0"/>
          </a:p>
          <a:p>
            <a:pPr marL="0" indent="0">
              <a:buNone/>
            </a:pPr>
            <a:r>
              <a:rPr lang="en-US" sz="2200" dirty="0"/>
              <a:t>	</a:t>
            </a:r>
            <a:r>
              <a:rPr lang="en-US" sz="2200" dirty="0" smtClean="0"/>
              <a:t>(</a:t>
            </a:r>
            <a:r>
              <a:rPr lang="en-US" sz="2200" dirty="0"/>
              <a:t>b) </a:t>
            </a:r>
            <a:r>
              <a:rPr lang="en-US" sz="2200" dirty="0" smtClean="0"/>
              <a:t>	making </a:t>
            </a:r>
            <a:r>
              <a:rPr lang="en-US" sz="2200" dirty="0"/>
              <a:t>an objective and fair presentation of </a:t>
            </a:r>
            <a:r>
              <a:rPr lang="en-US" sz="2200" dirty="0" smtClean="0"/>
              <a:t>facts </a:t>
            </a:r>
            <a:r>
              <a:rPr lang="en-US" sz="2200" dirty="0"/>
              <a:t>relevant </a:t>
            </a:r>
            <a:r>
              <a:rPr lang="en-US" sz="2200" dirty="0" smtClean="0"/>
              <a:t>		to </a:t>
            </a:r>
            <a:r>
              <a:rPr lang="en-US" sz="2200" dirty="0"/>
              <a:t>a ballot proposition, if such action is part of the </a:t>
            </a:r>
            <a:r>
              <a:rPr lang="en-US" sz="2200" dirty="0" smtClean="0"/>
              <a:t>			normal </a:t>
            </a:r>
            <a:r>
              <a:rPr lang="en-US" sz="2200" dirty="0"/>
              <a:t>and regular conduct of the office or agency.</a:t>
            </a:r>
          </a:p>
          <a:p>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15</a:t>
            </a:fld>
            <a:endParaRPr kumimoji="0" lang="en-US"/>
          </a:p>
        </p:txBody>
      </p:sp>
    </p:spTree>
    <p:extLst>
      <p:ext uri="{BB962C8B-B14F-4D97-AF65-F5344CB8AC3E}">
        <p14:creationId xmlns:p14="http://schemas.microsoft.com/office/powerpoint/2010/main" val="181584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chemeClr val="tx1"/>
                </a:solidFill>
              </a:rPr>
              <a:t>Exceptions </a:t>
            </a:r>
            <a:endParaRPr lang="en-US" sz="4400" dirty="0">
              <a:solidFill>
                <a:schemeClr val="tx1"/>
              </a:solidFill>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16</a:t>
            </a:fld>
            <a:endParaRPr kumimoji="0" lang="en-US"/>
          </a:p>
        </p:txBody>
      </p:sp>
      <p:sp>
        <p:nvSpPr>
          <p:cNvPr id="8" name="Content Placeholder 2"/>
          <p:cNvSpPr>
            <a:spLocks noGrp="1"/>
          </p:cNvSpPr>
          <p:nvPr>
            <p:ph sz="quarter" idx="13"/>
          </p:nvPr>
        </p:nvSpPr>
        <p:spPr>
          <a:xfrm>
            <a:off x="609600" y="1352551"/>
            <a:ext cx="8153400" cy="3268624"/>
          </a:xfrm>
        </p:spPr>
        <p:txBody>
          <a:bodyPr>
            <a:noAutofit/>
          </a:bodyPr>
          <a:lstStyle/>
          <a:p>
            <a:r>
              <a:rPr lang="en-US" sz="1800" dirty="0" smtClean="0"/>
              <a:t>RCW </a:t>
            </a:r>
            <a:r>
              <a:rPr lang="en-US" sz="1800" dirty="0"/>
              <a:t>42.17A.555 contains two express exceptions:</a:t>
            </a:r>
          </a:p>
          <a:p>
            <a:pPr marL="662940" lvl="1" indent="-342900">
              <a:buFont typeface="+mj-lt"/>
              <a:buAutoNum type="arabicPeriod"/>
            </a:pPr>
            <a:r>
              <a:rPr lang="en-US" sz="1500" dirty="0" smtClean="0"/>
              <a:t>Action </a:t>
            </a:r>
            <a:r>
              <a:rPr lang="en-US" sz="1500" dirty="0"/>
              <a:t>taken at an open public meeting by an elected legislative body to express a collective decision, or to actually vote to support or oppose a ballot proposition.  </a:t>
            </a:r>
            <a:endParaRPr lang="en-US" sz="1500" dirty="0" smtClean="0"/>
          </a:p>
          <a:p>
            <a:pPr marL="320040" lvl="1" indent="0">
              <a:buNone/>
            </a:pPr>
            <a:r>
              <a:rPr lang="en-US" sz="1500" dirty="0" smtClean="0"/>
              <a:t>	The </a:t>
            </a:r>
            <a:r>
              <a:rPr lang="en-US" sz="1500" dirty="0"/>
              <a:t>exception requires that the required notice for the meeting includes the title and </a:t>
            </a:r>
            <a:r>
              <a:rPr lang="en-US" sz="1500" dirty="0" smtClean="0"/>
              <a:t>	number </a:t>
            </a:r>
            <a:r>
              <a:rPr lang="en-US" sz="1500" dirty="0"/>
              <a:t>of the ballot proposition and provides members of the body and the public an </a:t>
            </a:r>
            <a:r>
              <a:rPr lang="en-US" sz="1500" dirty="0" smtClean="0"/>
              <a:t>	approximately </a:t>
            </a:r>
            <a:r>
              <a:rPr lang="en-US" sz="1500" dirty="0"/>
              <a:t>equal opportunity for the expression of an opposite view.  (See AGO 2005 </a:t>
            </a:r>
            <a:r>
              <a:rPr lang="en-US" sz="1500" dirty="0" smtClean="0"/>
              <a:t>	No</a:t>
            </a:r>
            <a:r>
              <a:rPr lang="en-US" sz="1500" dirty="0"/>
              <a:t>. 4 construing the term “elected legislative body</a:t>
            </a:r>
            <a:r>
              <a:rPr lang="en-US" sz="1500" dirty="0" smtClean="0"/>
              <a:t>.”)</a:t>
            </a:r>
          </a:p>
          <a:p>
            <a:pPr marL="662940" lvl="1" indent="-342900">
              <a:buFont typeface="+mj-lt"/>
              <a:buAutoNum type="arabicPeriod" startAt="2"/>
            </a:pPr>
            <a:r>
              <a:rPr lang="en-US" sz="1500" dirty="0" smtClean="0"/>
              <a:t>A </a:t>
            </a:r>
            <a:r>
              <a:rPr lang="en-US" sz="1500" dirty="0"/>
              <a:t>statement by an elected official in support of or in opposition to any ballot proposition at an open press conference or in response to a specific inquiry.</a:t>
            </a:r>
          </a:p>
          <a:p>
            <a:pPr>
              <a:buFont typeface="Wingdings" panose="05000000000000000000" pitchFamily="2" charset="2"/>
              <a:buChar char="q"/>
            </a:pPr>
            <a:r>
              <a:rPr lang="en-US" sz="1800" dirty="0" smtClean="0"/>
              <a:t>Activities which are part of the normal and regular conduct of the office or agency are also exempt.</a:t>
            </a:r>
            <a:endParaRPr lang="en-US" sz="1800" dirty="0"/>
          </a:p>
          <a:p>
            <a:pPr marL="0" indent="0">
              <a:buNone/>
            </a:pPr>
            <a:endParaRPr lang="en-US" sz="1700" dirty="0"/>
          </a:p>
        </p:txBody>
      </p:sp>
    </p:spTree>
    <p:extLst>
      <p:ext uri="{BB962C8B-B14F-4D97-AF65-F5344CB8AC3E}">
        <p14:creationId xmlns:p14="http://schemas.microsoft.com/office/powerpoint/2010/main" val="1873951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prstClr val="black"/>
                </a:solidFill>
              </a:rPr>
              <a:t>What is “Normal”?</a:t>
            </a:r>
            <a:endParaRPr lang="en-US" dirty="0"/>
          </a:p>
        </p:txBody>
      </p:sp>
      <p:sp>
        <p:nvSpPr>
          <p:cNvPr id="5" name="Slide Number Placeholder 4"/>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17</a:t>
            </a:fld>
            <a:endParaRPr kumimoji="0"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57350"/>
            <a:ext cx="5029200" cy="314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45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Normal and Regular Conduct</a:t>
            </a:r>
            <a:endParaRPr lang="en-US" dirty="0">
              <a:solidFill>
                <a:schemeClr val="tx1"/>
              </a:solidFill>
            </a:endParaRPr>
          </a:p>
        </p:txBody>
      </p:sp>
      <p:sp>
        <p:nvSpPr>
          <p:cNvPr id="3" name="Content Placeholder 2"/>
          <p:cNvSpPr>
            <a:spLocks noGrp="1"/>
          </p:cNvSpPr>
          <p:nvPr>
            <p:ph sz="quarter" idx="13"/>
          </p:nvPr>
        </p:nvSpPr>
        <p:spPr>
          <a:xfrm>
            <a:off x="609600" y="1352550"/>
            <a:ext cx="8153400" cy="3428999"/>
          </a:xfrm>
        </p:spPr>
        <p:txBody>
          <a:bodyPr>
            <a:noAutofit/>
          </a:bodyPr>
          <a:lstStyle/>
          <a:p>
            <a:pPr marL="0" indent="0">
              <a:buNone/>
            </a:pPr>
            <a:r>
              <a:rPr lang="en-US" sz="1800" dirty="0"/>
              <a:t>“Normal and regular conduct” has been defined as follows (WAC </a:t>
            </a:r>
            <a:r>
              <a:rPr lang="en-US" sz="1800" dirty="0" smtClean="0"/>
              <a:t>390–05–273):</a:t>
            </a:r>
            <a:endParaRPr lang="en-US" sz="1800" dirty="0"/>
          </a:p>
          <a:p>
            <a:r>
              <a:rPr lang="en-US" sz="1800" dirty="0"/>
              <a:t>Normal and regular conduct of a public office or agency, as that term is used in the proviso to RCW 42.17A.555, means conduct which </a:t>
            </a:r>
            <a:r>
              <a:rPr lang="en-US" sz="1800" dirty="0" smtClean="0"/>
              <a:t>is:</a:t>
            </a:r>
          </a:p>
          <a:p>
            <a:pPr marL="365760" lvl="1" indent="0">
              <a:buNone/>
            </a:pPr>
            <a:r>
              <a:rPr lang="en-US" sz="1500" dirty="0" smtClean="0"/>
              <a:t>(1) </a:t>
            </a:r>
            <a:r>
              <a:rPr lang="en-US" sz="1500" b="1" dirty="0" smtClean="0"/>
              <a:t>lawful</a:t>
            </a:r>
            <a:r>
              <a:rPr lang="en-US" sz="1500" dirty="0"/>
              <a:t>, i.e., specifically authorized, either expressly or by necessary implication, in an appropriate enactment, and </a:t>
            </a:r>
            <a:endParaRPr lang="en-US" sz="1500" dirty="0" smtClean="0"/>
          </a:p>
          <a:p>
            <a:pPr marL="365760" lvl="1" indent="0">
              <a:buNone/>
            </a:pPr>
            <a:r>
              <a:rPr lang="en-US" sz="1500" dirty="0" smtClean="0"/>
              <a:t>(</a:t>
            </a:r>
            <a:r>
              <a:rPr lang="en-US" sz="1500" dirty="0"/>
              <a:t>2) </a:t>
            </a:r>
            <a:r>
              <a:rPr lang="en-US" sz="1500" b="1" dirty="0"/>
              <a:t>usual</a:t>
            </a:r>
            <a:r>
              <a:rPr lang="en-US" sz="1500" dirty="0"/>
              <a:t>, i.e., not effected or authorized in or by some extraordinary means or manner. </a:t>
            </a:r>
            <a:endParaRPr lang="en-US" sz="1500" dirty="0" smtClean="0"/>
          </a:p>
          <a:p>
            <a:pPr>
              <a:buFont typeface="Wingdings" panose="05000000000000000000" pitchFamily="2" charset="2"/>
              <a:buChar char="q"/>
            </a:pPr>
            <a:r>
              <a:rPr lang="en-US" sz="1800" dirty="0" smtClean="0"/>
              <a:t>No </a:t>
            </a:r>
            <a:r>
              <a:rPr lang="en-US" sz="1800" dirty="0"/>
              <a:t>local office or agency may authorize a use of public facilities for the purpose of assisting a candidate's campaign or promoting or opposing a ballot proposition, in the absence of a constitutional, charter, or statutory provision separately authorizing such use.</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18</a:t>
            </a:fld>
            <a:endParaRPr kumimoji="0" lang="en-US"/>
          </a:p>
        </p:txBody>
      </p:sp>
    </p:spTree>
    <p:extLst>
      <p:ext uri="{BB962C8B-B14F-4D97-AF65-F5344CB8AC3E}">
        <p14:creationId xmlns:p14="http://schemas.microsoft.com/office/powerpoint/2010/main" val="35445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Normal and Regular Conduct</a:t>
            </a:r>
            <a:endParaRPr lang="en-US" dirty="0">
              <a:solidFill>
                <a:schemeClr val="tx1"/>
              </a:solidFill>
            </a:endParaRPr>
          </a:p>
        </p:txBody>
      </p:sp>
      <p:sp>
        <p:nvSpPr>
          <p:cNvPr id="3" name="Content Placeholder 2"/>
          <p:cNvSpPr>
            <a:spLocks noGrp="1"/>
          </p:cNvSpPr>
          <p:nvPr>
            <p:ph sz="quarter" idx="13"/>
          </p:nvPr>
        </p:nvSpPr>
        <p:spPr>
          <a:xfrm>
            <a:off x="609600" y="1352551"/>
            <a:ext cx="8153400" cy="1600199"/>
          </a:xfrm>
        </p:spPr>
        <p:txBody>
          <a:bodyPr>
            <a:noAutofit/>
          </a:bodyPr>
          <a:lstStyle/>
          <a:p>
            <a:pPr marL="0" indent="0">
              <a:buNone/>
            </a:pPr>
            <a:r>
              <a:rPr lang="en-US" sz="1900" dirty="0"/>
              <a:t>“Normal and regular conduct” has been defined as follows</a:t>
            </a:r>
            <a:r>
              <a:rPr lang="en-US" sz="1900" dirty="0" smtClean="0"/>
              <a:t>:</a:t>
            </a:r>
            <a:endParaRPr lang="en-US" sz="1900" dirty="0"/>
          </a:p>
          <a:p>
            <a:r>
              <a:rPr lang="en-US" sz="1800" dirty="0"/>
              <a:t>PDC Declaratory Order No. 2 identifies that the power of legislative bodies of municipal organizations to research and provide information, or to submit questionnaires to establish budget priorities as examples of “normal and regular conduct</a:t>
            </a:r>
            <a:r>
              <a:rPr lang="en-US" sz="1800" dirty="0" smtClean="0"/>
              <a:t>.”</a:t>
            </a:r>
          </a:p>
          <a:p>
            <a:endParaRPr lang="en-US" sz="1900" dirty="0"/>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19</a:t>
            </a:fld>
            <a:endParaRPr kumimoji="0"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77" t="22799" r="13936" b="16182"/>
          <a:stretch/>
        </p:blipFill>
        <p:spPr bwMode="auto">
          <a:xfrm>
            <a:off x="6705601" y="2724150"/>
            <a:ext cx="228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sz="quarter" idx="13"/>
          </p:nvPr>
        </p:nvSpPr>
        <p:spPr>
          <a:xfrm>
            <a:off x="609600" y="2952750"/>
            <a:ext cx="6248400" cy="1981200"/>
          </a:xfrm>
        </p:spPr>
        <p:txBody>
          <a:bodyPr>
            <a:noAutofit/>
          </a:bodyPr>
          <a:lstStyle/>
          <a:p>
            <a:r>
              <a:rPr lang="en-US" sz="1800" dirty="0"/>
              <a:t>RCW 28A.320.090 provides the authority to explain its instructional program, operation and maintenance of the school district.  See also PDC Declaratory Order No. 14</a:t>
            </a:r>
            <a:r>
              <a:rPr lang="en-US" sz="1800" dirty="0" smtClean="0"/>
              <a:t>.</a:t>
            </a:r>
          </a:p>
          <a:p>
            <a:r>
              <a:rPr lang="en-US" sz="1800" dirty="0"/>
              <a:t>The agency or official must show that the activity is not a one-time occurrence during an election campaign but is part of a course of conduct which is usual and customary for that official or agency.</a:t>
            </a:r>
          </a:p>
          <a:p>
            <a:endParaRPr lang="en-US" sz="1900" dirty="0"/>
          </a:p>
          <a:p>
            <a:endParaRPr lang="en-US" sz="1900" dirty="0"/>
          </a:p>
          <a:p>
            <a:pPr marL="0" indent="0">
              <a:buNone/>
            </a:pPr>
            <a:endParaRPr lang="en-US" sz="1700" dirty="0"/>
          </a:p>
        </p:txBody>
      </p:sp>
    </p:spTree>
    <p:extLst>
      <p:ext uri="{BB962C8B-B14F-4D97-AF65-F5344CB8AC3E}">
        <p14:creationId xmlns:p14="http://schemas.microsoft.com/office/powerpoint/2010/main" val="3609811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84200" y="133350"/>
            <a:ext cx="8061008" cy="1005840"/>
          </a:xfrm>
        </p:spPr>
        <p:txBody>
          <a:bodyPr>
            <a:noAutofit/>
          </a:bodyPr>
          <a:lstStyle>
            <a:extLst/>
          </a:lstStyle>
          <a:p>
            <a:pPr algn="ctr"/>
            <a:r>
              <a:rPr lang="en-US" sz="2800" dirty="0" smtClean="0">
                <a:solidFill>
                  <a:schemeClr val="tx1"/>
                </a:solidFill>
                <a:latin typeface="Arial Black" pitchFamily="34" charset="0"/>
              </a:rPr>
              <a:t>Public Disclosure Commission Webinar </a:t>
            </a:r>
            <a:br>
              <a:rPr lang="en-US" sz="2800" dirty="0" smtClean="0">
                <a:solidFill>
                  <a:schemeClr val="tx1"/>
                </a:solidFill>
                <a:latin typeface="Arial Black" pitchFamily="34" charset="0"/>
              </a:rPr>
            </a:br>
            <a:r>
              <a:rPr lang="en-US" sz="2800" dirty="0" smtClean="0">
                <a:solidFill>
                  <a:schemeClr val="tx1"/>
                </a:solidFill>
                <a:latin typeface="Arial Black" pitchFamily="34" charset="0"/>
              </a:rPr>
              <a:t>Speakers:</a:t>
            </a:r>
            <a:endParaRPr lang="en-US" sz="2800" dirty="0">
              <a:solidFill>
                <a:schemeClr val="tx1"/>
              </a:solidFill>
              <a:latin typeface="Arial Black" pitchFamily="34" charset="0"/>
            </a:endParaRPr>
          </a:p>
        </p:txBody>
      </p:sp>
      <p:sp>
        <p:nvSpPr>
          <p:cNvPr id="12" name="Rectangle 11"/>
          <p:cNvSpPr/>
          <p:nvPr/>
        </p:nvSpPr>
        <p:spPr bwMode="auto">
          <a:xfrm>
            <a:off x="3352800" y="1562456"/>
            <a:ext cx="5345003"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smtClean="0">
                <a:solidFill>
                  <a:prstClr val="black"/>
                </a:solidFill>
              </a:rPr>
              <a:t>Director - Policy </a:t>
            </a:r>
            <a:r>
              <a:rPr lang="en-US" sz="2000" b="1" dirty="0">
                <a:solidFill>
                  <a:prstClr val="black"/>
                </a:solidFill>
              </a:rPr>
              <a:t>and Legal </a:t>
            </a:r>
            <a:r>
              <a:rPr lang="en-US" sz="2000" b="1" dirty="0" smtClean="0">
                <a:solidFill>
                  <a:prstClr val="black"/>
                </a:solidFill>
              </a:rPr>
              <a:t>Services, WSSDA</a:t>
            </a:r>
            <a:endParaRPr lang="en-US" sz="2000" b="1" dirty="0">
              <a:solidFill>
                <a:prstClr val="black"/>
              </a:solidFill>
            </a:endParaRPr>
          </a:p>
        </p:txBody>
      </p:sp>
      <p:sp>
        <p:nvSpPr>
          <p:cNvPr id="17" name="Rectangle 16"/>
          <p:cNvSpPr/>
          <p:nvPr/>
        </p:nvSpPr>
        <p:spPr bwMode="auto">
          <a:xfrm>
            <a:off x="3352800" y="2343150"/>
            <a:ext cx="5345003" cy="567063"/>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dirty="0" smtClean="0">
                <a:solidFill>
                  <a:prstClr val="black"/>
                </a:solidFill>
              </a:rPr>
              <a:t>Managing Director, D.A. Davidson &amp; Co.</a:t>
            </a:r>
            <a:endParaRPr lang="en-US" sz="2000" b="1" dirty="0">
              <a:solidFill>
                <a:prstClr val="black"/>
              </a:solidFill>
            </a:endParaRPr>
          </a:p>
        </p:txBody>
      </p:sp>
      <p:sp>
        <p:nvSpPr>
          <p:cNvPr id="21" name="Rectangle 20"/>
          <p:cNvSpPr/>
          <p:nvPr/>
        </p:nvSpPr>
        <p:spPr bwMode="auto">
          <a:xfrm>
            <a:off x="3352799" y="3846931"/>
            <a:ext cx="5345003" cy="553619"/>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dirty="0" smtClean="0">
                <a:solidFill>
                  <a:prstClr val="black"/>
                </a:solidFill>
              </a:rPr>
              <a:t>Of Counsel, Kutak Rock LLP </a:t>
            </a:r>
            <a:endParaRPr lang="en-US" sz="2000" b="1" dirty="0">
              <a:solidFill>
                <a:prstClr val="black"/>
              </a:solidFill>
            </a:endParaRPr>
          </a:p>
        </p:txBody>
      </p:sp>
      <p:grpSp>
        <p:nvGrpSpPr>
          <p:cNvPr id="43" name="Group 21"/>
          <p:cNvGrpSpPr>
            <a:grpSpLocks/>
          </p:cNvGrpSpPr>
          <p:nvPr/>
        </p:nvGrpSpPr>
        <p:grpSpPr bwMode="auto">
          <a:xfrm>
            <a:off x="611345" y="1562456"/>
            <a:ext cx="2743201" cy="517882"/>
            <a:chOff x="8227419" y="5682578"/>
            <a:chExt cx="593739" cy="737125"/>
          </a:xfrm>
        </p:grpSpPr>
        <p:sp>
          <p:nvSpPr>
            <p:cNvPr id="44" name="Rectangle 43"/>
            <p:cNvSpPr/>
            <p:nvPr/>
          </p:nvSpPr>
          <p:spPr bwMode="auto">
            <a:xfrm>
              <a:off x="8227419" y="5682578"/>
              <a:ext cx="593739"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5" name="TextBox 44"/>
            <p:cNvSpPr txBox="1"/>
            <p:nvPr/>
          </p:nvSpPr>
          <p:spPr>
            <a:xfrm>
              <a:off x="8284927" y="5768649"/>
              <a:ext cx="471622" cy="525687"/>
            </a:xfrm>
            <a:prstGeom prst="rect">
              <a:avLst/>
            </a:prstGeom>
            <a:noFill/>
          </p:spPr>
          <p:txBody>
            <a:bodyPr wrap="square">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Heidi Maynard</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6" name="Group 21"/>
          <p:cNvGrpSpPr>
            <a:grpSpLocks/>
          </p:cNvGrpSpPr>
          <p:nvPr/>
        </p:nvGrpSpPr>
        <p:grpSpPr bwMode="auto">
          <a:xfrm>
            <a:off x="611345" y="2343151"/>
            <a:ext cx="2743202" cy="567062"/>
            <a:chOff x="8240712" y="5684837"/>
            <a:chExt cx="736910" cy="737125"/>
          </a:xfrm>
        </p:grpSpPr>
        <p:sp>
          <p:nvSpPr>
            <p:cNvPr id="47" name="Rectangle 46"/>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8" name="TextBox 47"/>
            <p:cNvSpPr txBox="1"/>
            <p:nvPr/>
          </p:nvSpPr>
          <p:spPr>
            <a:xfrm>
              <a:off x="8346960" y="5768652"/>
              <a:ext cx="498843" cy="525687"/>
            </a:xfrm>
            <a:prstGeom prst="rect">
              <a:avLst/>
            </a:prstGeom>
            <a:noFill/>
          </p:spPr>
          <p:txBody>
            <a:bodyPr>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Jon Gores</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9" name="Group 21"/>
          <p:cNvGrpSpPr>
            <a:grpSpLocks/>
          </p:cNvGrpSpPr>
          <p:nvPr/>
        </p:nvGrpSpPr>
        <p:grpSpPr bwMode="auto">
          <a:xfrm>
            <a:off x="622977" y="3846929"/>
            <a:ext cx="2729817" cy="553621"/>
            <a:chOff x="8240712" y="5706742"/>
            <a:chExt cx="733315" cy="737128"/>
          </a:xfrm>
        </p:grpSpPr>
        <p:sp>
          <p:nvSpPr>
            <p:cNvPr id="50" name="Rectangle 49"/>
            <p:cNvSpPr/>
            <p:nvPr/>
          </p:nvSpPr>
          <p:spPr bwMode="auto">
            <a:xfrm>
              <a:off x="8240712" y="5706742"/>
              <a:ext cx="733315" cy="737128"/>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51" name="TextBox 50"/>
            <p:cNvSpPr txBox="1"/>
            <p:nvPr/>
          </p:nvSpPr>
          <p:spPr>
            <a:xfrm>
              <a:off x="8346960" y="5768652"/>
              <a:ext cx="498843" cy="525687"/>
            </a:xfrm>
            <a:prstGeom prst="rect">
              <a:avLst/>
            </a:prstGeom>
            <a:noFill/>
          </p:spPr>
          <p:txBody>
            <a:bodyPr>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Brian Kistler</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sp>
        <p:nvSpPr>
          <p:cNvPr id="5" name="Slide Number Placeholder 4"/>
          <p:cNvSpPr>
            <a:spLocks noGrp="1"/>
          </p:cNvSpPr>
          <p:nvPr>
            <p:ph type="sldNum" sz="quarter" idx="16"/>
          </p:nvPr>
        </p:nvSpPr>
        <p:spPr/>
        <p:txBody>
          <a:bodyPr>
            <a:normAutofit fontScale="47500" lnSpcReduction="20000"/>
          </a:bodyPr>
          <a:lstStyle/>
          <a:p>
            <a:fld id="{8F82E0A0-C266-4798-8C8F-B9F91E9DA37E}" type="slidenum">
              <a:rPr lang="en-US" smtClean="0"/>
              <a:pPr/>
              <a:t>2</a:t>
            </a:fld>
            <a:endParaRPr lang="en-US"/>
          </a:p>
        </p:txBody>
      </p:sp>
      <p:sp>
        <p:nvSpPr>
          <p:cNvPr id="33" name="Rectangle 32"/>
          <p:cNvSpPr/>
          <p:nvPr/>
        </p:nvSpPr>
        <p:spPr bwMode="auto">
          <a:xfrm>
            <a:off x="3354546" y="3080559"/>
            <a:ext cx="5345003" cy="567063"/>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sz="2000" b="1" dirty="0" smtClean="0">
                <a:solidFill>
                  <a:prstClr val="black"/>
                </a:solidFill>
              </a:rPr>
              <a:t>Partner, </a:t>
            </a:r>
            <a:r>
              <a:rPr lang="en-US" sz="2000" b="1" dirty="0">
                <a:solidFill>
                  <a:prstClr val="black"/>
                </a:solidFill>
              </a:rPr>
              <a:t>Kutak Rock LLP </a:t>
            </a:r>
          </a:p>
        </p:txBody>
      </p:sp>
      <p:grpSp>
        <p:nvGrpSpPr>
          <p:cNvPr id="60" name="Group 21"/>
          <p:cNvGrpSpPr>
            <a:grpSpLocks/>
          </p:cNvGrpSpPr>
          <p:nvPr/>
        </p:nvGrpSpPr>
        <p:grpSpPr bwMode="auto">
          <a:xfrm>
            <a:off x="574625" y="3080559"/>
            <a:ext cx="2778169" cy="567061"/>
            <a:chOff x="8198102" y="7472018"/>
            <a:chExt cx="736910" cy="790266"/>
          </a:xfrm>
        </p:grpSpPr>
        <p:sp>
          <p:nvSpPr>
            <p:cNvPr id="61" name="Rectangle 60"/>
            <p:cNvSpPr/>
            <p:nvPr/>
          </p:nvSpPr>
          <p:spPr bwMode="auto">
            <a:xfrm>
              <a:off x="8198102" y="7472018"/>
              <a:ext cx="736910" cy="790266"/>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62" name="TextBox 61"/>
            <p:cNvSpPr txBox="1"/>
            <p:nvPr/>
          </p:nvSpPr>
          <p:spPr>
            <a:xfrm>
              <a:off x="8315838" y="7612478"/>
              <a:ext cx="492564" cy="514707"/>
            </a:xfrm>
            <a:prstGeom prst="rect">
              <a:avLst/>
            </a:prstGeom>
            <a:noFill/>
          </p:spPr>
          <p:txBody>
            <a:bodyPr wrap="square">
              <a:spAutoFit/>
            </a:bodyPr>
            <a:lstStyle/>
            <a:p>
              <a:pPr algn="ctr">
                <a:buFont typeface="Times New Roman" pitchFamily="16" charset="0"/>
                <a:buNone/>
                <a:defRPr/>
              </a:pPr>
              <a:r>
                <a:rPr lang="en-US" b="1" dirty="0" smtClean="0">
                  <a:solidFill>
                    <a:prstClr val="black">
                      <a:lumMod val="75000"/>
                      <a:lumOff val="25000"/>
                    </a:prstClr>
                  </a:solidFill>
                  <a:effectLst>
                    <a:innerShdw blurRad="63500" dist="76200" dir="13500000">
                      <a:prstClr val="black">
                        <a:alpha val="38000"/>
                      </a:prstClr>
                    </a:innerShdw>
                  </a:effectLst>
                  <a:latin typeface="Verdana" pitchFamily="34" charset="0"/>
                </a:rPr>
                <a:t>Roy Koegen</a:t>
              </a:r>
            </a:p>
          </p:txBody>
        </p:sp>
      </p:grpSp>
    </p:spTree>
    <p:extLst>
      <p:ext uri="{BB962C8B-B14F-4D97-AF65-F5344CB8AC3E}">
        <p14:creationId xmlns:p14="http://schemas.microsoft.com/office/powerpoint/2010/main" val="2502365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Normal and Regular Conduct</a:t>
            </a:r>
            <a:endParaRPr lang="en-US" dirty="0">
              <a:solidFill>
                <a:schemeClr val="tx1"/>
              </a:solidFill>
            </a:endParaRPr>
          </a:p>
        </p:txBody>
      </p:sp>
      <p:sp>
        <p:nvSpPr>
          <p:cNvPr id="3" name="Content Placeholder 2"/>
          <p:cNvSpPr>
            <a:spLocks noGrp="1"/>
          </p:cNvSpPr>
          <p:nvPr>
            <p:ph sz="quarter" idx="13"/>
          </p:nvPr>
        </p:nvSpPr>
        <p:spPr>
          <a:xfrm>
            <a:off x="609600" y="1352551"/>
            <a:ext cx="5029200" cy="3268624"/>
          </a:xfrm>
        </p:spPr>
        <p:txBody>
          <a:bodyPr>
            <a:noAutofit/>
          </a:bodyPr>
          <a:lstStyle/>
          <a:p>
            <a:pPr>
              <a:buFont typeface="Wingdings" panose="05000000000000000000" pitchFamily="2" charset="2"/>
              <a:buChar char="q"/>
            </a:pPr>
            <a:endParaRPr lang="en-US" sz="1900" dirty="0" smtClean="0"/>
          </a:p>
          <a:p>
            <a:pPr>
              <a:buFont typeface="Wingdings" panose="05000000000000000000" pitchFamily="2" charset="2"/>
              <a:buChar char="q"/>
            </a:pPr>
            <a:r>
              <a:rPr lang="en-US" sz="1900" dirty="0" smtClean="0"/>
              <a:t>Historically</a:t>
            </a:r>
            <a:r>
              <a:rPr lang="en-US" sz="1900" dirty="0"/>
              <a:t>, the PDC has routinely advised and held that with respect to election-related publications, one </a:t>
            </a:r>
            <a:r>
              <a:rPr lang="en-US" sz="1900" dirty="0" smtClean="0"/>
              <a:t>district-wide </a:t>
            </a:r>
            <a:r>
              <a:rPr lang="en-US" sz="1900" dirty="0"/>
              <a:t>objective and fair representation of the facts per ballot measure is appropriate.  Normal and regular conduct that is broader in scope and number could expand this.</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20</a:t>
            </a:fld>
            <a:endParaRPr kumimoji="0"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829" y="1724926"/>
            <a:ext cx="3124200" cy="219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322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Cannot Influence Outcome</a:t>
            </a:r>
            <a:endParaRPr lang="en-US" dirty="0">
              <a:solidFill>
                <a:schemeClr val="tx1"/>
              </a:solidFill>
            </a:endParaRPr>
          </a:p>
        </p:txBody>
      </p:sp>
      <p:sp>
        <p:nvSpPr>
          <p:cNvPr id="3" name="Content Placeholder 2"/>
          <p:cNvSpPr>
            <a:spLocks noGrp="1"/>
          </p:cNvSpPr>
          <p:nvPr>
            <p:ph sz="quarter" idx="13"/>
          </p:nvPr>
        </p:nvSpPr>
        <p:spPr>
          <a:xfrm>
            <a:off x="609600" y="1352551"/>
            <a:ext cx="8077200" cy="1676399"/>
          </a:xfrm>
        </p:spPr>
        <p:txBody>
          <a:bodyPr>
            <a:noAutofit/>
          </a:bodyPr>
          <a:lstStyle/>
          <a:p>
            <a:pPr marL="0" indent="0">
              <a:buNone/>
            </a:pPr>
            <a:r>
              <a:rPr lang="en-US" sz="1900" b="1" dirty="0"/>
              <a:t>Permitted Preparation and Distribution of </a:t>
            </a:r>
            <a:r>
              <a:rPr lang="en-US" sz="1900" b="1" dirty="0" smtClean="0"/>
              <a:t>Information</a:t>
            </a:r>
            <a:endParaRPr lang="en-US" sz="1900" dirty="0"/>
          </a:p>
          <a:p>
            <a:pPr>
              <a:spcAft>
                <a:spcPts val="1200"/>
              </a:spcAft>
              <a:buFont typeface="Wingdings" panose="05000000000000000000" pitchFamily="2" charset="2"/>
              <a:buChar char="q"/>
            </a:pPr>
            <a:r>
              <a:rPr lang="en-US" sz="1900" dirty="0"/>
              <a:t>The board of directors of a school district may authorize expenditure of public funds to prepare and distribute information to the general public in order to explain the instructional program, operation, and maintenance of the schools within the district</a:t>
            </a:r>
            <a:r>
              <a:rPr lang="en-US" sz="1900" dirty="0" smtClean="0"/>
              <a:t>.</a:t>
            </a:r>
            <a:endParaRPr lang="en-US" sz="1900" dirty="0"/>
          </a:p>
          <a:p>
            <a:pPr>
              <a:buFont typeface="Wingdings" panose="05000000000000000000" pitchFamily="2" charset="2"/>
              <a:buChar char="q"/>
            </a:pPr>
            <a:endParaRPr lang="en-US" sz="1900" dirty="0" smtClean="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21</a:t>
            </a:fld>
            <a:endParaRPr kumimoji="0"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724150"/>
            <a:ext cx="3251200" cy="229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quarter" idx="13"/>
          </p:nvPr>
        </p:nvSpPr>
        <p:spPr>
          <a:xfrm>
            <a:off x="609600" y="2952750"/>
            <a:ext cx="4876800" cy="1981200"/>
          </a:xfrm>
        </p:spPr>
        <p:txBody>
          <a:bodyPr>
            <a:noAutofit/>
          </a:bodyPr>
          <a:lstStyle/>
          <a:p>
            <a:pPr>
              <a:spcAft>
                <a:spcPts val="1200"/>
              </a:spcAft>
              <a:buFont typeface="Wingdings" panose="05000000000000000000" pitchFamily="2" charset="2"/>
              <a:buChar char="q"/>
            </a:pPr>
            <a:r>
              <a:rPr lang="en-US" sz="1900" dirty="0"/>
              <a:t>While the district is authorized to inform the community of the needs of the district and of the students, it is not authorized to do so in such a way that would influence the outcome of an election.</a:t>
            </a:r>
          </a:p>
          <a:p>
            <a:pPr>
              <a:buFont typeface="Wingdings" panose="05000000000000000000" pitchFamily="2" charset="2"/>
              <a:buChar char="q"/>
            </a:pPr>
            <a:endParaRPr lang="en-US" sz="1900" dirty="0" smtClean="0"/>
          </a:p>
        </p:txBody>
      </p:sp>
    </p:spTree>
    <p:extLst>
      <p:ext uri="{BB962C8B-B14F-4D97-AF65-F5344CB8AC3E}">
        <p14:creationId xmlns:p14="http://schemas.microsoft.com/office/powerpoint/2010/main" val="3438252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sz="3000" dirty="0" smtClean="0">
                <a:solidFill>
                  <a:schemeClr val="tx1"/>
                </a:solidFill>
              </a:rPr>
              <a:t>Promoting, Opposing or Assisting Campaigns</a:t>
            </a:r>
            <a:endParaRPr lang="en-US" sz="3000" dirty="0">
              <a:solidFill>
                <a:schemeClr val="tx1"/>
              </a:solidFill>
            </a:endParaRPr>
          </a:p>
        </p:txBody>
      </p:sp>
      <p:sp>
        <p:nvSpPr>
          <p:cNvPr id="3" name="Content Placeholder 2"/>
          <p:cNvSpPr>
            <a:spLocks noGrp="1"/>
          </p:cNvSpPr>
          <p:nvPr>
            <p:ph sz="quarter" idx="13"/>
          </p:nvPr>
        </p:nvSpPr>
        <p:spPr>
          <a:xfrm>
            <a:off x="609600" y="1809749"/>
            <a:ext cx="5486400" cy="2811425"/>
          </a:xfrm>
        </p:spPr>
        <p:txBody>
          <a:bodyPr>
            <a:noAutofit/>
          </a:bodyPr>
          <a:lstStyle/>
          <a:p>
            <a:pPr marL="0" indent="0">
              <a:buNone/>
            </a:pPr>
            <a:r>
              <a:rPr lang="en-US" sz="1900" dirty="0" smtClean="0"/>
              <a:t>Information </a:t>
            </a:r>
            <a:r>
              <a:rPr lang="en-US" sz="1900" dirty="0"/>
              <a:t>containing promotional tenor and </a:t>
            </a:r>
            <a:r>
              <a:rPr lang="en-US" sz="1900" dirty="0" smtClean="0"/>
              <a:t>tone, including:</a:t>
            </a:r>
          </a:p>
          <a:p>
            <a:pPr lvl="1"/>
            <a:r>
              <a:rPr lang="en-US" sz="1600" dirty="0" smtClean="0"/>
              <a:t>“</a:t>
            </a:r>
            <a:r>
              <a:rPr lang="en-US" sz="1600" dirty="0"/>
              <a:t>Teachers will be laid off if levy fails”; </a:t>
            </a:r>
            <a:endParaRPr lang="en-US" sz="1600" dirty="0" smtClean="0"/>
          </a:p>
          <a:p>
            <a:pPr lvl="1"/>
            <a:r>
              <a:rPr lang="en-US" sz="1600" dirty="0" smtClean="0"/>
              <a:t>“</a:t>
            </a:r>
            <a:r>
              <a:rPr lang="en-US" sz="1600" dirty="0"/>
              <a:t>Voters have great opportunity to do something special for children”; </a:t>
            </a:r>
            <a:endParaRPr lang="en-US" sz="1600" dirty="0" smtClean="0"/>
          </a:p>
          <a:p>
            <a:pPr lvl="1"/>
            <a:r>
              <a:rPr lang="en-US" sz="1600" dirty="0" smtClean="0"/>
              <a:t>“</a:t>
            </a:r>
            <a:r>
              <a:rPr lang="en-US" sz="1600" dirty="0"/>
              <a:t>Everyone’s future depends on the education of our children”; </a:t>
            </a:r>
            <a:endParaRPr lang="en-US" sz="1600" dirty="0" smtClean="0"/>
          </a:p>
          <a:p>
            <a:pPr lvl="1"/>
            <a:r>
              <a:rPr lang="en-US" sz="1600" dirty="0" smtClean="0"/>
              <a:t>“</a:t>
            </a:r>
            <a:r>
              <a:rPr lang="en-US" sz="1600" dirty="0"/>
              <a:t>If bond fails, students will be less prepared for success</a:t>
            </a:r>
            <a:r>
              <a:rPr lang="en-US" sz="1600" dirty="0" smtClean="0"/>
              <a:t>”.</a:t>
            </a:r>
            <a:endParaRPr lang="en-US" sz="1600" dirty="0"/>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22</a:t>
            </a:fld>
            <a:endParaRPr kumimoji="0"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33551"/>
            <a:ext cx="2998452" cy="334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quarter" idx="13"/>
          </p:nvPr>
        </p:nvSpPr>
        <p:spPr>
          <a:xfrm>
            <a:off x="533400" y="1428751"/>
            <a:ext cx="7924800" cy="457199"/>
          </a:xfrm>
        </p:spPr>
        <p:txBody>
          <a:bodyPr>
            <a:noAutofit/>
          </a:bodyPr>
          <a:lstStyle/>
          <a:p>
            <a:pPr marL="0" indent="0">
              <a:buNone/>
            </a:pPr>
            <a:r>
              <a:rPr lang="en-US" sz="1900" dirty="0"/>
              <a:t>“Promoting, opposing or assisting campaigns” </a:t>
            </a:r>
            <a:r>
              <a:rPr lang="en-US" sz="1900" dirty="0" smtClean="0"/>
              <a:t>has been defined as follows:</a:t>
            </a:r>
            <a:endParaRPr lang="en-US" sz="1700" dirty="0"/>
          </a:p>
        </p:txBody>
      </p:sp>
    </p:spTree>
    <p:extLst>
      <p:ext uri="{BB962C8B-B14F-4D97-AF65-F5344CB8AC3E}">
        <p14:creationId xmlns:p14="http://schemas.microsoft.com/office/powerpoint/2010/main" val="164854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sz="3000" dirty="0" smtClean="0">
                <a:solidFill>
                  <a:schemeClr val="tx1"/>
                </a:solidFill>
              </a:rPr>
              <a:t>Promoting, Opposing or Assisting Campaigns</a:t>
            </a:r>
            <a:endParaRPr lang="en-US" sz="3000" dirty="0">
              <a:solidFill>
                <a:schemeClr val="tx1"/>
              </a:solidFill>
            </a:endParaRPr>
          </a:p>
        </p:txBody>
      </p:sp>
      <p:sp>
        <p:nvSpPr>
          <p:cNvPr id="3" name="Content Placeholder 2"/>
          <p:cNvSpPr>
            <a:spLocks noGrp="1"/>
          </p:cNvSpPr>
          <p:nvPr>
            <p:ph sz="quarter" idx="13"/>
          </p:nvPr>
        </p:nvSpPr>
        <p:spPr>
          <a:xfrm>
            <a:off x="609600" y="1352551"/>
            <a:ext cx="5562600" cy="3268624"/>
          </a:xfrm>
        </p:spPr>
        <p:txBody>
          <a:bodyPr>
            <a:noAutofit/>
          </a:bodyPr>
          <a:lstStyle/>
          <a:p>
            <a:pPr marL="0" indent="0">
              <a:buNone/>
            </a:pPr>
            <a:r>
              <a:rPr lang="en-US" sz="1900" dirty="0"/>
              <a:t>Other promotional activities include</a:t>
            </a:r>
            <a:r>
              <a:rPr lang="en-US" sz="1900" dirty="0" smtClean="0"/>
              <a:t>:</a:t>
            </a:r>
            <a:endParaRPr lang="en-US" sz="1900" dirty="0"/>
          </a:p>
          <a:p>
            <a:pPr lvl="0"/>
            <a:r>
              <a:rPr lang="en-US" sz="1900" dirty="0"/>
              <a:t>Coordinating the scheduling of events and speakers with campaign committee members;</a:t>
            </a:r>
          </a:p>
          <a:p>
            <a:pPr lvl="0"/>
            <a:r>
              <a:rPr lang="en-US" sz="1900" dirty="0"/>
              <a:t>Preparing and providing materials to campaign committees at no cost to the campaign committee;</a:t>
            </a:r>
          </a:p>
          <a:p>
            <a:pPr lvl="0"/>
            <a:r>
              <a:rPr lang="en-US" sz="1900" dirty="0"/>
              <a:t>Storing campaign committee materials at school; and</a:t>
            </a:r>
          </a:p>
          <a:p>
            <a:pPr lvl="0"/>
            <a:r>
              <a:rPr lang="en-US" sz="1900" dirty="0"/>
              <a:t>Sending levy or bond information in district newsletters to registered voters rather than parents or all residents; i.e., targeting for promotional purposes.</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23</a:t>
            </a:fld>
            <a:endParaRPr kumimoji="0"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04950"/>
            <a:ext cx="2800350" cy="332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143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sz="3000" dirty="0" smtClean="0">
                <a:solidFill>
                  <a:schemeClr val="tx1"/>
                </a:solidFill>
              </a:rPr>
              <a:t>Promoting, Opposing or Assisting Campaigns</a:t>
            </a:r>
            <a:endParaRPr lang="en-US" sz="3000" dirty="0">
              <a:solidFill>
                <a:schemeClr val="tx1"/>
              </a:solidFill>
            </a:endParaRPr>
          </a:p>
        </p:txBody>
      </p:sp>
      <p:sp>
        <p:nvSpPr>
          <p:cNvPr id="3" name="Content Placeholder 2"/>
          <p:cNvSpPr>
            <a:spLocks noGrp="1"/>
          </p:cNvSpPr>
          <p:nvPr>
            <p:ph sz="quarter" idx="13"/>
          </p:nvPr>
        </p:nvSpPr>
        <p:spPr>
          <a:xfrm>
            <a:off x="609600" y="1352551"/>
            <a:ext cx="8001000" cy="3268624"/>
          </a:xfrm>
        </p:spPr>
        <p:txBody>
          <a:bodyPr>
            <a:noAutofit/>
          </a:bodyPr>
          <a:lstStyle/>
          <a:p>
            <a:pPr marL="0" indent="0">
              <a:buNone/>
            </a:pPr>
            <a:r>
              <a:rPr lang="en-US" sz="1800" dirty="0"/>
              <a:t>Other promotional activities include</a:t>
            </a:r>
            <a:r>
              <a:rPr lang="en-US" sz="1800" dirty="0" smtClean="0"/>
              <a:t>:</a:t>
            </a:r>
            <a:endParaRPr lang="en-US" sz="1800" dirty="0"/>
          </a:p>
          <a:p>
            <a:pPr lvl="0"/>
            <a:r>
              <a:rPr lang="en-US" sz="1800" dirty="0"/>
              <a:t>Using survey results specifically to market bond and levy propositions (“82 percent of teachers said passing bond was priority” included in school newsletter); </a:t>
            </a:r>
          </a:p>
          <a:p>
            <a:pPr lvl="0"/>
            <a:r>
              <a:rPr lang="en-US" sz="1800" dirty="0"/>
              <a:t>Using survey to find methods of how to convince voters to vote “yes”;</a:t>
            </a:r>
          </a:p>
          <a:p>
            <a:pPr lvl="0"/>
            <a:r>
              <a:rPr lang="en-US" sz="1800" dirty="0"/>
              <a:t>Providing unbalanced information about impact or speculating as to consequences of passage or failure;</a:t>
            </a:r>
          </a:p>
          <a:p>
            <a:pPr lvl="0"/>
            <a:r>
              <a:rPr lang="en-US" sz="1800" dirty="0"/>
              <a:t>Focusing on negative impacts only; and</a:t>
            </a:r>
          </a:p>
          <a:p>
            <a:pPr lvl="0"/>
            <a:r>
              <a:rPr lang="en-US" sz="1800" dirty="0"/>
              <a:t>Using communication tools only for promotion of a bond or levy where not used for communication prior to the bond or levy.</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24</a:t>
            </a:fld>
            <a:endParaRPr kumimoji="0" lang="en-US"/>
          </a:p>
        </p:txBody>
      </p:sp>
    </p:spTree>
    <p:extLst>
      <p:ext uri="{BB962C8B-B14F-4D97-AF65-F5344CB8AC3E}">
        <p14:creationId xmlns:p14="http://schemas.microsoft.com/office/powerpoint/2010/main" val="324373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900" dirty="0"/>
              <a:t>The following were found to not constitute a violation of RCW 42.17A.555</a:t>
            </a:r>
            <a:r>
              <a:rPr lang="en-US" sz="1900" dirty="0" smtClean="0"/>
              <a:t>:</a:t>
            </a:r>
          </a:p>
          <a:p>
            <a:pPr marL="0" indent="0">
              <a:buNone/>
            </a:pPr>
            <a:endParaRPr lang="en-US" sz="1900" dirty="0"/>
          </a:p>
          <a:p>
            <a:pPr lvl="0"/>
            <a:r>
              <a:rPr lang="en-US" sz="1900" dirty="0"/>
              <a:t>Statements made during an informational Webcast concerning a replacement levy measure.  The Webcast contained a question and answer period and in response to specific questions, an administrator opined on the motivation of a caller as being willing to hurt kids due to hostility to employees.  The PDC found that the comments “appeared to be an attempt to address questions raised by an inquiry. . . which is a permissible use of district resources.” (PDC Case No. 12-157).</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25</a:t>
            </a:fld>
            <a:endParaRPr kumimoji="0"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652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900" dirty="0"/>
              <a:t>Other circumstances not considered violations</a:t>
            </a:r>
            <a:r>
              <a:rPr lang="en-US" sz="1900" dirty="0" smtClean="0"/>
              <a:t>:</a:t>
            </a:r>
          </a:p>
          <a:p>
            <a:pPr marL="0" indent="0">
              <a:buNone/>
            </a:pPr>
            <a:endParaRPr lang="en-US" sz="1900" dirty="0"/>
          </a:p>
          <a:p>
            <a:pPr lvl="0"/>
            <a:r>
              <a:rPr lang="en-US" sz="1900" dirty="0"/>
              <a:t>Where a party drove a vehicle owned by the municipality to a candidate interview conducted by a private association.  The vehicle was an assigned “take-home” vehicle.  The driver was a candidate for office.  The vehicle was driven for municipal purposes before and after the interview.  The PDC found that it was “normal and regular for him to drive the city vehicle everyday to conduct city business, which he did both before and after his personal appointment.”  (PDC Case No. 12-143).</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26</a:t>
            </a:fld>
            <a:endParaRPr kumimoji="0"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713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800" dirty="0"/>
              <a:t>Other circumstances not considered violations</a:t>
            </a:r>
            <a:r>
              <a:rPr lang="en-US" sz="1800" dirty="0" smtClean="0"/>
              <a:t>:</a:t>
            </a:r>
          </a:p>
          <a:p>
            <a:pPr marL="0" indent="0">
              <a:buNone/>
            </a:pPr>
            <a:endParaRPr lang="en-US" sz="1800" dirty="0"/>
          </a:p>
          <a:p>
            <a:pPr lvl="0"/>
            <a:r>
              <a:rPr lang="en-US" sz="1800" dirty="0"/>
              <a:t>Where a school district, prior to a ballot issue placed on the ballot by the school district, held open houses by naming the school available to community groups and helping to plan two open houses staffed by volunteers including teachers, staff and community members.  The school district had a practice of announcing school events on its reader board and advertised the open houses on its reader board.  School district officials denied that the campaign group influenced the decision to hold the open houses.  The PDC found that the open houses, and the use of the school for the open houses, did not constitute a “prohibited use of public facilities to promote Proposition 1.” (PDC Case No. 08-111).</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27</a:t>
            </a:fld>
            <a:endParaRPr kumimoji="0"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272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800" dirty="0"/>
              <a:t>Other circumstances not considered violations</a:t>
            </a:r>
            <a:r>
              <a:rPr lang="en-US" sz="1800" dirty="0" smtClean="0"/>
              <a:t>:</a:t>
            </a:r>
          </a:p>
          <a:p>
            <a:pPr marL="0" indent="0">
              <a:buNone/>
            </a:pPr>
            <a:endParaRPr lang="en-US" sz="1800" dirty="0"/>
          </a:p>
          <a:p>
            <a:pPr lvl="0"/>
            <a:r>
              <a:rPr lang="en-US" sz="1800" dirty="0"/>
              <a:t>Where a school official, on her own time using her own computer, sent invitations to an open house and included her school district telephone number in the email as a contact number for people with questions because the district was sponsoring the open house.  A post card inviting people to the open house also contained the school phone number.  The school official also used the school’s email to apologize for naming all recipients in her original invitation.  The school district also provided a list to the campaign committee which was compiled in the ordinary course of business as a result of a public record request.  </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28</a:t>
            </a:fld>
            <a:endParaRPr kumimoji="0"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845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8153400" cy="1005840"/>
          </a:xfrm>
        </p:spPr>
        <p:txBody>
          <a:bodyPr>
            <a:normAutofit/>
          </a:bodyPr>
          <a:lstStyle/>
          <a:p>
            <a:r>
              <a:rPr lang="en-US" dirty="0" smtClean="0">
                <a:solidFill>
                  <a:schemeClr val="tx1"/>
                </a:solidFill>
              </a:rPr>
              <a:t>Non-Violations</a:t>
            </a:r>
            <a:endParaRPr lang="en-US" dirty="0">
              <a:solidFill>
                <a:schemeClr val="tx1"/>
              </a:solidFill>
            </a:endParaRPr>
          </a:p>
        </p:txBody>
      </p:sp>
      <p:sp>
        <p:nvSpPr>
          <p:cNvPr id="3" name="Content Placeholder 2"/>
          <p:cNvSpPr>
            <a:spLocks noGrp="1"/>
          </p:cNvSpPr>
          <p:nvPr>
            <p:ph sz="quarter" idx="13"/>
          </p:nvPr>
        </p:nvSpPr>
        <p:spPr>
          <a:xfrm>
            <a:off x="609600" y="1352551"/>
            <a:ext cx="8153400" cy="3268624"/>
          </a:xfrm>
        </p:spPr>
        <p:txBody>
          <a:bodyPr>
            <a:noAutofit/>
          </a:bodyPr>
          <a:lstStyle/>
          <a:p>
            <a:pPr marL="0" indent="0">
              <a:buNone/>
            </a:pPr>
            <a:r>
              <a:rPr lang="en-US" sz="1700" dirty="0"/>
              <a:t>Other circumstances not considered violations:</a:t>
            </a:r>
          </a:p>
          <a:p>
            <a:r>
              <a:rPr lang="en-US" sz="1700" dirty="0"/>
              <a:t>The PDC found:</a:t>
            </a:r>
          </a:p>
          <a:p>
            <a:pPr lvl="1"/>
            <a:r>
              <a:rPr lang="en-US" sz="1400" dirty="0"/>
              <a:t>The release of the list of parents’ names, street addresses, phone numbers and email addresses did not constitute a prohibited use of school district facilities to promote Proposition 1.</a:t>
            </a:r>
          </a:p>
          <a:p>
            <a:pPr lvl="1"/>
            <a:r>
              <a:rPr lang="en-US" sz="1400" dirty="0" smtClean="0"/>
              <a:t>Publishing </a:t>
            </a:r>
            <a:r>
              <a:rPr lang="en-US" sz="1400" dirty="0"/>
              <a:t>a message on the school district website that provided information about Proposition 1, as well as publishing the same information in the school districts newsletter was found to be “normal and regular conduct” and a “fair and objective presentation of facts relevant to the ballot proposition” was not a prohibited use of public facilities.</a:t>
            </a:r>
          </a:p>
          <a:p>
            <a:pPr marL="0" indent="0">
              <a:buNone/>
            </a:pPr>
            <a:endParaRPr lang="en-US" sz="1700"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29</a:t>
            </a:fld>
            <a:endParaRPr kumimoji="0"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15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0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en-US" sz="3200" dirty="0" smtClean="0">
                <a:solidFill>
                  <a:schemeClr val="tx1"/>
                </a:solidFill>
                <a:latin typeface="Arial Black" pitchFamily="34" charset="0"/>
              </a:rPr>
              <a:t>Today’s Presentation Will Focus On:</a:t>
            </a:r>
            <a:endParaRPr lang="en-US" sz="3200" dirty="0">
              <a:solidFill>
                <a:schemeClr val="tx1"/>
              </a:solidFill>
              <a:latin typeface="Arial Black" pitchFamily="34" charset="0"/>
            </a:endParaRPr>
          </a:p>
        </p:txBody>
      </p:sp>
      <p:sp>
        <p:nvSpPr>
          <p:cNvPr id="12" name="Rectangle 11"/>
          <p:cNvSpPr/>
          <p:nvPr/>
        </p:nvSpPr>
        <p:spPr bwMode="auto">
          <a:xfrm>
            <a:off x="609600" y="1836786"/>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a:solidFill>
                  <a:prstClr val="black"/>
                </a:solidFill>
              </a:rPr>
              <a:t>	</a:t>
            </a:r>
            <a:r>
              <a:rPr lang="en-US" sz="2000" b="1" dirty="0" smtClean="0">
                <a:solidFill>
                  <a:prstClr val="black"/>
                </a:solidFill>
              </a:rPr>
              <a:t>Election Results</a:t>
            </a:r>
            <a:endParaRPr lang="en-US" sz="2000" b="1" dirty="0">
              <a:solidFill>
                <a:prstClr val="black"/>
              </a:solidFill>
            </a:endParaRPr>
          </a:p>
        </p:txBody>
      </p:sp>
      <p:sp>
        <p:nvSpPr>
          <p:cNvPr id="17" name="Rectangle 16"/>
          <p:cNvSpPr/>
          <p:nvPr/>
        </p:nvSpPr>
        <p:spPr bwMode="auto">
          <a:xfrm>
            <a:off x="609598" y="2800350"/>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smtClean="0">
                <a:solidFill>
                  <a:prstClr val="black"/>
                </a:solidFill>
              </a:rPr>
              <a:t>	</a:t>
            </a:r>
            <a:r>
              <a:rPr lang="en-US" sz="2000" b="1" dirty="0" smtClean="0">
                <a:solidFill>
                  <a:prstClr val="black"/>
                </a:solidFill>
              </a:rPr>
              <a:t>PDC Overview</a:t>
            </a:r>
            <a:endParaRPr lang="en-US" sz="2000" b="1" dirty="0">
              <a:solidFill>
                <a:prstClr val="black"/>
              </a:solidFill>
            </a:endParaRPr>
          </a:p>
        </p:txBody>
      </p:sp>
      <p:sp>
        <p:nvSpPr>
          <p:cNvPr id="21" name="Rectangle 20"/>
          <p:cNvSpPr/>
          <p:nvPr/>
        </p:nvSpPr>
        <p:spPr bwMode="auto">
          <a:xfrm>
            <a:off x="609598" y="3766131"/>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smtClean="0">
                <a:solidFill>
                  <a:prstClr val="black"/>
                </a:solidFill>
              </a:rPr>
              <a:t>	</a:t>
            </a:r>
            <a:r>
              <a:rPr lang="en-US" sz="2000" b="1" dirty="0" smtClean="0">
                <a:solidFill>
                  <a:prstClr val="black"/>
                </a:solidFill>
              </a:rPr>
              <a:t>PDC Case Scenarios </a:t>
            </a:r>
            <a:endParaRPr lang="en-US" sz="2000" b="1" dirty="0">
              <a:solidFill>
                <a:prstClr val="black"/>
              </a:solidFill>
            </a:endParaRPr>
          </a:p>
        </p:txBody>
      </p:sp>
      <p:sp>
        <p:nvSpPr>
          <p:cNvPr id="25" name="Rectangle 24"/>
          <p:cNvSpPr/>
          <p:nvPr/>
        </p:nvSpPr>
        <p:spPr bwMode="auto">
          <a:xfrm>
            <a:off x="4876800" y="1836785"/>
            <a:ext cx="3717608" cy="517882"/>
          </a:xfrm>
          <a:prstGeom prst="rect">
            <a:avLst/>
          </a:prstGeom>
          <a:solidFill>
            <a:srgbClr val="AFCFD5"/>
          </a:solidFill>
          <a:ln w="9525" cap="flat" cmpd="sng" algn="ctr">
            <a:noFill/>
            <a:prstDash val="solid"/>
            <a:round/>
            <a:headEnd type="none" w="med" len="med"/>
            <a:tailEnd type="none" w="med" len="med"/>
          </a:ln>
          <a:effectLst/>
          <a:scene3d>
            <a:camera prst="orthographicFront"/>
            <a:lightRig rig="threePt" dir="t"/>
          </a:scene3d>
          <a:sp3d extrusionH="1003300"/>
        </p:spPr>
        <p:txBody>
          <a:bodyPr anchor="ctr"/>
          <a:lstStyle/>
          <a:p>
            <a:pPr>
              <a:buFont typeface="Times New Roman" pitchFamily="16" charset="0"/>
              <a:buNone/>
              <a:defRPr/>
            </a:pPr>
            <a:r>
              <a:rPr lang="en-US" dirty="0" smtClean="0">
                <a:solidFill>
                  <a:prstClr val="black"/>
                </a:solidFill>
              </a:rPr>
              <a:t>	</a:t>
            </a:r>
            <a:r>
              <a:rPr lang="en-US" sz="2000" b="1" dirty="0" smtClean="0">
                <a:solidFill>
                  <a:prstClr val="black"/>
                </a:solidFill>
              </a:rPr>
              <a:t>Questions</a:t>
            </a:r>
            <a:endParaRPr lang="en-US" sz="2000" b="1" dirty="0">
              <a:solidFill>
                <a:prstClr val="black"/>
              </a:solidFill>
            </a:endParaRPr>
          </a:p>
        </p:txBody>
      </p:sp>
      <p:grpSp>
        <p:nvGrpSpPr>
          <p:cNvPr id="26" name="Group 21"/>
          <p:cNvGrpSpPr>
            <a:grpSpLocks/>
          </p:cNvGrpSpPr>
          <p:nvPr/>
        </p:nvGrpSpPr>
        <p:grpSpPr bwMode="auto">
          <a:xfrm>
            <a:off x="4876799" y="1836784"/>
            <a:ext cx="604837" cy="517882"/>
            <a:chOff x="8240712" y="5684837"/>
            <a:chExt cx="736910" cy="737125"/>
          </a:xfrm>
        </p:grpSpPr>
        <p:sp>
          <p:nvSpPr>
            <p:cNvPr id="27" name="Rectangle 26"/>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28" name="TextBox 27"/>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4</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3" name="Group 21"/>
          <p:cNvGrpSpPr>
            <a:grpSpLocks/>
          </p:cNvGrpSpPr>
          <p:nvPr/>
        </p:nvGrpSpPr>
        <p:grpSpPr bwMode="auto">
          <a:xfrm>
            <a:off x="609598" y="1836786"/>
            <a:ext cx="604837" cy="517882"/>
            <a:chOff x="8240712" y="5684837"/>
            <a:chExt cx="736910" cy="737125"/>
          </a:xfrm>
        </p:grpSpPr>
        <p:sp>
          <p:nvSpPr>
            <p:cNvPr id="44" name="Rectangle 43"/>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5" name="TextBox 44"/>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1</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6" name="Group 21"/>
          <p:cNvGrpSpPr>
            <a:grpSpLocks/>
          </p:cNvGrpSpPr>
          <p:nvPr/>
        </p:nvGrpSpPr>
        <p:grpSpPr bwMode="auto">
          <a:xfrm>
            <a:off x="609597" y="2800350"/>
            <a:ext cx="604837" cy="517882"/>
            <a:chOff x="8240712" y="5684837"/>
            <a:chExt cx="736910" cy="737125"/>
          </a:xfrm>
        </p:grpSpPr>
        <p:sp>
          <p:nvSpPr>
            <p:cNvPr id="47" name="Rectangle 46"/>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48" name="TextBox 47"/>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2</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grpSp>
        <p:nvGrpSpPr>
          <p:cNvPr id="49" name="Group 21"/>
          <p:cNvGrpSpPr>
            <a:grpSpLocks/>
          </p:cNvGrpSpPr>
          <p:nvPr/>
        </p:nvGrpSpPr>
        <p:grpSpPr bwMode="auto">
          <a:xfrm>
            <a:off x="609600" y="3766131"/>
            <a:ext cx="604837" cy="517882"/>
            <a:chOff x="8240712" y="5684837"/>
            <a:chExt cx="736910" cy="737125"/>
          </a:xfrm>
        </p:grpSpPr>
        <p:sp>
          <p:nvSpPr>
            <p:cNvPr id="50" name="Rectangle 49"/>
            <p:cNvSpPr/>
            <p:nvPr/>
          </p:nvSpPr>
          <p:spPr bwMode="auto">
            <a:xfrm>
              <a:off x="8240712" y="5684837"/>
              <a:ext cx="736910" cy="737125"/>
            </a:xfrm>
            <a:prstGeom prst="rect">
              <a:avLst/>
            </a:prstGeom>
            <a:gradFill>
              <a:gsLst>
                <a:gs pos="0">
                  <a:srgbClr val="03DCD7">
                    <a:alpha val="29804"/>
                  </a:srgbClr>
                </a:gs>
                <a:gs pos="100000">
                  <a:schemeClr val="accent1"/>
                </a:gs>
              </a:gsLst>
              <a:lin ang="5400000" scaled="0"/>
            </a:gradFill>
            <a:ln w="9525" cap="flat" cmpd="sng" algn="ctr">
              <a:noFill/>
              <a:prstDash val="solid"/>
              <a:round/>
              <a:headEnd type="none" w="med" len="med"/>
              <a:tailEnd type="none" w="med" len="med"/>
            </a:ln>
            <a:effectLst/>
            <a:scene3d>
              <a:camera prst="orthographicFront"/>
              <a:lightRig rig="threePt" dir="t"/>
            </a:scene3d>
            <a:sp3d extrusionH="1003300"/>
          </p:spPr>
          <p:txBody>
            <a:bodyPr/>
            <a:lstStyle/>
            <a:p>
              <a:pPr>
                <a:buFont typeface="Times New Roman" pitchFamily="16" charset="0"/>
                <a:buNone/>
                <a:defRPr/>
              </a:pPr>
              <a:endParaRPr lang="en-US" sz="2400">
                <a:solidFill>
                  <a:prstClr val="black"/>
                </a:solidFill>
              </a:endParaRPr>
            </a:p>
          </p:txBody>
        </p:sp>
        <p:sp>
          <p:nvSpPr>
            <p:cNvPr id="51" name="TextBox 50"/>
            <p:cNvSpPr txBox="1"/>
            <p:nvPr/>
          </p:nvSpPr>
          <p:spPr>
            <a:xfrm>
              <a:off x="8346960" y="5768652"/>
              <a:ext cx="498843" cy="569495"/>
            </a:xfrm>
            <a:prstGeom prst="rect">
              <a:avLst/>
            </a:prstGeom>
            <a:noFill/>
          </p:spPr>
          <p:txBody>
            <a:bodyPr>
              <a:spAutoFit/>
            </a:bodyPr>
            <a:lstStyle/>
            <a:p>
              <a:pPr algn="ctr">
                <a:buFont typeface="Times New Roman" pitchFamily="16" charset="0"/>
                <a:buNone/>
                <a:defRPr/>
              </a:pPr>
              <a:r>
                <a:rPr lang="en-US" sz="2000" b="1" dirty="0" smtClean="0">
                  <a:solidFill>
                    <a:prstClr val="black">
                      <a:lumMod val="75000"/>
                      <a:lumOff val="25000"/>
                    </a:prstClr>
                  </a:solidFill>
                  <a:effectLst>
                    <a:innerShdw blurRad="63500" dist="76200" dir="13500000">
                      <a:prstClr val="black">
                        <a:alpha val="38000"/>
                      </a:prstClr>
                    </a:innerShdw>
                  </a:effectLst>
                  <a:latin typeface="Verdana" pitchFamily="34" charset="0"/>
                </a:rPr>
                <a:t>3</a:t>
              </a:r>
              <a:endParaRPr lang="en-US" sz="2000"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sp>
        <p:nvSpPr>
          <p:cNvPr id="5" name="Slide Number Placeholder 4"/>
          <p:cNvSpPr>
            <a:spLocks noGrp="1"/>
          </p:cNvSpPr>
          <p:nvPr>
            <p:ph type="sldNum" sz="quarter" idx="16"/>
          </p:nvPr>
        </p:nvSpPr>
        <p:spPr/>
        <p:txBody>
          <a:bodyPr>
            <a:normAutofit fontScale="47500" lnSpcReduction="20000"/>
          </a:bodyPr>
          <a:lstStyle/>
          <a:p>
            <a:fld id="{8F82E0A0-C266-4798-8C8F-B9F91E9DA37E}" type="slidenum">
              <a:rPr lang="en-US" smtClean="0"/>
              <a:pPr/>
              <a:t>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2647950"/>
            <a:ext cx="3717609" cy="22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47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10000"/>
          </a:bodyPr>
          <a:lstStyle/>
          <a:p>
            <a:pPr algn="ctr"/>
            <a:fld id="{8F82E0A0-C266-4798-8C8F-B9F91E9DA37E}" type="slidenum">
              <a:rPr kumimoji="0" lang="en-US" sz="1400" b="1" smtClean="0">
                <a:solidFill>
                  <a:srgbClr val="FFFFFF"/>
                </a:solidFill>
              </a:rPr>
              <a:pPr algn="ctr"/>
              <a:t>30</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3350"/>
            <a:ext cx="723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26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133350"/>
            <a:ext cx="8153400" cy="1006475"/>
          </a:xfrm>
          <a:prstGeom prst="rect">
            <a:avLst/>
          </a:prstGeom>
        </p:spPr>
        <p:txBody>
          <a:bodyPr vert="horz" anchor="b">
            <a:normAutofit/>
          </a:bodyPr>
          <a:lstStyle>
            <a:lvl1pPr algn="l" rtl="0" eaLnBrk="1" latinLnBrk="0" hangingPunct="1">
              <a:spcBef>
                <a:spcPct val="0"/>
              </a:spcBef>
              <a:buNone/>
              <a:defRPr kumimoji="0" sz="4200" kern="1200">
                <a:solidFill>
                  <a:schemeClr val="tx2"/>
                </a:solidFill>
                <a:latin typeface="+mj-lt"/>
                <a:ea typeface="+mj-ea"/>
                <a:cs typeface="+mj-cs"/>
              </a:defRPr>
            </a:lvl1pPr>
            <a:extLst/>
          </a:lstStyle>
          <a:p>
            <a:endParaRPr lang="en-US" dirty="0">
              <a:solidFill>
                <a:schemeClr val="tx1"/>
              </a:solidFill>
            </a:endParaRPr>
          </a:p>
        </p:txBody>
      </p:sp>
      <p:sp>
        <p:nvSpPr>
          <p:cNvPr id="3" name="Slide Number Placeholder 2"/>
          <p:cNvSpPr>
            <a:spLocks noGrp="1"/>
          </p:cNvSpPr>
          <p:nvPr>
            <p:ph type="sldNum" sz="quarter" idx="12"/>
          </p:nvPr>
        </p:nvSpPr>
        <p:spPr/>
        <p:txBody>
          <a:bodyPr>
            <a:normAutofit fontScale="92500" lnSpcReduction="10000"/>
          </a:bodyPr>
          <a:lstStyle/>
          <a:p>
            <a:fld id="{A3F7CB7D-F184-43C7-B6FD-03D728E1BBFF}" type="slidenum">
              <a:rPr kumimoji="0" lang="en-US" smtClean="0">
                <a:solidFill>
                  <a:schemeClr val="tx2"/>
                </a:solidFill>
              </a:rPr>
              <a:pPr/>
              <a:t>31</a:t>
            </a:fld>
            <a:endParaRPr kumimoji="0" lang="en-US"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19350"/>
            <a:ext cx="8382000" cy="17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5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57150"/>
            <a:ext cx="8153400" cy="1066800"/>
          </a:xfrm>
        </p:spPr>
        <p:txBody>
          <a:bodyPr>
            <a:normAutofit/>
          </a:bodyPr>
          <a:lstStyle>
            <a:extLst/>
          </a:lstStyle>
          <a:p>
            <a:pPr algn="ctr"/>
            <a:r>
              <a:rPr lang="en-US" sz="3000" dirty="0" smtClean="0">
                <a:solidFill>
                  <a:schemeClr val="tx1"/>
                </a:solidFill>
                <a:latin typeface="Arial Black" pitchFamily="34" charset="0"/>
              </a:rPr>
              <a:t>Washington State Election Results</a:t>
            </a:r>
            <a:br>
              <a:rPr lang="en-US" sz="3000" dirty="0" smtClean="0">
                <a:solidFill>
                  <a:schemeClr val="tx1"/>
                </a:solidFill>
                <a:latin typeface="Arial Black" pitchFamily="34" charset="0"/>
              </a:rPr>
            </a:br>
            <a:r>
              <a:rPr lang="en-US" sz="3000" dirty="0" smtClean="0">
                <a:solidFill>
                  <a:schemeClr val="tx1"/>
                </a:solidFill>
                <a:latin typeface="Arial Black" pitchFamily="34" charset="0"/>
              </a:rPr>
              <a:t>School Districts Only</a:t>
            </a:r>
            <a:endParaRPr lang="en-US" sz="3000" dirty="0">
              <a:solidFill>
                <a:schemeClr val="tx1"/>
              </a:solidFill>
              <a:latin typeface="Arial Black" pitchFamily="34" charset="0"/>
            </a:endParaRPr>
          </a:p>
        </p:txBody>
      </p:sp>
      <p:grpSp>
        <p:nvGrpSpPr>
          <p:cNvPr id="8" name="Grupper 5"/>
          <p:cNvGrpSpPr>
            <a:grpSpLocks/>
          </p:cNvGrpSpPr>
          <p:nvPr/>
        </p:nvGrpSpPr>
        <p:grpSpPr bwMode="auto">
          <a:xfrm>
            <a:off x="684316" y="1352550"/>
            <a:ext cx="2287484" cy="3360734"/>
            <a:chOff x="-3606956" y="5061324"/>
            <a:chExt cx="9223776" cy="5252290"/>
          </a:xfrm>
        </p:grpSpPr>
        <p:sp>
          <p:nvSpPr>
            <p:cNvPr id="9" name="Rektangel 18"/>
            <p:cNvSpPr/>
            <p:nvPr/>
          </p:nvSpPr>
          <p:spPr>
            <a:xfrm>
              <a:off x="-3606956" y="5084579"/>
              <a:ext cx="9223773" cy="5229035"/>
            </a:xfrm>
            <a:prstGeom prst="rect">
              <a:avLst/>
            </a:prstGeom>
            <a:gradFill rotWithShape="1">
              <a:gsLst>
                <a:gs pos="0">
                  <a:srgbClr val="E1EDEF"/>
                </a:gs>
                <a:gs pos="50000">
                  <a:srgbClr val="82C1C0"/>
                </a:gs>
                <a:gs pos="100000">
                  <a:srgbClr val="56AAAA"/>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sp>
          <p:nvSpPr>
            <p:cNvPr id="11" name="Rektangel 20"/>
            <p:cNvSpPr/>
            <p:nvPr/>
          </p:nvSpPr>
          <p:spPr bwMode="auto">
            <a:xfrm>
              <a:off x="-3606952" y="5061324"/>
              <a:ext cx="9223772" cy="595442"/>
            </a:xfrm>
            <a:prstGeom prst="rect">
              <a:avLst/>
            </a:prstGeom>
            <a:gradFill rotWithShape="1">
              <a:gsLst>
                <a:gs pos="100000">
                  <a:srgbClr val="006964"/>
                </a:gs>
                <a:gs pos="0">
                  <a:schemeClr val="accent1">
                    <a:lumMod val="50000"/>
                  </a:scheme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grpSp>
      <p:sp>
        <p:nvSpPr>
          <p:cNvPr id="3" name="Rectangle 2"/>
          <p:cNvSpPr>
            <a:spLocks noGrp="1"/>
          </p:cNvSpPr>
          <p:nvPr>
            <p:ph sz="quarter" idx="13"/>
          </p:nvPr>
        </p:nvSpPr>
        <p:spPr>
          <a:xfrm>
            <a:off x="719283" y="1367430"/>
            <a:ext cx="2217549" cy="3343731"/>
          </a:xfrm>
        </p:spPr>
        <p:txBody>
          <a:bodyPr anchor="t">
            <a:normAutofit lnSpcReduction="10000"/>
          </a:bodyPr>
          <a:lstStyle>
            <a:extLst/>
          </a:lstStyle>
          <a:p>
            <a:pPr marL="0" lvl="1" indent="0" algn="ctr">
              <a:buNone/>
            </a:pPr>
            <a:r>
              <a:rPr lang="en-US" altLang="x-none" sz="2200" b="1" dirty="0" smtClean="0">
                <a:solidFill>
                  <a:schemeClr val="tx1">
                    <a:lumMod val="95000"/>
                    <a:lumOff val="5000"/>
                  </a:schemeClr>
                </a:solidFill>
                <a:latin typeface="Calibri" pitchFamily="34" charset="0"/>
              </a:rPr>
              <a:t>2013</a:t>
            </a:r>
            <a:endParaRPr lang="en-US" altLang="x-none" sz="2200" b="1" dirty="0">
              <a:solidFill>
                <a:schemeClr val="tx1">
                  <a:lumMod val="95000"/>
                  <a:lumOff val="5000"/>
                </a:schemeClr>
              </a:solidFill>
              <a:latin typeface="Calibri" pitchFamily="34" charset="0"/>
            </a:endParaRPr>
          </a:p>
          <a:p>
            <a:pPr marL="0" lvl="1" indent="0" algn="ctr">
              <a:buNone/>
            </a:pPr>
            <a:r>
              <a:rPr lang="en-US" altLang="x-none" sz="1500" b="1" dirty="0" smtClean="0">
                <a:latin typeface="Calibri" pitchFamily="34" charset="0"/>
              </a:rPr>
              <a:t>M&amp;O Levies</a:t>
            </a:r>
            <a:br>
              <a:rPr lang="en-US" altLang="x-none" sz="1500" b="1" dirty="0" smtClean="0">
                <a:latin typeface="Calibri" pitchFamily="34" charset="0"/>
              </a:rPr>
            </a:br>
            <a:r>
              <a:rPr lang="en-US" altLang="x-none" sz="1500" dirty="0" smtClean="0">
                <a:latin typeface="Calibri" pitchFamily="34" charset="0"/>
              </a:rPr>
              <a:t>44 Passed </a:t>
            </a:r>
            <a:r>
              <a:rPr lang="en-US" altLang="x-none" sz="1500" dirty="0">
                <a:latin typeface="Calibri" pitchFamily="34" charset="0"/>
              </a:rPr>
              <a:t>and </a:t>
            </a:r>
            <a:r>
              <a:rPr lang="en-US" altLang="x-none" sz="1500" dirty="0" smtClean="0">
                <a:latin typeface="Calibri" pitchFamily="34" charset="0"/>
              </a:rPr>
              <a:t>1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Capital Projects </a:t>
            </a:r>
            <a:r>
              <a:rPr lang="en-US" altLang="x-none" sz="1500" b="1" dirty="0" smtClean="0">
                <a:latin typeface="Calibri" pitchFamily="34" charset="0"/>
              </a:rPr>
              <a:t>Levies</a:t>
            </a:r>
            <a:br>
              <a:rPr lang="en-US" altLang="x-none" sz="1500" b="1" dirty="0" smtClean="0">
                <a:latin typeface="Calibri" pitchFamily="34" charset="0"/>
              </a:rPr>
            </a:br>
            <a:r>
              <a:rPr lang="en-US" altLang="x-none" sz="1500" dirty="0" smtClean="0">
                <a:latin typeface="Calibri" pitchFamily="34" charset="0"/>
              </a:rPr>
              <a:t>16 Passed </a:t>
            </a:r>
            <a:r>
              <a:rPr lang="en-US" altLang="x-none" sz="1500" dirty="0">
                <a:latin typeface="Calibri" pitchFamily="34" charset="0"/>
              </a:rPr>
              <a:t>and 2 </a:t>
            </a:r>
            <a:r>
              <a:rPr lang="en-US" altLang="x-none" sz="1500" dirty="0" smtClean="0">
                <a:latin typeface="Calibri" pitchFamily="34" charset="0"/>
              </a:rPr>
              <a:t>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Transportation </a:t>
            </a:r>
            <a:r>
              <a:rPr lang="en-US" altLang="x-none" sz="1500" b="1" dirty="0" smtClean="0">
                <a:latin typeface="Calibri" pitchFamily="34" charset="0"/>
              </a:rPr>
              <a:t>Levies</a:t>
            </a:r>
            <a:br>
              <a:rPr lang="en-US" altLang="x-none" sz="1500" b="1" dirty="0" smtClean="0">
                <a:latin typeface="Calibri" pitchFamily="34" charset="0"/>
              </a:rPr>
            </a:br>
            <a:r>
              <a:rPr lang="en-US" altLang="x-none" sz="1500" dirty="0" smtClean="0">
                <a:latin typeface="Calibri" pitchFamily="34" charset="0"/>
              </a:rPr>
              <a:t>1 Passed and 0 Failed </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Bond </a:t>
            </a:r>
            <a:r>
              <a:rPr lang="en-US" altLang="x-none" sz="1500" b="1" dirty="0" smtClean="0">
                <a:latin typeface="Calibri" pitchFamily="34" charset="0"/>
              </a:rPr>
              <a:t>Authorizations</a:t>
            </a:r>
            <a:br>
              <a:rPr lang="en-US" altLang="x-none" sz="1500" b="1" dirty="0" smtClean="0">
                <a:latin typeface="Calibri" pitchFamily="34" charset="0"/>
              </a:rPr>
            </a:br>
            <a:r>
              <a:rPr lang="en-US" altLang="x-none" sz="1500" dirty="0">
                <a:latin typeface="Calibri" pitchFamily="34" charset="0"/>
              </a:rPr>
              <a:t>1</a:t>
            </a:r>
            <a:r>
              <a:rPr lang="en-US" altLang="x-none" sz="1500" dirty="0" smtClean="0">
                <a:latin typeface="Calibri" pitchFamily="34" charset="0"/>
              </a:rPr>
              <a:t>5 Passed </a:t>
            </a:r>
            <a:r>
              <a:rPr lang="en-US" altLang="x-none" sz="1500" dirty="0">
                <a:latin typeface="Calibri" pitchFamily="34" charset="0"/>
              </a:rPr>
              <a:t>and </a:t>
            </a:r>
            <a:r>
              <a:rPr lang="en-US" altLang="x-none" sz="1500" dirty="0" smtClean="0">
                <a:latin typeface="Calibri" pitchFamily="34" charset="0"/>
              </a:rPr>
              <a:t>16 Failed</a:t>
            </a:r>
            <a:endParaRPr lang="en-US" altLang="x-none" sz="1500" dirty="0">
              <a:latin typeface="Calibri" pitchFamily="34" charset="0"/>
            </a:endParaRPr>
          </a:p>
        </p:txBody>
      </p:sp>
      <p:sp>
        <p:nvSpPr>
          <p:cNvPr id="18" name="Rektangel 21"/>
          <p:cNvSpPr/>
          <p:nvPr/>
        </p:nvSpPr>
        <p:spPr bwMode="auto">
          <a:xfrm>
            <a:off x="3352800" y="1523118"/>
            <a:ext cx="2474725" cy="13171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dirty="0">
              <a:solidFill>
                <a:sysClr val="window" lastClr="FFFFFF"/>
              </a:solidFill>
              <a:latin typeface="Calibri"/>
            </a:endParaRPr>
          </a:p>
        </p:txBody>
      </p:sp>
      <p:grpSp>
        <p:nvGrpSpPr>
          <p:cNvPr id="36" name="Grupper 5"/>
          <p:cNvGrpSpPr>
            <a:grpSpLocks/>
          </p:cNvGrpSpPr>
          <p:nvPr/>
        </p:nvGrpSpPr>
        <p:grpSpPr bwMode="auto">
          <a:xfrm>
            <a:off x="3428258" y="1352550"/>
            <a:ext cx="2212764" cy="3360734"/>
            <a:chOff x="-3606956" y="5061324"/>
            <a:chExt cx="9223776" cy="5252290"/>
          </a:xfrm>
        </p:grpSpPr>
        <p:sp>
          <p:nvSpPr>
            <p:cNvPr id="37" name="Rektangel 18"/>
            <p:cNvSpPr/>
            <p:nvPr/>
          </p:nvSpPr>
          <p:spPr>
            <a:xfrm>
              <a:off x="-3606956" y="5084579"/>
              <a:ext cx="9223773" cy="5229035"/>
            </a:xfrm>
            <a:prstGeom prst="rect">
              <a:avLst/>
            </a:prstGeom>
            <a:gradFill rotWithShape="1">
              <a:gsLst>
                <a:gs pos="0">
                  <a:srgbClr val="E1EDEF"/>
                </a:gs>
                <a:gs pos="50000">
                  <a:srgbClr val="82C1C0"/>
                </a:gs>
                <a:gs pos="100000">
                  <a:srgbClr val="56AAAA"/>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sp>
          <p:nvSpPr>
            <p:cNvPr id="38" name="Rektangel 20"/>
            <p:cNvSpPr/>
            <p:nvPr/>
          </p:nvSpPr>
          <p:spPr bwMode="auto">
            <a:xfrm>
              <a:off x="-3606952" y="5061324"/>
              <a:ext cx="9223772" cy="595442"/>
            </a:xfrm>
            <a:prstGeom prst="rect">
              <a:avLst/>
            </a:prstGeom>
            <a:gradFill rotWithShape="1">
              <a:gsLst>
                <a:gs pos="100000">
                  <a:srgbClr val="006964"/>
                </a:gs>
                <a:gs pos="0">
                  <a:schemeClr val="accent1">
                    <a:lumMod val="50000"/>
                  </a:scheme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grpSp>
      <p:grpSp>
        <p:nvGrpSpPr>
          <p:cNvPr id="39" name="Grupper 5"/>
          <p:cNvGrpSpPr>
            <a:grpSpLocks/>
          </p:cNvGrpSpPr>
          <p:nvPr/>
        </p:nvGrpSpPr>
        <p:grpSpPr bwMode="auto">
          <a:xfrm>
            <a:off x="6172200" y="1352550"/>
            <a:ext cx="2286000" cy="3360734"/>
            <a:chOff x="-3606956" y="5061324"/>
            <a:chExt cx="9223776" cy="5252290"/>
          </a:xfrm>
        </p:grpSpPr>
        <p:sp>
          <p:nvSpPr>
            <p:cNvPr id="40" name="Rektangel 18"/>
            <p:cNvSpPr/>
            <p:nvPr/>
          </p:nvSpPr>
          <p:spPr>
            <a:xfrm>
              <a:off x="-3606956" y="5084579"/>
              <a:ext cx="9223773" cy="5229035"/>
            </a:xfrm>
            <a:prstGeom prst="rect">
              <a:avLst/>
            </a:prstGeom>
            <a:gradFill rotWithShape="1">
              <a:gsLst>
                <a:gs pos="0">
                  <a:srgbClr val="E1EDEF"/>
                </a:gs>
                <a:gs pos="50000">
                  <a:srgbClr val="82C1C0"/>
                </a:gs>
                <a:gs pos="100000">
                  <a:srgbClr val="56AAAA"/>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sp>
          <p:nvSpPr>
            <p:cNvPr id="41" name="Rektangel 20"/>
            <p:cNvSpPr/>
            <p:nvPr/>
          </p:nvSpPr>
          <p:spPr bwMode="auto">
            <a:xfrm>
              <a:off x="-3606952" y="5061324"/>
              <a:ext cx="9223772" cy="595442"/>
            </a:xfrm>
            <a:prstGeom prst="rect">
              <a:avLst/>
            </a:prstGeom>
            <a:gradFill rotWithShape="1">
              <a:gsLst>
                <a:gs pos="100000">
                  <a:srgbClr val="006964"/>
                </a:gs>
                <a:gs pos="0">
                  <a:schemeClr val="accent1">
                    <a:lumMod val="50000"/>
                  </a:scheme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a:solidFill>
                  <a:sysClr val="window" lastClr="FFFFFF"/>
                </a:solidFill>
                <a:latin typeface="Calibri"/>
              </a:endParaRPr>
            </a:p>
          </p:txBody>
        </p:sp>
      </p:grpSp>
      <p:sp>
        <p:nvSpPr>
          <p:cNvPr id="6" name="Rectangle 2"/>
          <p:cNvSpPr>
            <a:spLocks noGrp="1"/>
          </p:cNvSpPr>
          <p:nvPr>
            <p:ph sz="quarter" idx="13"/>
          </p:nvPr>
        </p:nvSpPr>
        <p:spPr>
          <a:xfrm>
            <a:off x="3428260" y="1367431"/>
            <a:ext cx="2212762" cy="3345854"/>
          </a:xfrm>
        </p:spPr>
        <p:txBody>
          <a:bodyPr anchor="t">
            <a:normAutofit lnSpcReduction="10000"/>
          </a:bodyPr>
          <a:lstStyle>
            <a:extLst/>
          </a:lstStyle>
          <a:p>
            <a:pPr marL="0" lvl="1" indent="0" algn="ctr">
              <a:buNone/>
            </a:pPr>
            <a:r>
              <a:rPr lang="en-US" altLang="x-none" sz="2200" b="1" dirty="0" smtClean="0">
                <a:solidFill>
                  <a:schemeClr val="tx1">
                    <a:lumMod val="95000"/>
                    <a:lumOff val="5000"/>
                  </a:schemeClr>
                </a:solidFill>
                <a:latin typeface="Calibri" pitchFamily="34" charset="0"/>
              </a:rPr>
              <a:t>2014</a:t>
            </a:r>
          </a:p>
          <a:p>
            <a:pPr marL="0" lvl="1" indent="0" algn="ctr">
              <a:buNone/>
            </a:pPr>
            <a:r>
              <a:rPr lang="en-US" altLang="x-none" sz="1500" b="1" dirty="0" smtClean="0">
                <a:latin typeface="Calibri" pitchFamily="34" charset="0"/>
              </a:rPr>
              <a:t>M&amp;O 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160 Passed </a:t>
            </a:r>
            <a:r>
              <a:rPr lang="en-US" altLang="x-none" sz="1500" dirty="0">
                <a:latin typeface="Calibri" pitchFamily="34" charset="0"/>
              </a:rPr>
              <a:t>and </a:t>
            </a:r>
            <a:r>
              <a:rPr lang="en-US" altLang="x-none" sz="1500" dirty="0" smtClean="0">
                <a:latin typeface="Calibri" pitchFamily="34" charset="0"/>
              </a:rPr>
              <a:t>3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Capital Projects </a:t>
            </a:r>
            <a:r>
              <a:rPr lang="en-US" altLang="x-none" sz="1500" b="1" dirty="0" smtClean="0">
                <a:latin typeface="Calibri" pitchFamily="34" charset="0"/>
              </a:rPr>
              <a:t>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49 Passed </a:t>
            </a:r>
            <a:r>
              <a:rPr lang="en-US" altLang="x-none" sz="1500" dirty="0">
                <a:latin typeface="Calibri" pitchFamily="34" charset="0"/>
              </a:rPr>
              <a:t>and 3 </a:t>
            </a:r>
            <a:r>
              <a:rPr lang="en-US" altLang="x-none" sz="1500" dirty="0" smtClean="0">
                <a:latin typeface="Calibri" pitchFamily="34" charset="0"/>
              </a:rPr>
              <a:t>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Transportation </a:t>
            </a:r>
            <a:r>
              <a:rPr lang="en-US" altLang="x-none" sz="1500" b="1" dirty="0" smtClean="0">
                <a:latin typeface="Calibri" pitchFamily="34" charset="0"/>
              </a:rPr>
              <a:t>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 Passed and 1 Failed </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Bond </a:t>
            </a:r>
            <a:r>
              <a:rPr lang="en-US" altLang="x-none" sz="1500" b="1" dirty="0" smtClean="0">
                <a:latin typeface="Calibri" pitchFamily="34" charset="0"/>
              </a:rPr>
              <a:t>Authorizations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13 Passed </a:t>
            </a:r>
            <a:r>
              <a:rPr lang="en-US" altLang="x-none" sz="1500" dirty="0">
                <a:latin typeface="Calibri" pitchFamily="34" charset="0"/>
              </a:rPr>
              <a:t>and </a:t>
            </a:r>
            <a:r>
              <a:rPr lang="en-US" altLang="x-none" sz="1500" dirty="0" smtClean="0">
                <a:latin typeface="Calibri" pitchFamily="34" charset="0"/>
              </a:rPr>
              <a:t>27 Failed</a:t>
            </a:r>
            <a:endParaRPr lang="en-US" altLang="x-none" sz="1500" dirty="0">
              <a:latin typeface="Calibri" pitchFamily="34" charset="0"/>
            </a:endParaRPr>
          </a:p>
        </p:txBody>
      </p:sp>
      <p:sp>
        <p:nvSpPr>
          <p:cNvPr id="44" name="Rectangle 2"/>
          <p:cNvSpPr>
            <a:spLocks noGrp="1"/>
          </p:cNvSpPr>
          <p:nvPr>
            <p:ph sz="quarter" idx="13"/>
          </p:nvPr>
        </p:nvSpPr>
        <p:spPr>
          <a:xfrm>
            <a:off x="6209189" y="1352550"/>
            <a:ext cx="2212021" cy="3337577"/>
          </a:xfrm>
        </p:spPr>
        <p:txBody>
          <a:bodyPr anchor="t">
            <a:normAutofit lnSpcReduction="10000"/>
          </a:bodyPr>
          <a:lstStyle>
            <a:extLst/>
          </a:lstStyle>
          <a:p>
            <a:pPr marL="0" lvl="1" indent="0" algn="ctr">
              <a:buNone/>
            </a:pPr>
            <a:r>
              <a:rPr lang="en-US" altLang="x-none" sz="2200" b="1" dirty="0" smtClean="0">
                <a:solidFill>
                  <a:schemeClr val="tx2"/>
                </a:solidFill>
                <a:latin typeface="Calibri" pitchFamily="34" charset="0"/>
              </a:rPr>
              <a:t>2015</a:t>
            </a:r>
            <a:endParaRPr lang="en-US" altLang="x-none" sz="2200" b="1" dirty="0" smtClean="0">
              <a:latin typeface="Calibri" pitchFamily="34" charset="0"/>
            </a:endParaRPr>
          </a:p>
          <a:p>
            <a:pPr marL="0" lvl="1" indent="0" algn="ctr">
              <a:buNone/>
            </a:pPr>
            <a:r>
              <a:rPr lang="en-US" altLang="x-none" sz="1500" b="1" dirty="0" smtClean="0">
                <a:latin typeface="Calibri" pitchFamily="34" charset="0"/>
              </a:rPr>
              <a:t>M&amp;O 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46 Passed </a:t>
            </a:r>
            <a:r>
              <a:rPr lang="en-US" altLang="x-none" sz="1500" dirty="0">
                <a:latin typeface="Calibri" pitchFamily="34" charset="0"/>
              </a:rPr>
              <a:t>and </a:t>
            </a:r>
            <a:r>
              <a:rPr lang="en-US" altLang="x-none" sz="1500" dirty="0" smtClean="0">
                <a:latin typeface="Calibri" pitchFamily="34" charset="0"/>
              </a:rPr>
              <a:t>2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Capital Projects </a:t>
            </a:r>
            <a:r>
              <a:rPr lang="en-US" altLang="x-none" sz="1500" b="1" dirty="0" smtClean="0">
                <a:latin typeface="Calibri" pitchFamily="34" charset="0"/>
              </a:rPr>
              <a:t>Levies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16 Passed </a:t>
            </a:r>
            <a:r>
              <a:rPr lang="en-US" altLang="x-none" sz="1500" dirty="0">
                <a:latin typeface="Calibri" pitchFamily="34" charset="0"/>
              </a:rPr>
              <a:t>and </a:t>
            </a:r>
            <a:r>
              <a:rPr lang="en-US" altLang="x-none" sz="1500" dirty="0" smtClean="0">
                <a:latin typeface="Calibri" pitchFamily="34" charset="0"/>
              </a:rPr>
              <a:t>2 Failed</a:t>
            </a: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Transportation </a:t>
            </a:r>
            <a:r>
              <a:rPr lang="en-US" altLang="x-none" sz="1500" b="1" dirty="0" smtClean="0">
                <a:latin typeface="Calibri" pitchFamily="34" charset="0"/>
              </a:rPr>
              <a:t>Levies</a:t>
            </a:r>
            <a:r>
              <a:rPr lang="en-US" altLang="x-none" sz="1500" dirty="0">
                <a:latin typeface="Calibri" pitchFamily="34" charset="0"/>
              </a:rPr>
              <a:t/>
            </a:r>
            <a:br>
              <a:rPr lang="en-US" altLang="x-none" sz="1500" dirty="0">
                <a:latin typeface="Calibri" pitchFamily="34" charset="0"/>
              </a:rPr>
            </a:br>
            <a:r>
              <a:rPr lang="en-US" altLang="x-none" sz="1500" dirty="0" smtClean="0">
                <a:latin typeface="Calibri" pitchFamily="34" charset="0"/>
              </a:rPr>
              <a:t>2 Passed </a:t>
            </a:r>
            <a:r>
              <a:rPr lang="en-US" altLang="x-none" sz="1500" dirty="0">
                <a:latin typeface="Calibri" pitchFamily="34" charset="0"/>
              </a:rPr>
              <a:t>and </a:t>
            </a:r>
            <a:r>
              <a:rPr lang="en-US" altLang="x-none" sz="1500" dirty="0" smtClean="0">
                <a:latin typeface="Calibri" pitchFamily="34" charset="0"/>
              </a:rPr>
              <a:t>1 Failed</a:t>
            </a:r>
            <a:endParaRPr lang="en-US" altLang="x-none" sz="1500" dirty="0">
              <a:latin typeface="Calibri" pitchFamily="34" charset="0"/>
            </a:endParaRPr>
          </a:p>
          <a:p>
            <a:pPr marL="0" lvl="1" indent="0" algn="ctr">
              <a:buNone/>
            </a:pPr>
            <a:endParaRPr lang="en-US" altLang="x-none" sz="1500" dirty="0">
              <a:latin typeface="Calibri" pitchFamily="34" charset="0"/>
            </a:endParaRPr>
          </a:p>
          <a:p>
            <a:pPr marL="0" lvl="1" indent="0" algn="ctr">
              <a:buNone/>
            </a:pPr>
            <a:r>
              <a:rPr lang="en-US" altLang="x-none" sz="1500" b="1" dirty="0">
                <a:latin typeface="Calibri" pitchFamily="34" charset="0"/>
              </a:rPr>
              <a:t>Bond </a:t>
            </a:r>
            <a:r>
              <a:rPr lang="en-US" altLang="x-none" sz="1500" b="1" dirty="0" smtClean="0">
                <a:latin typeface="Calibri" pitchFamily="34" charset="0"/>
              </a:rPr>
              <a:t>Authorizations</a:t>
            </a:r>
            <a:r>
              <a:rPr lang="en-US" altLang="x-none" sz="1500" dirty="0" smtClean="0">
                <a:latin typeface="Calibri" pitchFamily="34" charset="0"/>
              </a:rPr>
              <a:t/>
            </a:r>
            <a:br>
              <a:rPr lang="en-US" altLang="x-none" sz="1500" dirty="0" smtClean="0">
                <a:latin typeface="Calibri" pitchFamily="34" charset="0"/>
              </a:rPr>
            </a:br>
            <a:r>
              <a:rPr lang="en-US" altLang="x-none" sz="1500" dirty="0" smtClean="0">
                <a:latin typeface="Calibri" pitchFamily="34" charset="0"/>
              </a:rPr>
              <a:t>23 Passed </a:t>
            </a:r>
            <a:r>
              <a:rPr lang="en-US" altLang="x-none" sz="1500" dirty="0">
                <a:latin typeface="Calibri" pitchFamily="34" charset="0"/>
              </a:rPr>
              <a:t>and </a:t>
            </a:r>
            <a:r>
              <a:rPr lang="en-US" altLang="x-none" sz="1500" dirty="0" smtClean="0">
                <a:latin typeface="Calibri" pitchFamily="34" charset="0"/>
              </a:rPr>
              <a:t>22 Failed</a:t>
            </a:r>
            <a:endParaRPr lang="en-US" altLang="x-none" sz="1500" dirty="0">
              <a:latin typeface="Calibri" pitchFamily="34" charset="0"/>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4</a:t>
            </a:fld>
            <a:endParaRPr kumimoji="0" lang="en-US"/>
          </a:p>
        </p:txBody>
      </p:sp>
      <p:sp>
        <p:nvSpPr>
          <p:cNvPr id="19" name="TextBox 6"/>
          <p:cNvSpPr txBox="1">
            <a:spLocks noChangeArrowheads="1"/>
          </p:cNvSpPr>
          <p:nvPr/>
        </p:nvSpPr>
        <p:spPr bwMode="auto">
          <a:xfrm>
            <a:off x="703220" y="4768962"/>
            <a:ext cx="777388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Calibri" pitchFamily="34" charset="0"/>
              </a:rPr>
              <a:t>Source: </a:t>
            </a:r>
            <a:r>
              <a:rPr lang="en-US" altLang="en-US" sz="1000" i="1" dirty="0">
                <a:solidFill>
                  <a:srgbClr val="000000"/>
                </a:solidFill>
                <a:latin typeface="Calibri" pitchFamily="34" charset="0"/>
                <a:ea typeface="Calibri" pitchFamily="34" charset="0"/>
                <a:cs typeface="Calibri" pitchFamily="34" charset="0"/>
              </a:rPr>
              <a:t>Washington Secretary of State:  Election and Voting website and individual County Auditor websites</a:t>
            </a:r>
            <a:endParaRPr lang="en-US" altLang="en-US" sz="1000" i="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21"/>
          <p:cNvSpPr/>
          <p:nvPr/>
        </p:nvSpPr>
        <p:spPr bwMode="auto">
          <a:xfrm>
            <a:off x="3352800" y="1523118"/>
            <a:ext cx="2474725" cy="13171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dirty="0">
              <a:solidFill>
                <a:sysClr val="window" lastClr="FFFFFF"/>
              </a:solidFill>
              <a:latin typeface="Calibri"/>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5</a:t>
            </a:fld>
            <a:endParaRPr kumimoji="0" lang="en-US"/>
          </a:p>
        </p:txBody>
      </p:sp>
      <p:sp>
        <p:nvSpPr>
          <p:cNvPr id="19" name="TextBox 6"/>
          <p:cNvSpPr txBox="1">
            <a:spLocks noChangeArrowheads="1"/>
          </p:cNvSpPr>
          <p:nvPr/>
        </p:nvSpPr>
        <p:spPr bwMode="auto">
          <a:xfrm>
            <a:off x="703220" y="4768962"/>
            <a:ext cx="777388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i="1" dirty="0">
                <a:latin typeface="Calibri" pitchFamily="34" charset="0"/>
              </a:rPr>
              <a:t>Source: </a:t>
            </a:r>
            <a:r>
              <a:rPr lang="en-US" altLang="en-US" sz="1000" i="1" dirty="0">
                <a:solidFill>
                  <a:srgbClr val="000000"/>
                </a:solidFill>
                <a:latin typeface="Calibri" pitchFamily="34" charset="0"/>
                <a:ea typeface="Calibri" pitchFamily="34" charset="0"/>
                <a:cs typeface="Calibri" pitchFamily="34" charset="0"/>
              </a:rPr>
              <a:t>Washington Secretary of State:  Election and Voting website and individual County Auditor websites</a:t>
            </a:r>
            <a:endParaRPr lang="en-US" altLang="en-US" sz="1000" i="1" dirty="0">
              <a:latin typeface="Calibri" pitchFamily="34" charset="0"/>
            </a:endParaRPr>
          </a:p>
        </p:txBody>
      </p:sp>
      <p:sp>
        <p:nvSpPr>
          <p:cNvPr id="5" name="Title 4"/>
          <p:cNvSpPr>
            <a:spLocks noGrp="1"/>
          </p:cNvSpPr>
          <p:nvPr>
            <p:ph type="title"/>
          </p:nvPr>
        </p:nvSpPr>
        <p:spPr>
          <a:xfrm>
            <a:off x="457200" y="118110"/>
            <a:ext cx="8382000" cy="1005840"/>
          </a:xfrm>
        </p:spPr>
        <p:txBody>
          <a:bodyPr>
            <a:normAutofit/>
          </a:bodyPr>
          <a:lstStyle/>
          <a:p>
            <a:pPr lvl="0" algn="ctr" fontAlgn="base">
              <a:spcAft>
                <a:spcPct val="0"/>
              </a:spcAft>
            </a:pPr>
            <a:r>
              <a:rPr lang="en-US" sz="2800" dirty="0" smtClean="0">
                <a:solidFill>
                  <a:schemeClr val="tx1"/>
                </a:solidFill>
              </a:rPr>
              <a:t>Bond Issue Passed Per Year-Schools Only (Years 1993 through 2015-inclusive)</a:t>
            </a:r>
            <a:endParaRPr lang="en-US" sz="28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9" y="1314450"/>
            <a:ext cx="7530009" cy="34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6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lvl="0" algn="ctr" fontAlgn="base">
              <a:spcAft>
                <a:spcPct val="0"/>
              </a:spcAft>
            </a:pPr>
            <a:r>
              <a:rPr lang="en-US" sz="2800" dirty="0">
                <a:solidFill>
                  <a:prstClr val="black"/>
                </a:solidFill>
              </a:rPr>
              <a:t>Bond </a:t>
            </a:r>
            <a:r>
              <a:rPr lang="en-US" sz="2800" dirty="0" smtClean="0">
                <a:solidFill>
                  <a:prstClr val="black"/>
                </a:solidFill>
              </a:rPr>
              <a:t>Issues by Month-Schools </a:t>
            </a:r>
            <a:r>
              <a:rPr lang="en-US" sz="2800" dirty="0">
                <a:solidFill>
                  <a:prstClr val="black"/>
                </a:solidFill>
              </a:rPr>
              <a:t>Only (Years </a:t>
            </a:r>
            <a:r>
              <a:rPr lang="en-US" sz="2800" dirty="0" smtClean="0">
                <a:solidFill>
                  <a:prstClr val="black"/>
                </a:solidFill>
              </a:rPr>
              <a:t>1992 </a:t>
            </a:r>
            <a:r>
              <a:rPr lang="en-US" sz="2800" dirty="0">
                <a:solidFill>
                  <a:prstClr val="black"/>
                </a:solidFill>
              </a:rPr>
              <a:t>through </a:t>
            </a:r>
            <a:r>
              <a:rPr lang="en-US" sz="2800" dirty="0" smtClean="0">
                <a:solidFill>
                  <a:prstClr val="black"/>
                </a:solidFill>
              </a:rPr>
              <a:t>2015 inclusive</a:t>
            </a:r>
            <a:r>
              <a:rPr lang="en-US" sz="2800" dirty="0">
                <a:solidFill>
                  <a:prstClr val="black"/>
                </a:solidFill>
              </a:rPr>
              <a:t>)</a:t>
            </a:r>
            <a:endParaRPr lang="en-US"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normAutofit fontScale="47500" lnSpcReduction="20000"/>
          </a:bodyPr>
          <a:lstStyle/>
          <a:p>
            <a:fld id="{A3F7CB7D-F184-43C7-B6FD-03D728E1BBFF}" type="slidenum">
              <a:rPr kumimoji="0" lang="en-US" smtClean="0">
                <a:solidFill>
                  <a:srgbClr val="FFFFFF"/>
                </a:solidFill>
              </a:rPr>
              <a:pPr/>
              <a:t>6</a:t>
            </a:fld>
            <a:endParaRPr kumimoji="0" lang="en-US" dirty="0">
              <a:solidFill>
                <a:srgbClr val="FFFFFF"/>
              </a:solidFill>
            </a:endParaRPr>
          </a:p>
        </p:txBody>
      </p:sp>
      <p:pic>
        <p:nvPicPr>
          <p:cNvPr id="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24" y="1322613"/>
            <a:ext cx="6628498" cy="30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0800000" flipV="1">
            <a:off x="1600200" y="4476749"/>
            <a:ext cx="838200" cy="215444"/>
          </a:xfrm>
          <a:prstGeom prst="rect">
            <a:avLst/>
          </a:prstGeom>
          <a:noFill/>
        </p:spPr>
        <p:txBody>
          <a:bodyPr wrap="square">
            <a:spAutoFit/>
          </a:bodyPr>
          <a:lstStyle/>
          <a:p>
            <a:pPr algn="ctr">
              <a:defRPr/>
            </a:pPr>
            <a:endParaRPr lang="en-US" sz="800" b="1" dirty="0">
              <a:solidFill>
                <a:schemeClr val="tx1">
                  <a:lumMod val="75000"/>
                  <a:lumOff val="25000"/>
                </a:schemeClr>
              </a:solidFill>
              <a:latin typeface="+mn-lt"/>
            </a:endParaRPr>
          </a:p>
        </p:txBody>
      </p:sp>
      <p:sp>
        <p:nvSpPr>
          <p:cNvPr id="5" name="TextBox 4"/>
          <p:cNvSpPr txBox="1"/>
          <p:nvPr/>
        </p:nvSpPr>
        <p:spPr>
          <a:xfrm>
            <a:off x="1114873" y="4248150"/>
            <a:ext cx="6400800" cy="215444"/>
          </a:xfrm>
          <a:prstGeom prst="rect">
            <a:avLst/>
          </a:prstGeom>
          <a:noFill/>
        </p:spPr>
        <p:txBody>
          <a:bodyPr wrap="square" rtlCol="0">
            <a:spAutoFit/>
          </a:bodyPr>
          <a:lstStyle/>
          <a:p>
            <a:r>
              <a:rPr lang="en-US" sz="800" dirty="0"/>
              <a:t> </a:t>
            </a:r>
            <a:r>
              <a:rPr lang="en-US" sz="800" dirty="0" smtClean="0"/>
              <a:t>                            512                                                                   99                                                                  5                                                                     156</a:t>
            </a:r>
            <a:endParaRPr lang="en-US" sz="8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486" y="4432071"/>
            <a:ext cx="6628036" cy="26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21"/>
          <p:cNvSpPr/>
          <p:nvPr/>
        </p:nvSpPr>
        <p:spPr bwMode="auto">
          <a:xfrm>
            <a:off x="3352800" y="1523118"/>
            <a:ext cx="2474725" cy="13171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defTabSz="914400" fontAlgn="auto" hangingPunct="1">
              <a:lnSpc>
                <a:spcPct val="100000"/>
              </a:lnSpc>
              <a:spcBef>
                <a:spcPts val="0"/>
              </a:spcBef>
              <a:spcAft>
                <a:spcPts val="0"/>
              </a:spcAft>
              <a:buClrTx/>
              <a:buSzTx/>
              <a:buFontTx/>
              <a:buNone/>
              <a:defRPr/>
            </a:pPr>
            <a:endParaRPr lang="da-DK" kern="0" dirty="0">
              <a:solidFill>
                <a:sysClr val="window" lastClr="FFFFFF"/>
              </a:solidFill>
              <a:latin typeface="Calibri"/>
            </a:endParaRPr>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7</a:t>
            </a:fld>
            <a:endParaRPr kumimoji="0" lang="en-US"/>
          </a:p>
        </p:txBody>
      </p:sp>
      <p:sp>
        <p:nvSpPr>
          <p:cNvPr id="5" name="Title 4"/>
          <p:cNvSpPr>
            <a:spLocks noGrp="1"/>
          </p:cNvSpPr>
          <p:nvPr>
            <p:ph type="title"/>
          </p:nvPr>
        </p:nvSpPr>
        <p:spPr>
          <a:xfrm>
            <a:off x="152400" y="57150"/>
            <a:ext cx="8915400" cy="1066800"/>
          </a:xfrm>
          <a:noFill/>
        </p:spPr>
        <p:txBody>
          <a:bodyPr>
            <a:normAutofit fontScale="90000"/>
          </a:bodyPr>
          <a:lstStyle/>
          <a:p>
            <a:pPr lvl="0" algn="ctr" fontAlgn="base">
              <a:spcAft>
                <a:spcPct val="0"/>
              </a:spcAft>
            </a:pPr>
            <a:r>
              <a:rPr lang="en-US" sz="2800" dirty="0">
                <a:solidFill>
                  <a:prstClr val="black"/>
                </a:solidFill>
              </a:rPr>
              <a:t>Bond </a:t>
            </a:r>
            <a:r>
              <a:rPr lang="en-US" sz="2800" dirty="0" smtClean="0">
                <a:solidFill>
                  <a:prstClr val="black"/>
                </a:solidFill>
              </a:rPr>
              <a:t>Issues </a:t>
            </a:r>
            <a:r>
              <a:rPr lang="en-US" sz="2800" dirty="0">
                <a:solidFill>
                  <a:prstClr val="black"/>
                </a:solidFill>
              </a:rPr>
              <a:t>Passed </a:t>
            </a:r>
            <a:r>
              <a:rPr lang="en-US" sz="2800" dirty="0" smtClean="0">
                <a:solidFill>
                  <a:prstClr val="black"/>
                </a:solidFill>
              </a:rPr>
              <a:t>by Purpose-Washington State </a:t>
            </a:r>
            <a:br>
              <a:rPr lang="en-US" sz="2800" dirty="0" smtClean="0">
                <a:solidFill>
                  <a:prstClr val="black"/>
                </a:solidFill>
              </a:rPr>
            </a:br>
            <a:r>
              <a:rPr lang="en-US" sz="2800" dirty="0" smtClean="0">
                <a:solidFill>
                  <a:prstClr val="black"/>
                </a:solidFill>
              </a:rPr>
              <a:t>(Years 1992 </a:t>
            </a:r>
            <a:r>
              <a:rPr lang="en-US" sz="2800" dirty="0">
                <a:solidFill>
                  <a:prstClr val="black"/>
                </a:solidFill>
              </a:rPr>
              <a:t>through 2015-inclusive)</a:t>
            </a:r>
            <a:endParaRPr lang="en-US" sz="3200" b="1" dirty="0">
              <a:ln w="12700">
                <a:solidFill>
                  <a:srgbClr val="675E47">
                    <a:satMod val="155000"/>
                  </a:srgbClr>
                </a:solidFill>
                <a:prstDash val="solid"/>
              </a:ln>
              <a:solidFill>
                <a:schemeClr val="tx1">
                  <a:alpha val="66000"/>
                </a:schemeClr>
              </a:solidFill>
              <a:latin typeface="Arial" pitchFamily="34" charset="0"/>
              <a:ea typeface="+mn-ea"/>
              <a:cs typeface="+mn-cs"/>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76564"/>
            <a:ext cx="6096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52950"/>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37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a:spLocks noGrp="1"/>
          </p:cNvSpPr>
          <p:nvPr>
            <p:ph type="title"/>
          </p:nvPr>
        </p:nvSpPr>
        <p:spPr>
          <a:xfrm>
            <a:off x="76200" y="133350"/>
            <a:ext cx="8991600" cy="838200"/>
          </a:xfrm>
        </p:spPr>
        <p:txBody>
          <a:bodyPr>
            <a:normAutofit/>
          </a:bodyPr>
          <a:lstStyle>
            <a:extLst/>
          </a:lstStyle>
          <a:p>
            <a:pPr algn="ctr"/>
            <a:r>
              <a:rPr lang="en-US" sz="2500" dirty="0" smtClean="0">
                <a:solidFill>
                  <a:schemeClr val="bg1"/>
                </a:solidFill>
                <a:latin typeface="Arial Black" pitchFamily="34" charset="0"/>
              </a:rPr>
              <a:t>2016 Special Election and Resolution Filing Dates</a:t>
            </a:r>
            <a:endParaRPr lang="en-US" sz="2500" dirty="0">
              <a:solidFill>
                <a:schemeClr val="bg1"/>
              </a:solidFill>
              <a:latin typeface="Arial Black"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704225550"/>
              </p:ext>
            </p:extLst>
          </p:nvPr>
        </p:nvGraphicFramePr>
        <p:xfrm>
          <a:off x="685800" y="2190750"/>
          <a:ext cx="7848600" cy="1616869"/>
        </p:xfrm>
        <a:graphic>
          <a:graphicData uri="http://schemas.openxmlformats.org/drawingml/2006/table">
            <a:tbl>
              <a:tblPr firstRow="1" bandRow="1">
                <a:tableStyleId>{5C22544A-7EE6-4342-B048-85BDC9FD1C3A}</a:tableStyleId>
              </a:tblPr>
              <a:tblGrid>
                <a:gridCol w="2708395"/>
                <a:gridCol w="2383447"/>
                <a:gridCol w="2756758"/>
              </a:tblGrid>
              <a:tr h="417790">
                <a:tc>
                  <a:txBody>
                    <a:bodyPr/>
                    <a:lstStyle/>
                    <a:p>
                      <a:pPr algn="ctr"/>
                      <a:r>
                        <a:rPr lang="en-US" sz="1000" dirty="0" smtClean="0">
                          <a:latin typeface="Calibri" pitchFamily="34" charset="0"/>
                        </a:rPr>
                        <a:t>Election</a:t>
                      </a:r>
                      <a:r>
                        <a:rPr lang="en-US" sz="1000" baseline="0" dirty="0" smtClean="0">
                          <a:latin typeface="Calibri" pitchFamily="34" charset="0"/>
                        </a:rPr>
                        <a:t> Date</a:t>
                      </a:r>
                    </a:p>
                    <a:p>
                      <a:pPr algn="ctr"/>
                      <a:r>
                        <a:rPr lang="en-US" sz="1000" baseline="0" dirty="0" smtClean="0">
                          <a:latin typeface="Calibri" pitchFamily="34" charset="0"/>
                        </a:rPr>
                        <a:t>2016</a:t>
                      </a:r>
                      <a:endParaRPr lang="en-US" sz="1000" dirty="0">
                        <a:latin typeface="Calibri" pitchFamily="34" charset="0"/>
                      </a:endParaRPr>
                    </a:p>
                  </a:txBody>
                  <a:tcPr anchor="ctr">
                    <a:gradFill>
                      <a:gsLst>
                        <a:gs pos="100000">
                          <a:srgbClr val="006964"/>
                        </a:gs>
                        <a:gs pos="0">
                          <a:schemeClr val="accent1">
                            <a:lumMod val="50000"/>
                          </a:schemeClr>
                        </a:gs>
                      </a:gsLst>
                      <a:lin ang="16200000" scaled="0"/>
                    </a:gradFill>
                  </a:tcPr>
                </a:tc>
                <a:tc>
                  <a:txBody>
                    <a:bodyPr/>
                    <a:lstStyle/>
                    <a:p>
                      <a:pPr algn="ctr"/>
                      <a:r>
                        <a:rPr lang="en-US" sz="1000" dirty="0" smtClean="0">
                          <a:latin typeface="Calibri" pitchFamily="34" charset="0"/>
                        </a:rPr>
                        <a:t>Resolution Filing Deadline </a:t>
                      </a:r>
                      <a:r>
                        <a:rPr lang="en-US" sz="1000" baseline="30000" dirty="0" smtClean="0">
                          <a:latin typeface="Calibri" pitchFamily="34" charset="0"/>
                        </a:rPr>
                        <a:t>(2)</a:t>
                      </a:r>
                      <a:endParaRPr lang="en-US" sz="1000" baseline="30000" dirty="0">
                        <a:latin typeface="Calibri" pitchFamily="34" charset="0"/>
                      </a:endParaRPr>
                    </a:p>
                  </a:txBody>
                  <a:tcPr anchor="ctr">
                    <a:gradFill>
                      <a:gsLst>
                        <a:gs pos="100000">
                          <a:srgbClr val="006964"/>
                        </a:gs>
                        <a:gs pos="0">
                          <a:schemeClr val="accent1">
                            <a:lumMod val="50000"/>
                          </a:schemeClr>
                        </a:gs>
                      </a:gsLst>
                      <a:lin ang="16200000" scaled="0"/>
                    </a:gradFill>
                  </a:tcPr>
                </a:tc>
                <a:tc>
                  <a:txBody>
                    <a:bodyPr/>
                    <a:lstStyle/>
                    <a:p>
                      <a:pPr algn="ctr"/>
                      <a:r>
                        <a:rPr lang="en-US" sz="1000" dirty="0" smtClean="0">
                          <a:latin typeface="Calibri" pitchFamily="34" charset="0"/>
                        </a:rPr>
                        <a:t>Approximate</a:t>
                      </a:r>
                      <a:r>
                        <a:rPr lang="en-US" sz="1000" baseline="0" dirty="0" smtClean="0">
                          <a:latin typeface="Calibri" pitchFamily="34" charset="0"/>
                        </a:rPr>
                        <a:t> Date Ballots are Mailed</a:t>
                      </a:r>
                      <a:r>
                        <a:rPr lang="en-US" sz="1000" baseline="30000" dirty="0" smtClean="0">
                          <a:latin typeface="Calibri" pitchFamily="34" charset="0"/>
                        </a:rPr>
                        <a:t> (3)</a:t>
                      </a:r>
                      <a:endParaRPr lang="en-US" sz="1000" baseline="30000" dirty="0">
                        <a:latin typeface="Calibri" pitchFamily="34" charset="0"/>
                      </a:endParaRPr>
                    </a:p>
                  </a:txBody>
                  <a:tcPr anchor="ctr">
                    <a:gradFill>
                      <a:gsLst>
                        <a:gs pos="100000">
                          <a:srgbClr val="006964"/>
                        </a:gs>
                        <a:gs pos="0">
                          <a:schemeClr val="accent1">
                            <a:lumMod val="50000"/>
                          </a:schemeClr>
                        </a:gs>
                      </a:gsLst>
                      <a:lin ang="16200000" scaled="0"/>
                    </a:gradFill>
                  </a:tcPr>
                </a:tc>
              </a:tr>
              <a:tr h="306131">
                <a:tc>
                  <a:txBody>
                    <a:bodyPr/>
                    <a:lstStyle/>
                    <a:p>
                      <a:pPr algn="ctr"/>
                      <a:r>
                        <a:rPr lang="en-US" sz="900" b="1" dirty="0" smtClean="0">
                          <a:solidFill>
                            <a:schemeClr val="bg1"/>
                          </a:solidFill>
                          <a:latin typeface="Calibri" pitchFamily="34" charset="0"/>
                        </a:rPr>
                        <a:t>February 9,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December 11, 2015</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January 22, 2016</a:t>
                      </a:r>
                      <a:endParaRPr lang="en-US" sz="900" b="1" dirty="0">
                        <a:solidFill>
                          <a:schemeClr val="bg1"/>
                        </a:solidFill>
                        <a:latin typeface="Calibri" pitchFamily="34" charset="0"/>
                      </a:endParaRPr>
                    </a:p>
                  </a:txBody>
                  <a:tcPr anchor="ctr"/>
                </a:tc>
              </a:tr>
              <a:tr h="283348">
                <a:tc>
                  <a:txBody>
                    <a:bodyPr/>
                    <a:lstStyle/>
                    <a:p>
                      <a:pPr algn="ctr"/>
                      <a:r>
                        <a:rPr lang="en-US" sz="900" b="1" dirty="0" smtClean="0">
                          <a:solidFill>
                            <a:schemeClr val="bg1"/>
                          </a:solidFill>
                          <a:latin typeface="Calibri" pitchFamily="34" charset="0"/>
                        </a:rPr>
                        <a:t>April 26,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February 26,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April 8,</a:t>
                      </a:r>
                      <a:r>
                        <a:rPr lang="en-US" sz="900" b="1" baseline="0" dirty="0" smtClean="0">
                          <a:solidFill>
                            <a:schemeClr val="bg1"/>
                          </a:solidFill>
                          <a:latin typeface="Calibri" pitchFamily="34" charset="0"/>
                        </a:rPr>
                        <a:t> 2016</a:t>
                      </a:r>
                      <a:endParaRPr lang="en-US" sz="900" b="1" dirty="0">
                        <a:solidFill>
                          <a:schemeClr val="bg1"/>
                        </a:solidFill>
                        <a:latin typeface="Calibri" pitchFamily="34" charset="0"/>
                      </a:endParaRPr>
                    </a:p>
                  </a:txBody>
                  <a:tcPr anchor="ctr"/>
                </a:tc>
              </a:tr>
              <a:tr h="304800">
                <a:tc>
                  <a:txBody>
                    <a:bodyPr/>
                    <a:lstStyle/>
                    <a:p>
                      <a:pPr algn="ctr"/>
                      <a:r>
                        <a:rPr lang="en-US" sz="900" b="1" dirty="0" smtClean="0">
                          <a:solidFill>
                            <a:schemeClr val="bg1"/>
                          </a:solidFill>
                          <a:latin typeface="Calibri" pitchFamily="34" charset="0"/>
                        </a:rPr>
                        <a:t>August 2, 2016 (Primary)</a:t>
                      </a:r>
                      <a:endParaRPr lang="en-US" sz="900" b="1" baseline="30000"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May 13,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July 15, 2016</a:t>
                      </a:r>
                      <a:endParaRPr lang="en-US" sz="900" b="1" dirty="0">
                        <a:solidFill>
                          <a:schemeClr val="bg1"/>
                        </a:solidFill>
                        <a:latin typeface="Calibri" pitchFamily="34" charset="0"/>
                      </a:endParaRPr>
                    </a:p>
                  </a:txBody>
                  <a:tcPr anchor="ctr"/>
                </a:tc>
              </a:tr>
              <a:tr h="304800">
                <a:tc>
                  <a:txBody>
                    <a:bodyPr/>
                    <a:lstStyle/>
                    <a:p>
                      <a:pPr algn="ctr"/>
                      <a:r>
                        <a:rPr lang="en-US" sz="900" b="1" dirty="0" smtClean="0">
                          <a:solidFill>
                            <a:schemeClr val="bg1"/>
                          </a:solidFill>
                          <a:latin typeface="Calibri" pitchFamily="34" charset="0"/>
                        </a:rPr>
                        <a:t>November 8, 2016 (General)</a:t>
                      </a:r>
                      <a:endParaRPr lang="en-US" sz="900" b="1" baseline="30000"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August 2, 2016</a:t>
                      </a:r>
                      <a:endParaRPr lang="en-US" sz="900" b="1" dirty="0">
                        <a:solidFill>
                          <a:schemeClr val="bg1"/>
                        </a:solidFill>
                        <a:latin typeface="Calibri" pitchFamily="34" charset="0"/>
                      </a:endParaRPr>
                    </a:p>
                  </a:txBody>
                  <a:tcPr anchor="ctr"/>
                </a:tc>
                <a:tc>
                  <a:txBody>
                    <a:bodyPr/>
                    <a:lstStyle/>
                    <a:p>
                      <a:pPr algn="ctr"/>
                      <a:r>
                        <a:rPr lang="en-US" sz="900" b="1" dirty="0" smtClean="0">
                          <a:solidFill>
                            <a:schemeClr val="bg1"/>
                          </a:solidFill>
                          <a:latin typeface="Calibri" pitchFamily="34" charset="0"/>
                        </a:rPr>
                        <a:t>October 21, 2016</a:t>
                      </a:r>
                      <a:endParaRPr lang="en-US" sz="900" b="1" dirty="0">
                        <a:solidFill>
                          <a:schemeClr val="bg1"/>
                        </a:solidFill>
                        <a:latin typeface="Calibri" pitchFamily="34" charset="0"/>
                      </a:endParaRPr>
                    </a:p>
                  </a:txBody>
                  <a:tcPr anchor="ctr"/>
                </a:tc>
              </a:tr>
            </a:tbl>
          </a:graphicData>
        </a:graphic>
      </p:graphicFrame>
      <p:sp>
        <p:nvSpPr>
          <p:cNvPr id="26" name="TextBox 25"/>
          <p:cNvSpPr txBox="1"/>
          <p:nvPr/>
        </p:nvSpPr>
        <p:spPr>
          <a:xfrm>
            <a:off x="609600" y="1291767"/>
            <a:ext cx="8077200" cy="738664"/>
          </a:xfrm>
          <a:prstGeom prst="rect">
            <a:avLst/>
          </a:prstGeom>
          <a:noFill/>
        </p:spPr>
        <p:txBody>
          <a:bodyPr wrap="square" rtlCol="0">
            <a:spAutoFit/>
          </a:bodyPr>
          <a:lstStyle/>
          <a:p>
            <a:pPr algn="just"/>
            <a:r>
              <a:rPr lang="en-US" sz="1400" dirty="0" smtClean="0">
                <a:solidFill>
                  <a:schemeClr val="bg1"/>
                </a:solidFill>
                <a:latin typeface="Calibri" pitchFamily="34" charset="0"/>
              </a:rPr>
              <a:t>The 2016 special election dates and ballot resolution filing deadlines pursuant to the Revised Code of Washington (“RCW”) are listed below for your information.</a:t>
            </a:r>
            <a:r>
              <a:rPr lang="en-US" sz="1400" baseline="30000" dirty="0" smtClean="0">
                <a:solidFill>
                  <a:schemeClr val="bg1"/>
                </a:solidFill>
                <a:latin typeface="Calibri" pitchFamily="34" charset="0"/>
              </a:rPr>
              <a:t>(1)  </a:t>
            </a:r>
            <a:r>
              <a:rPr lang="en-US" sz="1400" dirty="0" smtClean="0">
                <a:solidFill>
                  <a:schemeClr val="bg1"/>
                </a:solidFill>
                <a:latin typeface="Calibri" pitchFamily="34" charset="0"/>
              </a:rPr>
              <a:t>These are the dates permitted under current law, which are subject to change by the Legislature.</a:t>
            </a:r>
            <a:endParaRPr lang="en-US" sz="1400" dirty="0">
              <a:solidFill>
                <a:schemeClr val="bg1"/>
              </a:solidFill>
              <a:latin typeface="Calibri" pitchFamily="34" charset="0"/>
            </a:endParaRPr>
          </a:p>
        </p:txBody>
      </p:sp>
      <p:sp>
        <p:nvSpPr>
          <p:cNvPr id="2" name="Slide Number Placeholder 1"/>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8</a:t>
            </a:fld>
            <a:endParaRPr kumimoji="0" lang="en-US"/>
          </a:p>
        </p:txBody>
      </p:sp>
      <p:sp>
        <p:nvSpPr>
          <p:cNvPr id="9" name="Text Box 7"/>
          <p:cNvSpPr txBox="1">
            <a:spLocks noChangeArrowheads="1"/>
          </p:cNvSpPr>
          <p:nvPr/>
        </p:nvSpPr>
        <p:spPr bwMode="auto">
          <a:xfrm>
            <a:off x="685800" y="4019550"/>
            <a:ext cx="8001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lIns="36576" tIns="36576" rIns="36576" bIns="36576" upright="1"/>
          <a:lstStyle/>
          <a:p>
            <a:pPr marL="171450" indent="-171450" fontAlgn="base">
              <a:lnSpc>
                <a:spcPct val="90000"/>
              </a:lnSpc>
              <a:spcBef>
                <a:spcPts val="100"/>
              </a:spcBef>
              <a:spcAft>
                <a:spcPts val="600"/>
              </a:spcAft>
              <a:tabLst>
                <a:tab pos="2743200" algn="ctr"/>
                <a:tab pos="5486400" algn="r"/>
                <a:tab pos="170815" algn="l"/>
                <a:tab pos="2743200" algn="ctr"/>
                <a:tab pos="5486400" algn="r"/>
              </a:tabLst>
              <a:defRPr/>
            </a:pPr>
            <a:r>
              <a:rPr lang="en-US" sz="900" kern="1400" dirty="0">
                <a:solidFill>
                  <a:srgbClr val="000000"/>
                </a:solidFill>
                <a:ea typeface="Times New Roman"/>
              </a:rPr>
              <a:t>(1) This data is for informational purposes only and does not take the place of local, state or federal laws.  </a:t>
            </a:r>
            <a:br>
              <a:rPr lang="en-US" sz="900" kern="1400" dirty="0">
                <a:solidFill>
                  <a:srgbClr val="000000"/>
                </a:solidFill>
                <a:ea typeface="Times New Roman"/>
              </a:rPr>
            </a:br>
            <a:r>
              <a:rPr lang="en-US" sz="900" kern="1400" dirty="0">
                <a:solidFill>
                  <a:srgbClr val="000000"/>
                </a:solidFill>
                <a:ea typeface="Times New Roman"/>
              </a:rPr>
              <a:t>Specific RCW information can be found at:  http://www.secstate.wa.gov/elections/election_laws.aspx.</a:t>
            </a:r>
          </a:p>
          <a:p>
            <a:pPr marL="171450" indent="-171450" fontAlgn="base">
              <a:lnSpc>
                <a:spcPct val="90000"/>
              </a:lnSpc>
              <a:spcBef>
                <a:spcPts val="100"/>
              </a:spcBef>
              <a:spcAft>
                <a:spcPts val="600"/>
              </a:spcAft>
              <a:tabLst>
                <a:tab pos="2743200" algn="ctr"/>
                <a:tab pos="5486400" algn="r"/>
                <a:tab pos="170815" algn="l"/>
                <a:tab pos="2743200" algn="ctr"/>
                <a:tab pos="5486400" algn="r"/>
              </a:tabLst>
              <a:defRPr/>
            </a:pPr>
            <a:r>
              <a:rPr lang="en-US" sz="900" kern="1400" dirty="0">
                <a:solidFill>
                  <a:srgbClr val="000000"/>
                </a:solidFill>
                <a:ea typeface="Times New Roman"/>
              </a:rPr>
              <a:t>(2) Some dates may have been adjusted to reflect the business day prior to actual resolution filing date, according to RCW 29A.04.330, if falling on a weekend.</a:t>
            </a:r>
          </a:p>
          <a:p>
            <a:pPr marL="173736" indent="-173736" fontAlgn="base">
              <a:lnSpc>
                <a:spcPct val="90000"/>
              </a:lnSpc>
              <a:spcBef>
                <a:spcPts val="100"/>
              </a:spcBef>
              <a:tabLst>
                <a:tab pos="2743200" algn="ctr"/>
                <a:tab pos="5486400" algn="r"/>
                <a:tab pos="170815" algn="l"/>
                <a:tab pos="2743200" algn="ctr"/>
                <a:tab pos="5486400" algn="r"/>
              </a:tabLst>
              <a:defRPr/>
            </a:pPr>
            <a:r>
              <a:rPr lang="en-US" sz="900" kern="1400" dirty="0">
                <a:solidFill>
                  <a:srgbClr val="000000"/>
                </a:solidFill>
                <a:ea typeface="Times New Roman"/>
              </a:rPr>
              <a:t>(3) </a:t>
            </a:r>
            <a:r>
              <a:rPr lang="en-US" sz="900" kern="1400" dirty="0" smtClean="0">
                <a:solidFill>
                  <a:srgbClr val="000000"/>
                </a:solidFill>
                <a:ea typeface="Times New Roman"/>
              </a:rPr>
              <a:t>Applies </a:t>
            </a:r>
            <a:r>
              <a:rPr lang="en-US" sz="900" kern="1400" dirty="0">
                <a:solidFill>
                  <a:srgbClr val="000000"/>
                </a:solidFill>
                <a:ea typeface="Times New Roman"/>
              </a:rPr>
              <a:t>to both mail and absentee ballots.  Absentee ballots are required to be mailed no </a:t>
            </a:r>
            <a:r>
              <a:rPr lang="en-US" sz="900" kern="1400" dirty="0" smtClean="0">
                <a:solidFill>
                  <a:srgbClr val="000000"/>
                </a:solidFill>
                <a:ea typeface="Times New Roman"/>
              </a:rPr>
              <a:t>later than 18 days prior to the </a:t>
            </a:r>
            <a:r>
              <a:rPr lang="en-US" sz="900" kern="1400" dirty="0">
                <a:solidFill>
                  <a:srgbClr val="000000"/>
                </a:solidFill>
                <a:ea typeface="Times New Roman"/>
              </a:rPr>
              <a:t>election date.  RCW </a:t>
            </a:r>
            <a:r>
              <a:rPr lang="en-US" sz="900" kern="1400" dirty="0" smtClean="0">
                <a:solidFill>
                  <a:srgbClr val="000000"/>
                </a:solidFill>
                <a:ea typeface="Times New Roman"/>
              </a:rPr>
              <a:t>29A.40.070.</a:t>
            </a:r>
          </a:p>
          <a:p>
            <a:pPr marL="173736" indent="-173736" fontAlgn="base">
              <a:lnSpc>
                <a:spcPct val="90000"/>
              </a:lnSpc>
              <a:spcBef>
                <a:spcPts val="100"/>
              </a:spcBef>
              <a:tabLst>
                <a:tab pos="2743200" algn="ctr"/>
                <a:tab pos="5486400" algn="r"/>
                <a:tab pos="170815" algn="l"/>
                <a:tab pos="2743200" algn="ctr"/>
                <a:tab pos="5486400" algn="r"/>
              </a:tabLst>
              <a:defRPr/>
            </a:pPr>
            <a:endParaRPr lang="en-US" sz="900" kern="1400" dirty="0">
              <a:solidFill>
                <a:srgbClr val="000000"/>
              </a:solidFill>
              <a:ea typeface="Times New Roman"/>
            </a:endParaRPr>
          </a:p>
          <a:p>
            <a:pPr indent="-173736" fontAlgn="base">
              <a:lnSpc>
                <a:spcPct val="90000"/>
              </a:lnSpc>
              <a:spcBef>
                <a:spcPts val="100"/>
              </a:spcBef>
              <a:tabLst>
                <a:tab pos="2743200" algn="ctr"/>
                <a:tab pos="5486400" algn="r"/>
                <a:tab pos="170815" algn="l"/>
                <a:tab pos="2743200" algn="ctr"/>
                <a:tab pos="5486400" algn="r"/>
              </a:tabLst>
              <a:defRPr/>
            </a:pPr>
            <a:r>
              <a:rPr lang="en-US" sz="900" i="1" kern="1400" dirty="0" smtClean="0">
                <a:solidFill>
                  <a:srgbClr val="000000"/>
                </a:solidFill>
                <a:ea typeface="Times New Roman"/>
              </a:rPr>
              <a:t>Source:  Washington Secretary of State’s Office, Elections and Voting website.</a:t>
            </a:r>
            <a:endParaRPr lang="en-US" sz="900" kern="1400" dirty="0">
              <a:solidFill>
                <a:srgbClr val="000000"/>
              </a:solidFill>
              <a:ea typeface="Times New Roma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PDC Overview</a:t>
            </a:r>
            <a:endParaRPr lang="en-US" dirty="0">
              <a:solidFill>
                <a:schemeClr val="tx1"/>
              </a:solidFill>
            </a:endParaRPr>
          </a:p>
        </p:txBody>
      </p:sp>
      <p:sp>
        <p:nvSpPr>
          <p:cNvPr id="3" name="Content Placeholder 2"/>
          <p:cNvSpPr>
            <a:spLocks noGrp="1"/>
          </p:cNvSpPr>
          <p:nvPr>
            <p:ph sz="quarter" idx="13"/>
          </p:nvPr>
        </p:nvSpPr>
        <p:spPr>
          <a:xfrm>
            <a:off x="762000" y="1581150"/>
            <a:ext cx="7696200" cy="3268624"/>
          </a:xfrm>
        </p:spPr>
        <p:txBody>
          <a:bodyPr>
            <a:normAutofit/>
          </a:bodyPr>
          <a:lstStyle/>
          <a:p>
            <a:pPr marL="0" indent="0" algn="just">
              <a:buNone/>
            </a:pPr>
            <a:r>
              <a:rPr lang="en-US" sz="1900" dirty="0">
                <a:latin typeface="Calibri" pitchFamily="34" charset="0"/>
              </a:rPr>
              <a:t>Initiative Measure No. 276 was passed by a vote of the people in the State of Washington in 1972.  It was composed of two distinct parts, Campaign Disclosure and Contributions, now codified in chapter 42.17A RCW, and the Public Records Act, now codified chapter 42.56 RCW.  </a:t>
            </a:r>
            <a:endParaRPr lang="en-US" sz="1900" dirty="0" smtClean="0">
              <a:latin typeface="Calibri" pitchFamily="34" charset="0"/>
            </a:endParaRPr>
          </a:p>
          <a:p>
            <a:pPr marL="0" indent="0" algn="just">
              <a:spcBef>
                <a:spcPts val="0"/>
              </a:spcBef>
              <a:buNone/>
            </a:pPr>
            <a:endParaRPr lang="en-US" sz="1900" dirty="0" smtClean="0">
              <a:latin typeface="Calibri" pitchFamily="34" charset="0"/>
            </a:endParaRPr>
          </a:p>
          <a:p>
            <a:pPr marL="0" indent="0" algn="just">
              <a:spcBef>
                <a:spcPts val="0"/>
              </a:spcBef>
              <a:buNone/>
            </a:pPr>
            <a:r>
              <a:rPr lang="en-US" sz="1900" dirty="0" smtClean="0">
                <a:latin typeface="Calibri" pitchFamily="34" charset="0"/>
              </a:rPr>
              <a:t>The </a:t>
            </a:r>
            <a:r>
              <a:rPr lang="en-US" sz="1900" dirty="0">
                <a:latin typeface="Calibri" pitchFamily="34" charset="0"/>
              </a:rPr>
              <a:t>initiative was challenged and upheld by the Washington State Supreme Court in </a:t>
            </a:r>
            <a:r>
              <a:rPr lang="en-US" sz="1900" i="1" dirty="0">
                <a:latin typeface="Calibri" pitchFamily="34" charset="0"/>
              </a:rPr>
              <a:t>Fritz v. Gordon</a:t>
            </a:r>
            <a:r>
              <a:rPr lang="en-US" sz="1900" dirty="0">
                <a:latin typeface="Calibri" pitchFamily="34" charset="0"/>
              </a:rPr>
              <a:t> 83 Wn.2d 275 (1974).</a:t>
            </a:r>
          </a:p>
          <a:p>
            <a:pPr marL="0" indent="0">
              <a:buNone/>
            </a:pPr>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kumimoji="0" lang="en-US" sz="1400" b="1" smtClean="0">
                <a:solidFill>
                  <a:srgbClr val="FFFFFF"/>
                </a:solidFill>
              </a:rPr>
              <a:pPr algn="ctr"/>
              <a:t>9</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39671"/>
            <a:ext cx="24511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61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Custom 91">
      <a:dk1>
        <a:sysClr val="windowText" lastClr="000000"/>
      </a:dk1>
      <a:lt1>
        <a:sysClr val="window" lastClr="FFFFFF"/>
      </a:lt1>
      <a:dk2>
        <a:srgbClr val="FFFFFF"/>
      </a:dk2>
      <a:lt2>
        <a:srgbClr val="DEF5FA"/>
      </a:lt2>
      <a:accent1>
        <a:srgbClr val="006964"/>
      </a:accent1>
      <a:accent2>
        <a:srgbClr val="464646"/>
      </a:accent2>
      <a:accent3>
        <a:srgbClr val="EB641B"/>
      </a:accent3>
      <a:accent4>
        <a:srgbClr val="39639D"/>
      </a:accent4>
      <a:accent5>
        <a:srgbClr val="474B78"/>
      </a:accent5>
      <a:accent6>
        <a:srgbClr val="7D3C4A"/>
      </a:accent6>
      <a:hlink>
        <a:srgbClr val="FF8119"/>
      </a:hlink>
      <a:folHlink>
        <a:srgbClr val="44B9E8"/>
      </a:folHlink>
    </a:clrScheme>
    <a:fontScheme name="Custom 4">
      <a:majorFont>
        <a:latin typeface="Arial Black"/>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2040</Words>
  <Application>Microsoft Office PowerPoint</Application>
  <PresentationFormat>On-screen Show (16:9)</PresentationFormat>
  <Paragraphs>215</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WidescreenPres</vt:lpstr>
      <vt:lpstr>PDC Webinar December 10, 2015 _______________________________________</vt:lpstr>
      <vt:lpstr>Public Disclosure Commission Webinar  Speakers:</vt:lpstr>
      <vt:lpstr>Today’s Presentation Will Focus On:</vt:lpstr>
      <vt:lpstr>Washington State Election Results School Districts Only</vt:lpstr>
      <vt:lpstr>Bond Issue Passed Per Year-Schools Only (Years 1993 through 2015-inclusive)</vt:lpstr>
      <vt:lpstr>Bond Issues by Month-Schools Only (Years 1992 through 2015 inclusive)</vt:lpstr>
      <vt:lpstr>Bond Issues Passed by Purpose-Washington State  (Years 1992 through 2015-inclusive)</vt:lpstr>
      <vt:lpstr>2016 Special Election and Resolution Filing Dates</vt:lpstr>
      <vt:lpstr>PDC Overview</vt:lpstr>
      <vt:lpstr>Use of Public Office or Agency Facilities in Campaigns</vt:lpstr>
      <vt:lpstr>RCW 42.17A.555</vt:lpstr>
      <vt:lpstr>Public Facilities </vt:lpstr>
      <vt:lpstr>Examples of “Use of Facilities”</vt:lpstr>
      <vt:lpstr>RCW 42.17A.555</vt:lpstr>
      <vt:lpstr>WAC 390-05-271</vt:lpstr>
      <vt:lpstr>Exceptions </vt:lpstr>
      <vt:lpstr>What is “Normal”?</vt:lpstr>
      <vt:lpstr>Normal and Regular Conduct</vt:lpstr>
      <vt:lpstr>Normal and Regular Conduct</vt:lpstr>
      <vt:lpstr>Normal and Regular Conduct</vt:lpstr>
      <vt:lpstr>Cannot Influence Outcome</vt:lpstr>
      <vt:lpstr>Promoting, Opposing or Assisting Campaigns</vt:lpstr>
      <vt:lpstr>Promoting, Opposing or Assisting Campaigns</vt:lpstr>
      <vt:lpstr>Promoting, Opposing or Assisting Campaigns</vt:lpstr>
      <vt:lpstr>Non-Violations</vt:lpstr>
      <vt:lpstr>Non-Violations</vt:lpstr>
      <vt:lpstr>Non-Violations</vt:lpstr>
      <vt:lpstr>Non-Violations</vt:lpstr>
      <vt:lpstr>Non-Violations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2013-11-21T18:49:42Z</dcterms:created>
  <dcterms:modified xsi:type="dcterms:W3CDTF">2015-12-08T23:14:04Z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