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265" r:id="rId3"/>
    <p:sldId id="381" r:id="rId4"/>
    <p:sldId id="393" r:id="rId5"/>
    <p:sldId id="382" r:id="rId6"/>
    <p:sldId id="316" r:id="rId7"/>
    <p:sldId id="319" r:id="rId8"/>
    <p:sldId id="310" r:id="rId9"/>
    <p:sldId id="341" r:id="rId10"/>
    <p:sldId id="392" r:id="rId11"/>
    <p:sldId id="394" r:id="rId12"/>
    <p:sldId id="395" r:id="rId13"/>
    <p:sldId id="396" r:id="rId14"/>
    <p:sldId id="397" r:id="rId15"/>
    <p:sldId id="388" r:id="rId16"/>
    <p:sldId id="317" r:id="rId17"/>
    <p:sldId id="389" r:id="rId18"/>
    <p:sldId id="390" r:id="rId19"/>
    <p:sldId id="391" r:id="rId20"/>
    <p:sldId id="336" r:id="rId21"/>
    <p:sldId id="301" r:id="rId22"/>
    <p:sldId id="398" r:id="rId23"/>
    <p:sldId id="353" r:id="rId24"/>
    <p:sldId id="385" r:id="rId25"/>
    <p:sldId id="383" r:id="rId26"/>
    <p:sldId id="384" r:id="rId27"/>
    <p:sldId id="351" r:id="rId28"/>
    <p:sldId id="320" r:id="rId29"/>
    <p:sldId id="303" r:id="rId30"/>
    <p:sldId id="304" r:id="rId31"/>
    <p:sldId id="333" r:id="rId32"/>
    <p:sldId id="293" r:id="rId33"/>
    <p:sldId id="294" r:id="rId34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 userDrawn="1">
          <p15:clr>
            <a:srgbClr val="A4A3A4"/>
          </p15:clr>
        </p15:guide>
        <p15:guide id="2" pos="220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5476"/>
    <a:srgbClr val="97DC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83" autoAdjust="0"/>
    <p:restoredTop sz="96450" autoAdjust="0"/>
  </p:normalViewPr>
  <p:slideViewPr>
    <p:cSldViewPr>
      <p:cViewPr varScale="1">
        <p:scale>
          <a:sx n="110" d="100"/>
          <a:sy n="110" d="100"/>
        </p:scale>
        <p:origin x="80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308"/>
    </p:cViewPr>
  </p:sorterViewPr>
  <p:notesViewPr>
    <p:cSldViewPr>
      <p:cViewPr varScale="1">
        <p:scale>
          <a:sx n="84" d="100"/>
          <a:sy n="84" d="100"/>
        </p:scale>
        <p:origin x="-3138" y="-84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3362B2-18DC-40DF-9F82-798A18F4DC40}" type="doc">
      <dgm:prSet loTypeId="urn:microsoft.com/office/officeart/2008/layout/AlternatingHexagons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1553C6D-9D2F-437D-98AB-4D1F1462A6F9}">
      <dgm:prSet phldrT="[Text]"/>
      <dgm:spPr/>
      <dgm:t>
        <a:bodyPr/>
        <a:lstStyle/>
        <a:p>
          <a:r>
            <a:rPr lang="en-US" dirty="0" smtClean="0"/>
            <a:t>1.1 million</a:t>
          </a:r>
          <a:endParaRPr lang="en-US" dirty="0"/>
        </a:p>
      </dgm:t>
    </dgm:pt>
    <dgm:pt modelId="{7520F3C7-8095-42DB-A42B-12F45FAFA849}" type="parTrans" cxnId="{91E4A03F-A90A-4175-8B92-B942CA59EB72}">
      <dgm:prSet/>
      <dgm:spPr/>
      <dgm:t>
        <a:bodyPr/>
        <a:lstStyle/>
        <a:p>
          <a:endParaRPr lang="en-US"/>
        </a:p>
      </dgm:t>
    </dgm:pt>
    <dgm:pt modelId="{4780210B-7731-4E73-878D-CE6910D40349}" type="sibTrans" cxnId="{91E4A03F-A90A-4175-8B92-B942CA59EB72}">
      <dgm:prSet/>
      <dgm:spPr/>
      <dgm:t>
        <a:bodyPr/>
        <a:lstStyle/>
        <a:p>
          <a:r>
            <a:rPr lang="en-US" dirty="0" smtClean="0"/>
            <a:t>K-12 Students</a:t>
          </a:r>
          <a:endParaRPr lang="en-US" dirty="0"/>
        </a:p>
      </dgm:t>
    </dgm:pt>
    <dgm:pt modelId="{BC8FC7E8-B2AD-4065-963B-30623D2A49F6}">
      <dgm:prSet phldrT="[Text]"/>
      <dgm:spPr/>
      <dgm:t>
        <a:bodyPr/>
        <a:lstStyle/>
        <a:p>
          <a:r>
            <a:rPr lang="en-US" dirty="0" smtClean="0"/>
            <a:t>295</a:t>
          </a:r>
          <a:endParaRPr lang="en-US" dirty="0"/>
        </a:p>
      </dgm:t>
    </dgm:pt>
    <dgm:pt modelId="{DAD5E90D-0FA7-4B1E-AD01-2463A34537EE}" type="parTrans" cxnId="{D45A76B0-4CED-4DD8-80C8-35144DD95BDF}">
      <dgm:prSet/>
      <dgm:spPr/>
      <dgm:t>
        <a:bodyPr/>
        <a:lstStyle/>
        <a:p>
          <a:endParaRPr lang="en-US"/>
        </a:p>
      </dgm:t>
    </dgm:pt>
    <dgm:pt modelId="{CD874FB4-2438-4160-8DEE-3A1B678E3F80}" type="sibTrans" cxnId="{D45A76B0-4CED-4DD8-80C8-35144DD95BDF}">
      <dgm:prSet/>
      <dgm:spPr/>
      <dgm:t>
        <a:bodyPr/>
        <a:lstStyle/>
        <a:p>
          <a:r>
            <a:rPr lang="en-US" dirty="0" smtClean="0"/>
            <a:t>School districts</a:t>
          </a:r>
          <a:endParaRPr lang="en-US" dirty="0"/>
        </a:p>
      </dgm:t>
    </dgm:pt>
    <dgm:pt modelId="{2B253F46-7848-4226-8026-C36737FD90C0}">
      <dgm:prSet phldrT="[Text]"/>
      <dgm:spPr/>
      <dgm:t>
        <a:bodyPr/>
        <a:lstStyle/>
        <a:p>
          <a:r>
            <a:rPr lang="en-US" dirty="0" smtClean="0"/>
            <a:t>147 </a:t>
          </a:r>
          <a:endParaRPr lang="en-US" dirty="0"/>
        </a:p>
      </dgm:t>
    </dgm:pt>
    <dgm:pt modelId="{3A9D54D8-1223-4665-8571-F1D8AFEF2303}" type="parTrans" cxnId="{B1FA27D2-D37A-4837-82F2-8BDD14B51126}">
      <dgm:prSet/>
      <dgm:spPr/>
      <dgm:t>
        <a:bodyPr/>
        <a:lstStyle/>
        <a:p>
          <a:endParaRPr lang="en-US"/>
        </a:p>
      </dgm:t>
    </dgm:pt>
    <dgm:pt modelId="{B0232C16-24BF-43C6-9244-57ABC0BE6E95}" type="sibTrans" cxnId="{B1FA27D2-D37A-4837-82F2-8BDD14B51126}">
      <dgm:prSet/>
      <dgm:spPr/>
      <dgm:t>
        <a:bodyPr/>
        <a:lstStyle/>
        <a:p>
          <a:r>
            <a:rPr lang="en-US" dirty="0" smtClean="0"/>
            <a:t>Legislators</a:t>
          </a:r>
          <a:endParaRPr lang="en-US" dirty="0"/>
        </a:p>
      </dgm:t>
    </dgm:pt>
    <dgm:pt modelId="{AD47F150-87C4-463B-ADCA-D121440CB37D}">
      <dgm:prSet phldrT="[Text]"/>
      <dgm:spPr/>
      <dgm:t>
        <a:bodyPr/>
        <a:lstStyle/>
        <a:p>
          <a:r>
            <a:rPr lang="en-US" dirty="0" smtClean="0"/>
            <a:t>1,477</a:t>
          </a:r>
          <a:endParaRPr lang="en-US" dirty="0"/>
        </a:p>
      </dgm:t>
    </dgm:pt>
    <dgm:pt modelId="{6C9F0E2E-CA36-45B4-BD04-2B93A7F289CF}" type="parTrans" cxnId="{0EBFB38A-90E6-40F4-941C-29F501D4B01F}">
      <dgm:prSet/>
      <dgm:spPr/>
      <dgm:t>
        <a:bodyPr/>
        <a:lstStyle/>
        <a:p>
          <a:endParaRPr lang="en-US"/>
        </a:p>
      </dgm:t>
    </dgm:pt>
    <dgm:pt modelId="{FD0CAD4E-5FA3-42AC-BDBB-13B7A659310D}" type="sibTrans" cxnId="{0EBFB38A-90E6-40F4-941C-29F501D4B01F}">
      <dgm:prSet/>
      <dgm:spPr/>
      <dgm:t>
        <a:bodyPr/>
        <a:lstStyle/>
        <a:p>
          <a:r>
            <a:rPr lang="en-US" dirty="0" smtClean="0"/>
            <a:t>YOU</a:t>
          </a:r>
          <a:endParaRPr lang="en-US" dirty="0"/>
        </a:p>
      </dgm:t>
    </dgm:pt>
    <dgm:pt modelId="{7A8C8556-A466-4723-A603-6897F4A904C6}" type="pres">
      <dgm:prSet presAssocID="{263362B2-18DC-40DF-9F82-798A18F4DC40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EC66AED1-BDC0-4F80-B852-87C58F04A4F2}" type="pres">
      <dgm:prSet presAssocID="{41553C6D-9D2F-437D-98AB-4D1F1462A6F9}" presName="composite" presStyleCnt="0"/>
      <dgm:spPr/>
    </dgm:pt>
    <dgm:pt modelId="{D42C427A-0E5F-4769-ABAF-EF88BD9660E0}" type="pres">
      <dgm:prSet presAssocID="{41553C6D-9D2F-437D-98AB-4D1F1462A6F9}" presName="Parent1" presStyleLbl="node1" presStyleIdx="0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6D40C8-A3E4-41A1-A579-915949B2EFB1}" type="pres">
      <dgm:prSet presAssocID="{41553C6D-9D2F-437D-98AB-4D1F1462A6F9}" presName="Childtext1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367DE9-FE32-4162-B2F4-C70A058336D0}" type="pres">
      <dgm:prSet presAssocID="{41553C6D-9D2F-437D-98AB-4D1F1462A6F9}" presName="BalanceSpacing" presStyleCnt="0"/>
      <dgm:spPr/>
    </dgm:pt>
    <dgm:pt modelId="{7D6F261F-D80D-4730-9CCE-C85626F25EBD}" type="pres">
      <dgm:prSet presAssocID="{41553C6D-9D2F-437D-98AB-4D1F1462A6F9}" presName="BalanceSpacing1" presStyleCnt="0"/>
      <dgm:spPr/>
    </dgm:pt>
    <dgm:pt modelId="{A4E4CC88-CEC6-4762-98C1-2BE789AA99BA}" type="pres">
      <dgm:prSet presAssocID="{4780210B-7731-4E73-878D-CE6910D40349}" presName="Accent1Text" presStyleLbl="node1" presStyleIdx="1" presStyleCnt="8"/>
      <dgm:spPr/>
      <dgm:t>
        <a:bodyPr/>
        <a:lstStyle/>
        <a:p>
          <a:endParaRPr lang="en-US"/>
        </a:p>
      </dgm:t>
    </dgm:pt>
    <dgm:pt modelId="{35362A76-C04D-4B98-B88E-7D07D9F8322D}" type="pres">
      <dgm:prSet presAssocID="{4780210B-7731-4E73-878D-CE6910D40349}" presName="spaceBetweenRectangles" presStyleCnt="0"/>
      <dgm:spPr/>
    </dgm:pt>
    <dgm:pt modelId="{3B241B53-D39B-4BD1-A9E8-BFD45CB4977B}" type="pres">
      <dgm:prSet presAssocID="{BC8FC7E8-B2AD-4065-963B-30623D2A49F6}" presName="composite" presStyleCnt="0"/>
      <dgm:spPr/>
    </dgm:pt>
    <dgm:pt modelId="{50EC734D-E236-419F-9777-92F7E0C9253B}" type="pres">
      <dgm:prSet presAssocID="{BC8FC7E8-B2AD-4065-963B-30623D2A49F6}" presName="Parent1" presStyleLbl="node1" presStyleIdx="2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EBE02E-1312-4DB6-A595-27946D996CAE}" type="pres">
      <dgm:prSet presAssocID="{BC8FC7E8-B2AD-4065-963B-30623D2A49F6}" presName="Childtext1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AF7007-88DA-4A29-A05B-3C7009B36249}" type="pres">
      <dgm:prSet presAssocID="{BC8FC7E8-B2AD-4065-963B-30623D2A49F6}" presName="BalanceSpacing" presStyleCnt="0"/>
      <dgm:spPr/>
    </dgm:pt>
    <dgm:pt modelId="{5FB923E9-75EE-4E09-B4B4-CDB3E036D04C}" type="pres">
      <dgm:prSet presAssocID="{BC8FC7E8-B2AD-4065-963B-30623D2A49F6}" presName="BalanceSpacing1" presStyleCnt="0"/>
      <dgm:spPr/>
    </dgm:pt>
    <dgm:pt modelId="{840DE0A7-D224-4DFF-A787-988F8936BA11}" type="pres">
      <dgm:prSet presAssocID="{CD874FB4-2438-4160-8DEE-3A1B678E3F80}" presName="Accent1Text" presStyleLbl="node1" presStyleIdx="3" presStyleCnt="8"/>
      <dgm:spPr/>
      <dgm:t>
        <a:bodyPr/>
        <a:lstStyle/>
        <a:p>
          <a:endParaRPr lang="en-US"/>
        </a:p>
      </dgm:t>
    </dgm:pt>
    <dgm:pt modelId="{E7A53267-4F79-455B-8EB7-7A688DE869C4}" type="pres">
      <dgm:prSet presAssocID="{CD874FB4-2438-4160-8DEE-3A1B678E3F80}" presName="spaceBetweenRectangles" presStyleCnt="0"/>
      <dgm:spPr/>
    </dgm:pt>
    <dgm:pt modelId="{B4FB04BC-167D-4732-8F13-17ECA2CF897A}" type="pres">
      <dgm:prSet presAssocID="{AD47F150-87C4-463B-ADCA-D121440CB37D}" presName="composite" presStyleCnt="0"/>
      <dgm:spPr/>
    </dgm:pt>
    <dgm:pt modelId="{EC36B649-04FE-400C-A49E-672CB869C4F2}" type="pres">
      <dgm:prSet presAssocID="{AD47F150-87C4-463B-ADCA-D121440CB37D}" presName="Parent1" presStyleLbl="node1" presStyleIdx="4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40A4A6-020A-4436-BE89-DC88FE44C031}" type="pres">
      <dgm:prSet presAssocID="{AD47F150-87C4-463B-ADCA-D121440CB37D}" presName="Childtext1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AB55076E-76C3-4D36-B1C3-04AE4A363F99}" type="pres">
      <dgm:prSet presAssocID="{AD47F150-87C4-463B-ADCA-D121440CB37D}" presName="BalanceSpacing" presStyleCnt="0"/>
      <dgm:spPr/>
    </dgm:pt>
    <dgm:pt modelId="{5D6BE336-2332-4EFD-A9CC-1FE6C548175B}" type="pres">
      <dgm:prSet presAssocID="{AD47F150-87C4-463B-ADCA-D121440CB37D}" presName="BalanceSpacing1" presStyleCnt="0"/>
      <dgm:spPr/>
    </dgm:pt>
    <dgm:pt modelId="{0DBAB39E-7384-4F64-BBDB-79CBB0BB56A7}" type="pres">
      <dgm:prSet presAssocID="{FD0CAD4E-5FA3-42AC-BDBB-13B7A659310D}" presName="Accent1Text" presStyleLbl="node1" presStyleIdx="5" presStyleCnt="8"/>
      <dgm:spPr/>
      <dgm:t>
        <a:bodyPr/>
        <a:lstStyle/>
        <a:p>
          <a:endParaRPr lang="en-US"/>
        </a:p>
      </dgm:t>
    </dgm:pt>
    <dgm:pt modelId="{56A3B75B-B19F-431F-8A48-0B71920EB865}" type="pres">
      <dgm:prSet presAssocID="{FD0CAD4E-5FA3-42AC-BDBB-13B7A659310D}" presName="spaceBetweenRectangles" presStyleCnt="0"/>
      <dgm:spPr/>
    </dgm:pt>
    <dgm:pt modelId="{4B8F4B0E-942E-450C-9FD1-7DFFA5B3B95B}" type="pres">
      <dgm:prSet presAssocID="{2B253F46-7848-4226-8026-C36737FD90C0}" presName="composite" presStyleCnt="0"/>
      <dgm:spPr/>
    </dgm:pt>
    <dgm:pt modelId="{5E324559-2EEA-4367-8E9A-B08E994C44F2}" type="pres">
      <dgm:prSet presAssocID="{2B253F46-7848-4226-8026-C36737FD90C0}" presName="Parent1" presStyleLbl="node1" presStyleIdx="6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3D39B2-80FC-4206-85CC-DEB081635455}" type="pres">
      <dgm:prSet presAssocID="{2B253F46-7848-4226-8026-C36737FD90C0}" presName="Childtext1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0F04ACBF-919A-4C91-964B-88C76E2C093C}" type="pres">
      <dgm:prSet presAssocID="{2B253F46-7848-4226-8026-C36737FD90C0}" presName="BalanceSpacing" presStyleCnt="0"/>
      <dgm:spPr/>
    </dgm:pt>
    <dgm:pt modelId="{0F408734-35F8-4B51-8DB8-BEE7C43C8B78}" type="pres">
      <dgm:prSet presAssocID="{2B253F46-7848-4226-8026-C36737FD90C0}" presName="BalanceSpacing1" presStyleCnt="0"/>
      <dgm:spPr/>
    </dgm:pt>
    <dgm:pt modelId="{7B945941-262B-463D-A9FF-B5F344A921F4}" type="pres">
      <dgm:prSet presAssocID="{B0232C16-24BF-43C6-9244-57ABC0BE6E95}" presName="Accent1Text" presStyleLbl="node1" presStyleIdx="7" presStyleCnt="8"/>
      <dgm:spPr/>
      <dgm:t>
        <a:bodyPr/>
        <a:lstStyle/>
        <a:p>
          <a:endParaRPr lang="en-US"/>
        </a:p>
      </dgm:t>
    </dgm:pt>
  </dgm:ptLst>
  <dgm:cxnLst>
    <dgm:cxn modelId="{0EBFB38A-90E6-40F4-941C-29F501D4B01F}" srcId="{263362B2-18DC-40DF-9F82-798A18F4DC40}" destId="{AD47F150-87C4-463B-ADCA-D121440CB37D}" srcOrd="2" destOrd="0" parTransId="{6C9F0E2E-CA36-45B4-BD04-2B93A7F289CF}" sibTransId="{FD0CAD4E-5FA3-42AC-BDBB-13B7A659310D}"/>
    <dgm:cxn modelId="{7243B418-B905-420C-880A-E3F159985104}" type="presOf" srcId="{2B253F46-7848-4226-8026-C36737FD90C0}" destId="{5E324559-2EEA-4367-8E9A-B08E994C44F2}" srcOrd="0" destOrd="0" presId="urn:microsoft.com/office/officeart/2008/layout/AlternatingHexagons"/>
    <dgm:cxn modelId="{57AFC3B5-BEF5-48F7-AD5D-9FB9B5D99C3E}" type="presOf" srcId="{4780210B-7731-4E73-878D-CE6910D40349}" destId="{A4E4CC88-CEC6-4762-98C1-2BE789AA99BA}" srcOrd="0" destOrd="0" presId="urn:microsoft.com/office/officeart/2008/layout/AlternatingHexagons"/>
    <dgm:cxn modelId="{91E4A03F-A90A-4175-8B92-B942CA59EB72}" srcId="{263362B2-18DC-40DF-9F82-798A18F4DC40}" destId="{41553C6D-9D2F-437D-98AB-4D1F1462A6F9}" srcOrd="0" destOrd="0" parTransId="{7520F3C7-8095-42DB-A42B-12F45FAFA849}" sibTransId="{4780210B-7731-4E73-878D-CE6910D40349}"/>
    <dgm:cxn modelId="{CF1F86B1-A250-48EE-B10D-A7E57EC56E72}" type="presOf" srcId="{41553C6D-9D2F-437D-98AB-4D1F1462A6F9}" destId="{D42C427A-0E5F-4769-ABAF-EF88BD9660E0}" srcOrd="0" destOrd="0" presId="urn:microsoft.com/office/officeart/2008/layout/AlternatingHexagons"/>
    <dgm:cxn modelId="{E668BFE4-5937-4040-A65E-2E851B0FCBF1}" type="presOf" srcId="{BC8FC7E8-B2AD-4065-963B-30623D2A49F6}" destId="{50EC734D-E236-419F-9777-92F7E0C9253B}" srcOrd="0" destOrd="0" presId="urn:microsoft.com/office/officeart/2008/layout/AlternatingHexagons"/>
    <dgm:cxn modelId="{3E869030-E667-45E0-8A24-EA1B95ECFF56}" type="presOf" srcId="{AD47F150-87C4-463B-ADCA-D121440CB37D}" destId="{EC36B649-04FE-400C-A49E-672CB869C4F2}" srcOrd="0" destOrd="0" presId="urn:microsoft.com/office/officeart/2008/layout/AlternatingHexagons"/>
    <dgm:cxn modelId="{170A5F87-FD33-415E-84D7-3D0335ABD16C}" type="presOf" srcId="{CD874FB4-2438-4160-8DEE-3A1B678E3F80}" destId="{840DE0A7-D224-4DFF-A787-988F8936BA11}" srcOrd="0" destOrd="0" presId="urn:microsoft.com/office/officeart/2008/layout/AlternatingHexagons"/>
    <dgm:cxn modelId="{B1FA27D2-D37A-4837-82F2-8BDD14B51126}" srcId="{263362B2-18DC-40DF-9F82-798A18F4DC40}" destId="{2B253F46-7848-4226-8026-C36737FD90C0}" srcOrd="3" destOrd="0" parTransId="{3A9D54D8-1223-4665-8571-F1D8AFEF2303}" sibTransId="{B0232C16-24BF-43C6-9244-57ABC0BE6E95}"/>
    <dgm:cxn modelId="{CF657584-5CF6-42B7-B64B-6087E9F8D1C5}" type="presOf" srcId="{263362B2-18DC-40DF-9F82-798A18F4DC40}" destId="{7A8C8556-A466-4723-A603-6897F4A904C6}" srcOrd="0" destOrd="0" presId="urn:microsoft.com/office/officeart/2008/layout/AlternatingHexagons"/>
    <dgm:cxn modelId="{D45A76B0-4CED-4DD8-80C8-35144DD95BDF}" srcId="{263362B2-18DC-40DF-9F82-798A18F4DC40}" destId="{BC8FC7E8-B2AD-4065-963B-30623D2A49F6}" srcOrd="1" destOrd="0" parTransId="{DAD5E90D-0FA7-4B1E-AD01-2463A34537EE}" sibTransId="{CD874FB4-2438-4160-8DEE-3A1B678E3F80}"/>
    <dgm:cxn modelId="{4C831921-5D7A-44ED-B07F-4649128CFC0E}" type="presOf" srcId="{B0232C16-24BF-43C6-9244-57ABC0BE6E95}" destId="{7B945941-262B-463D-A9FF-B5F344A921F4}" srcOrd="0" destOrd="0" presId="urn:microsoft.com/office/officeart/2008/layout/AlternatingHexagons"/>
    <dgm:cxn modelId="{5486CD45-911E-4C34-A288-93A8B08FB981}" type="presOf" srcId="{FD0CAD4E-5FA3-42AC-BDBB-13B7A659310D}" destId="{0DBAB39E-7384-4F64-BBDB-79CBB0BB56A7}" srcOrd="0" destOrd="0" presId="urn:microsoft.com/office/officeart/2008/layout/AlternatingHexagons"/>
    <dgm:cxn modelId="{CEA8D714-6C90-4CF0-AE58-6AE91C5DD4A2}" type="presParOf" srcId="{7A8C8556-A466-4723-A603-6897F4A904C6}" destId="{EC66AED1-BDC0-4F80-B852-87C58F04A4F2}" srcOrd="0" destOrd="0" presId="urn:microsoft.com/office/officeart/2008/layout/AlternatingHexagons"/>
    <dgm:cxn modelId="{AEE6B4C9-07F3-4D0F-945C-17ADD6DFB94F}" type="presParOf" srcId="{EC66AED1-BDC0-4F80-B852-87C58F04A4F2}" destId="{D42C427A-0E5F-4769-ABAF-EF88BD9660E0}" srcOrd="0" destOrd="0" presId="urn:microsoft.com/office/officeart/2008/layout/AlternatingHexagons"/>
    <dgm:cxn modelId="{B12B24C7-DAA4-424C-8FD2-86ADFFAD45BE}" type="presParOf" srcId="{EC66AED1-BDC0-4F80-B852-87C58F04A4F2}" destId="{736D40C8-A3E4-41A1-A579-915949B2EFB1}" srcOrd="1" destOrd="0" presId="urn:microsoft.com/office/officeart/2008/layout/AlternatingHexagons"/>
    <dgm:cxn modelId="{32F1B752-B840-47C7-BCD3-8A4057F9973B}" type="presParOf" srcId="{EC66AED1-BDC0-4F80-B852-87C58F04A4F2}" destId="{F9367DE9-FE32-4162-B2F4-C70A058336D0}" srcOrd="2" destOrd="0" presId="urn:microsoft.com/office/officeart/2008/layout/AlternatingHexagons"/>
    <dgm:cxn modelId="{0DF572C1-06A7-4D49-9DF3-4309E47F494B}" type="presParOf" srcId="{EC66AED1-BDC0-4F80-B852-87C58F04A4F2}" destId="{7D6F261F-D80D-4730-9CCE-C85626F25EBD}" srcOrd="3" destOrd="0" presId="urn:microsoft.com/office/officeart/2008/layout/AlternatingHexagons"/>
    <dgm:cxn modelId="{42F016F8-924B-4ADF-B000-02C7E2229FB5}" type="presParOf" srcId="{EC66AED1-BDC0-4F80-B852-87C58F04A4F2}" destId="{A4E4CC88-CEC6-4762-98C1-2BE789AA99BA}" srcOrd="4" destOrd="0" presId="urn:microsoft.com/office/officeart/2008/layout/AlternatingHexagons"/>
    <dgm:cxn modelId="{9D181604-4A49-45C5-A6D7-40FAF66FFD42}" type="presParOf" srcId="{7A8C8556-A466-4723-A603-6897F4A904C6}" destId="{35362A76-C04D-4B98-B88E-7D07D9F8322D}" srcOrd="1" destOrd="0" presId="urn:microsoft.com/office/officeart/2008/layout/AlternatingHexagons"/>
    <dgm:cxn modelId="{20F7FB0B-B305-4E87-81D6-33B7DB653E4E}" type="presParOf" srcId="{7A8C8556-A466-4723-A603-6897F4A904C6}" destId="{3B241B53-D39B-4BD1-A9E8-BFD45CB4977B}" srcOrd="2" destOrd="0" presId="urn:microsoft.com/office/officeart/2008/layout/AlternatingHexagons"/>
    <dgm:cxn modelId="{A2B05EBD-0CC1-4A03-82DA-380F14AE10E5}" type="presParOf" srcId="{3B241B53-D39B-4BD1-A9E8-BFD45CB4977B}" destId="{50EC734D-E236-419F-9777-92F7E0C9253B}" srcOrd="0" destOrd="0" presId="urn:microsoft.com/office/officeart/2008/layout/AlternatingHexagons"/>
    <dgm:cxn modelId="{0D02326A-DA9C-4EBC-A6DB-B10FE544EC41}" type="presParOf" srcId="{3B241B53-D39B-4BD1-A9E8-BFD45CB4977B}" destId="{C4EBE02E-1312-4DB6-A595-27946D996CAE}" srcOrd="1" destOrd="0" presId="urn:microsoft.com/office/officeart/2008/layout/AlternatingHexagons"/>
    <dgm:cxn modelId="{56172AC6-BA67-48D4-BE7E-6BD32FE6F49F}" type="presParOf" srcId="{3B241B53-D39B-4BD1-A9E8-BFD45CB4977B}" destId="{C4AF7007-88DA-4A29-A05B-3C7009B36249}" srcOrd="2" destOrd="0" presId="urn:microsoft.com/office/officeart/2008/layout/AlternatingHexagons"/>
    <dgm:cxn modelId="{86C7E2EB-B6A0-43F9-9DBE-0EE876D42F8F}" type="presParOf" srcId="{3B241B53-D39B-4BD1-A9E8-BFD45CB4977B}" destId="{5FB923E9-75EE-4E09-B4B4-CDB3E036D04C}" srcOrd="3" destOrd="0" presId="urn:microsoft.com/office/officeart/2008/layout/AlternatingHexagons"/>
    <dgm:cxn modelId="{9C7BBB22-C4D1-4EC0-A404-389B7E50B93F}" type="presParOf" srcId="{3B241B53-D39B-4BD1-A9E8-BFD45CB4977B}" destId="{840DE0A7-D224-4DFF-A787-988F8936BA11}" srcOrd="4" destOrd="0" presId="urn:microsoft.com/office/officeart/2008/layout/AlternatingHexagons"/>
    <dgm:cxn modelId="{D8EE3817-3BE5-4179-8869-540712F8DBF4}" type="presParOf" srcId="{7A8C8556-A466-4723-A603-6897F4A904C6}" destId="{E7A53267-4F79-455B-8EB7-7A688DE869C4}" srcOrd="3" destOrd="0" presId="urn:microsoft.com/office/officeart/2008/layout/AlternatingHexagons"/>
    <dgm:cxn modelId="{41D02FBA-04D7-42AE-8BF1-E618BD121A4C}" type="presParOf" srcId="{7A8C8556-A466-4723-A603-6897F4A904C6}" destId="{B4FB04BC-167D-4732-8F13-17ECA2CF897A}" srcOrd="4" destOrd="0" presId="urn:microsoft.com/office/officeart/2008/layout/AlternatingHexagons"/>
    <dgm:cxn modelId="{2BD0B237-877E-49F7-BE61-A46D0F0642AE}" type="presParOf" srcId="{B4FB04BC-167D-4732-8F13-17ECA2CF897A}" destId="{EC36B649-04FE-400C-A49E-672CB869C4F2}" srcOrd="0" destOrd="0" presId="urn:microsoft.com/office/officeart/2008/layout/AlternatingHexagons"/>
    <dgm:cxn modelId="{BBAC8022-BD7E-4295-9C4D-2C03A72CA566}" type="presParOf" srcId="{B4FB04BC-167D-4732-8F13-17ECA2CF897A}" destId="{F840A4A6-020A-4436-BE89-DC88FE44C031}" srcOrd="1" destOrd="0" presId="urn:microsoft.com/office/officeart/2008/layout/AlternatingHexagons"/>
    <dgm:cxn modelId="{4EB1D238-7B00-4359-9287-576F44A55A71}" type="presParOf" srcId="{B4FB04BC-167D-4732-8F13-17ECA2CF897A}" destId="{AB55076E-76C3-4D36-B1C3-04AE4A363F99}" srcOrd="2" destOrd="0" presId="urn:microsoft.com/office/officeart/2008/layout/AlternatingHexagons"/>
    <dgm:cxn modelId="{F51E8446-1FDD-46CC-A0C0-76123A27864C}" type="presParOf" srcId="{B4FB04BC-167D-4732-8F13-17ECA2CF897A}" destId="{5D6BE336-2332-4EFD-A9CC-1FE6C548175B}" srcOrd="3" destOrd="0" presId="urn:microsoft.com/office/officeart/2008/layout/AlternatingHexagons"/>
    <dgm:cxn modelId="{A4551D0E-D671-4345-A46D-AB8467CB0A2A}" type="presParOf" srcId="{B4FB04BC-167D-4732-8F13-17ECA2CF897A}" destId="{0DBAB39E-7384-4F64-BBDB-79CBB0BB56A7}" srcOrd="4" destOrd="0" presId="urn:microsoft.com/office/officeart/2008/layout/AlternatingHexagons"/>
    <dgm:cxn modelId="{73870295-CE2D-4EFA-A132-ACCC78F2F67B}" type="presParOf" srcId="{7A8C8556-A466-4723-A603-6897F4A904C6}" destId="{56A3B75B-B19F-431F-8A48-0B71920EB865}" srcOrd="5" destOrd="0" presId="urn:microsoft.com/office/officeart/2008/layout/AlternatingHexagons"/>
    <dgm:cxn modelId="{492BA9EE-EEFD-4329-9B68-514708596AC8}" type="presParOf" srcId="{7A8C8556-A466-4723-A603-6897F4A904C6}" destId="{4B8F4B0E-942E-450C-9FD1-7DFFA5B3B95B}" srcOrd="6" destOrd="0" presId="urn:microsoft.com/office/officeart/2008/layout/AlternatingHexagons"/>
    <dgm:cxn modelId="{D1CE40B6-6DDC-434C-85C3-F68F866A61C6}" type="presParOf" srcId="{4B8F4B0E-942E-450C-9FD1-7DFFA5B3B95B}" destId="{5E324559-2EEA-4367-8E9A-B08E994C44F2}" srcOrd="0" destOrd="0" presId="urn:microsoft.com/office/officeart/2008/layout/AlternatingHexagons"/>
    <dgm:cxn modelId="{398B307A-5C8D-4AFE-B6E2-C281C0F0A9C6}" type="presParOf" srcId="{4B8F4B0E-942E-450C-9FD1-7DFFA5B3B95B}" destId="{493D39B2-80FC-4206-85CC-DEB081635455}" srcOrd="1" destOrd="0" presId="urn:microsoft.com/office/officeart/2008/layout/AlternatingHexagons"/>
    <dgm:cxn modelId="{A312B2C3-7862-46E4-8977-766B8BBD6522}" type="presParOf" srcId="{4B8F4B0E-942E-450C-9FD1-7DFFA5B3B95B}" destId="{0F04ACBF-919A-4C91-964B-88C76E2C093C}" srcOrd="2" destOrd="0" presId="urn:microsoft.com/office/officeart/2008/layout/AlternatingHexagons"/>
    <dgm:cxn modelId="{12FAFF49-EE6B-4982-96EB-521250FB6D64}" type="presParOf" srcId="{4B8F4B0E-942E-450C-9FD1-7DFFA5B3B95B}" destId="{0F408734-35F8-4B51-8DB8-BEE7C43C8B78}" srcOrd="3" destOrd="0" presId="urn:microsoft.com/office/officeart/2008/layout/AlternatingHexagons"/>
    <dgm:cxn modelId="{FBA7DEC8-8A22-4E02-B997-5F1EC1E4B75B}" type="presParOf" srcId="{4B8F4B0E-942E-450C-9FD1-7DFFA5B3B95B}" destId="{7B945941-262B-463D-A9FF-B5F344A921F4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26833" cy="464185"/>
          </a:xfrm>
          <a:prstGeom prst="rect">
            <a:avLst/>
          </a:prstGeom>
        </p:spPr>
        <p:txBody>
          <a:bodyPr vert="horz" lIns="92938" tIns="46469" rIns="92938" bIns="4646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2" y="2"/>
            <a:ext cx="3026833" cy="464185"/>
          </a:xfrm>
          <a:prstGeom prst="rect">
            <a:avLst/>
          </a:prstGeom>
        </p:spPr>
        <p:txBody>
          <a:bodyPr vert="horz" lIns="92938" tIns="46469" rIns="92938" bIns="46469" rtlCol="0"/>
          <a:lstStyle>
            <a:lvl1pPr algn="r">
              <a:defRPr sz="1200"/>
            </a:lvl1pPr>
          </a:lstStyle>
          <a:p>
            <a:fld id="{EA9E6131-5DB9-4C2A-BF3B-563FD413EF06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38" tIns="46469" rIns="92938" bIns="4646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2" y="8817904"/>
            <a:ext cx="3026833" cy="464185"/>
          </a:xfrm>
          <a:prstGeom prst="rect">
            <a:avLst/>
          </a:prstGeom>
        </p:spPr>
        <p:txBody>
          <a:bodyPr vert="horz" lIns="92938" tIns="46469" rIns="92938" bIns="46469" rtlCol="0" anchor="b"/>
          <a:lstStyle>
            <a:lvl1pPr algn="r">
              <a:defRPr sz="1200"/>
            </a:lvl1pPr>
          </a:lstStyle>
          <a:p>
            <a:fld id="{3A2450D6-5440-410C-9B31-9A8D69B60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4962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26833" cy="464185"/>
          </a:xfrm>
          <a:prstGeom prst="rect">
            <a:avLst/>
          </a:prstGeom>
        </p:spPr>
        <p:txBody>
          <a:bodyPr vert="horz" lIns="92938" tIns="46469" rIns="92938" bIns="4646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2" y="2"/>
            <a:ext cx="3026833" cy="464185"/>
          </a:xfrm>
          <a:prstGeom prst="rect">
            <a:avLst/>
          </a:prstGeom>
        </p:spPr>
        <p:txBody>
          <a:bodyPr vert="horz" lIns="92938" tIns="46469" rIns="92938" bIns="46469" rtlCol="0"/>
          <a:lstStyle>
            <a:lvl1pPr algn="r">
              <a:defRPr sz="1200"/>
            </a:lvl1pPr>
          </a:lstStyle>
          <a:p>
            <a:fld id="{2DF8380B-2CF4-4546-8AAA-4FD6CC16ED2D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8" tIns="46469" rIns="92938" bIns="4646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38" tIns="46469" rIns="92938" bIns="4646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38" tIns="46469" rIns="92938" bIns="4646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2" y="8817904"/>
            <a:ext cx="3026833" cy="464185"/>
          </a:xfrm>
          <a:prstGeom prst="rect">
            <a:avLst/>
          </a:prstGeom>
        </p:spPr>
        <p:txBody>
          <a:bodyPr vert="horz" lIns="92938" tIns="46469" rIns="92938" bIns="46469" rtlCol="0" anchor="b"/>
          <a:lstStyle>
            <a:lvl1pPr algn="r">
              <a:defRPr sz="1200"/>
            </a:lvl1pPr>
          </a:lstStyle>
          <a:p>
            <a:fld id="{E6E7E84B-98CD-4E2A-952C-CAE6AA8BC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405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Welcome slide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7E84B-98CD-4E2A-952C-CAE6AA8BCF1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056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800" dirty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1002" indent="-28500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0004" indent="-2280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96006" indent="-2280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2008" indent="-2280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08010" indent="-228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64011" indent="-228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0013" indent="-228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76015" indent="-228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0D9F7760-EB4E-49EA-930A-E72101C3EE86}" type="slidenum">
              <a:rPr lang="en-US" altLang="en-US" smtClean="0"/>
              <a:pPr eaLnBrk="1" hangingPunct="1"/>
              <a:t>31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95501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Jessica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7E84B-98CD-4E2A-952C-CAE6AA8BCF1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621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7E84B-98CD-4E2A-952C-CAE6AA8BCF1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3192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7E84B-98CD-4E2A-952C-CAE6AA8BCF1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9897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Jessica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7E84B-98CD-4E2A-952C-CAE6AA8BCF1B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9897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Jessica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7E84B-98CD-4E2A-952C-CAE6AA8BCF1B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714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Jessica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7E84B-98CD-4E2A-952C-CAE6AA8BCF1B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714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99133" y="4410394"/>
            <a:ext cx="5586735" cy="464502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800" dirty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1002" indent="-28500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0004" indent="-2280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96006" indent="-2280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2008" indent="-2280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08010" indent="-228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64011" indent="-228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0013" indent="-228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76015" indent="-228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B55E7B7-CFB7-4E73-9F5C-0B1BE0AACF73}" type="slidenum">
              <a:rPr lang="en-US" altLang="en-US" smtClean="0"/>
              <a:pPr eaLnBrk="1" hangingPunct="1"/>
              <a:t>29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617165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99133" y="4410394"/>
            <a:ext cx="5586735" cy="4568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80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1002" indent="-28500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0004" indent="-2280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96006" indent="-2280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2008" indent="-2280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08010" indent="-228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64011" indent="-228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0013" indent="-228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76015" indent="-228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B371D11-1191-488E-B45A-0464C7A8F9D1}" type="slidenum">
              <a:rPr lang="en-US" altLang="en-US" smtClean="0"/>
              <a:pPr eaLnBrk="1" hangingPunct="1"/>
              <a:t>30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14224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518E8-FE41-494C-89B8-6CE420E08897}" type="datetime1">
              <a:rPr lang="en-US" smtClean="0"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826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E0291-C265-4AC0-91DA-BC196057D994}" type="datetime1">
              <a:rPr lang="en-US" smtClean="0"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063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0FE5F-4B83-4E9A-82E5-9704A81E57CB}" type="datetime1">
              <a:rPr lang="en-US" smtClean="0"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636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B37D2-4608-4DA2-99D5-FB0FF2E4A21F}" type="datetime1">
              <a:rPr lang="en-US" smtClean="0"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77000" y="6477000"/>
            <a:ext cx="2133600" cy="365125"/>
          </a:xfrm>
        </p:spPr>
        <p:txBody>
          <a:bodyPr/>
          <a:lstStyle/>
          <a:p>
            <a:fld id="{BB6AA464-A7E6-497E-ADB9-393DA218FF0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1295400" y="6400800"/>
            <a:ext cx="7391400" cy="417393"/>
            <a:chOff x="2398246" y="7334435"/>
            <a:chExt cx="7391400" cy="417393"/>
          </a:xfrm>
        </p:grpSpPr>
        <p:sp>
          <p:nvSpPr>
            <p:cNvPr id="8" name="Rectangle 7"/>
            <p:cNvSpPr/>
            <p:nvPr/>
          </p:nvSpPr>
          <p:spPr>
            <a:xfrm>
              <a:off x="2398246" y="7518667"/>
              <a:ext cx="7391400" cy="233161"/>
            </a:xfrm>
            <a:prstGeom prst="rect">
              <a:avLst/>
            </a:prstGeom>
            <a:solidFill>
              <a:srgbClr val="0054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b="1" dirty="0" smtClean="0">
                  <a:latin typeface="Arial Narrow" panose="020B0606020202030204" pitchFamily="34" charset="0"/>
                </a:rPr>
                <a:t>Week</a:t>
              </a:r>
              <a:r>
                <a:rPr lang="en-US" sz="1600" b="1" baseline="0" dirty="0" smtClean="0">
                  <a:latin typeface="Arial Narrow" panose="020B0606020202030204" pitchFamily="34" charset="0"/>
                </a:rPr>
                <a:t> 15 Legislative Update, 4/21/17</a:t>
              </a:r>
              <a:endParaRPr lang="en-US" sz="1600" b="1" dirty="0">
                <a:latin typeface="Arial Narrow" panose="020B0606020202030204" pitchFamily="34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65646" y="7334435"/>
              <a:ext cx="662330" cy="36846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44187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75D4B-4C04-4D6D-ABC2-D1A9AA3B24C7}" type="datetime1">
              <a:rPr lang="en-US" smtClean="0"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341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437EA-B160-45FE-9949-D781CA90D664}" type="datetime1">
              <a:rPr lang="en-US" smtClean="0"/>
              <a:t>4/21/2017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019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1295400" y="6400800"/>
            <a:ext cx="7391400" cy="417393"/>
          </a:xfrm>
          <a:prstGeom prst="rect">
            <a:avLst/>
          </a:prstGeom>
          <a:solidFill>
            <a:srgbClr val="0054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smtClean="0">
                <a:latin typeface="Arial Narrow" panose="020B0606020202030204" pitchFamily="34" charset="0"/>
              </a:rPr>
              <a:t>Week</a:t>
            </a:r>
            <a:r>
              <a:rPr lang="en-US" sz="1600" b="1" baseline="0" dirty="0" smtClean="0">
                <a:latin typeface="Arial Narrow" panose="020B0606020202030204" pitchFamily="34" charset="0"/>
              </a:rPr>
              <a:t> 14 Legislative Update, 4/14/17</a:t>
            </a:r>
            <a:endParaRPr lang="en-US" sz="1600" b="1" dirty="0">
              <a:latin typeface="Arial Narrow" panose="020B060602020203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6400800"/>
            <a:ext cx="662330" cy="368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170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8BE14-AAEB-44E1-8557-17E25B39E339}" type="datetime1">
              <a:rPr lang="en-US" smtClean="0"/>
              <a:t>4/21/2017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855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85BA3-233A-4938-986C-CBBAEFB07933}" type="datetime1">
              <a:rPr lang="en-US" smtClean="0"/>
              <a:t>4/21/2017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35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9CFC0-A2ED-48CC-9D75-6B5244F963B2}" type="datetime1">
              <a:rPr lang="en-US" smtClean="0"/>
              <a:t>4/21/2017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990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3D5E-E5A3-48D7-99E1-3FD02E72AA7A}" type="datetime1">
              <a:rPr lang="en-US" smtClean="0"/>
              <a:t>4/21/2017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462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7DCDD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C4BF7-E475-449C-B1B7-23C64A21F6B1}" type="datetime1">
              <a:rPr lang="en-US" smtClean="0"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77000" y="630030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B6AA464-A7E6-497E-ADB9-393DA218FF0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899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ssda.box.com/shared/static/2p5dlol7c0wlglwg9tt9u5e50l9u9ivw.ppt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app.leg.wa.gov/billsummary?BillNumber=5453&amp;Year=2017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ssda.box.com/shared/static/typ13fod0fs61vnwxi1p2epw5a22fk8m.xlsx" TargetMode="External"/><Relationship Id="rId7" Type="http://schemas.openxmlformats.org/officeDocument/2006/relationships/hyperlink" Target="http://wssda.org/Legislative/LegislativeUpdates/2017EducationBudgetProposals.aspx" TargetMode="External"/><Relationship Id="rId2" Type="http://schemas.openxmlformats.org/officeDocument/2006/relationships/hyperlink" Target="http://leap.leg.wa.gov/leap/budget/detail/2017/ho1719p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ssda.box.com/shared/static/tp3v9g4jdaa1ejlnhzbbvtqmmhdvqb2a.pdf" TargetMode="External"/><Relationship Id="rId5" Type="http://schemas.openxmlformats.org/officeDocument/2006/relationships/hyperlink" Target="https://wssda.box.com/shared/static/qa3pja7cjcqsjgcif5f7mvc8vmr3z849.xlsx" TargetMode="External"/><Relationship Id="rId4" Type="http://schemas.openxmlformats.org/officeDocument/2006/relationships/hyperlink" Target="http://fiscal.wa.gov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bit.ly/2l4gHKz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app.leg.wa.gov/billsummary?BillNumber=1445&amp;Year=2017" TargetMode="External"/><Relationship Id="rId13" Type="http://schemas.openxmlformats.org/officeDocument/2006/relationships/hyperlink" Target="http://app.leg.wa.gov/billsummary?BillNumber=5891&amp;Year=2017" TargetMode="External"/><Relationship Id="rId3" Type="http://schemas.openxmlformats.org/officeDocument/2006/relationships/hyperlink" Target="http://app.leg.wa.gov/billsummary?BillNumber=1235&amp;Year=2017" TargetMode="External"/><Relationship Id="rId7" Type="http://schemas.openxmlformats.org/officeDocument/2006/relationships/hyperlink" Target="http://app.leg.wa.gov/billsummary?BillNumber=1816&amp;Year=2017" TargetMode="External"/><Relationship Id="rId12" Type="http://schemas.openxmlformats.org/officeDocument/2006/relationships/hyperlink" Target="http://app.leg.wa.gov/billsummary?BillNumber=5639&amp;Year=2017" TargetMode="External"/><Relationship Id="rId2" Type="http://schemas.openxmlformats.org/officeDocument/2006/relationships/hyperlink" Target="http://app.leg.wa.gov/billsummary?BillNumber=5449&amp;Year=201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pp.leg.wa.gov/billsummary?BillNumber=5293&amp;Year=2017" TargetMode="External"/><Relationship Id="rId11" Type="http://schemas.openxmlformats.org/officeDocument/2006/relationships/hyperlink" Target="http://app.leg.wa.gov/billsummary?BillNumber=1867&amp;Year=2017" TargetMode="External"/><Relationship Id="rId5" Type="http://schemas.openxmlformats.org/officeDocument/2006/relationships/hyperlink" Target="http://app.leg.wa.gov/billsummary?BillNumber=1481&amp;Year=2017" TargetMode="External"/><Relationship Id="rId15" Type="http://schemas.openxmlformats.org/officeDocument/2006/relationships/hyperlink" Target="http://app.leg.wa.gov/billsummary?BillNumber=1551&amp;Year=2017" TargetMode="External"/><Relationship Id="rId10" Type="http://schemas.openxmlformats.org/officeDocument/2006/relationships/hyperlink" Target="http://app.leg.wa.gov/billsummary?BillNumber=1170&amp;Year=2017" TargetMode="External"/><Relationship Id="rId4" Type="http://schemas.openxmlformats.org/officeDocument/2006/relationships/hyperlink" Target="http://app.leg.wa.gov/billsummary?BillNumber=5241&amp;Year=2017" TargetMode="External"/><Relationship Id="rId9" Type="http://schemas.openxmlformats.org/officeDocument/2006/relationships/hyperlink" Target="http://app.leg.wa.gov/billsummary?BillNumber=5712&amp;Year=2017" TargetMode="External"/><Relationship Id="rId14" Type="http://schemas.openxmlformats.org/officeDocument/2006/relationships/hyperlink" Target="http://app.leg.wa.gov/billsummary?BillNumber=1508&amp;Year=2017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app.leg.wa.gov/billsummary?BillNumber=1827&amp;Year=2017" TargetMode="External"/><Relationship Id="rId3" Type="http://schemas.openxmlformats.org/officeDocument/2006/relationships/hyperlink" Target="http://app.leg.wa.gov/billsummary?BillNumber=1654&amp;Year=2017" TargetMode="External"/><Relationship Id="rId7" Type="http://schemas.openxmlformats.org/officeDocument/2006/relationships/hyperlink" Target="http://app.leg.wa.gov/billsummary?BillNumber=1341&amp;Year=2017" TargetMode="External"/><Relationship Id="rId2" Type="http://schemas.openxmlformats.org/officeDocument/2006/relationships/hyperlink" Target="http://app.leg.wa.gov/billsummary?BillNumber=5142&amp;Year=201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pp.leg.wa.gov/billsummary?BillNumber=1115&amp;Year=2017" TargetMode="External"/><Relationship Id="rId5" Type="http://schemas.openxmlformats.org/officeDocument/2006/relationships/hyperlink" Target="http://app.leg.wa.gov/billsummary?BillNumber=1346&amp;Chamber=House&amp;Year=2017" TargetMode="External"/><Relationship Id="rId10" Type="http://schemas.openxmlformats.org/officeDocument/2006/relationships/hyperlink" Target="http://app.leg.wa.gov/billsummary?BillNumber=5325&amp;Year=2017" TargetMode="External"/><Relationship Id="rId4" Type="http://schemas.openxmlformats.org/officeDocument/2006/relationships/hyperlink" Target="http://app.leg.wa.gov/billsummary?BillNumber=1445&amp;Year=2017" TargetMode="External"/><Relationship Id="rId9" Type="http://schemas.openxmlformats.org/officeDocument/2006/relationships/hyperlink" Target="http://app.leg.wa.gov/billsummary?BillNumber=5070&amp;Chamber=Senate&amp;Year=2017" TargetMode="Externa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app.leg.wa.gov/billsummary?BillNumber=5726&amp;Year=2017" TargetMode="External"/><Relationship Id="rId3" Type="http://schemas.openxmlformats.org/officeDocument/2006/relationships/hyperlink" Target="http://app.leg.wa.gov/billsummary?BillNumber=1279&amp;Year=2017" TargetMode="External"/><Relationship Id="rId7" Type="http://schemas.openxmlformats.org/officeDocument/2006/relationships/hyperlink" Target="http://app.leg.wa.gov/billsummary?BillNumber=1886&amp;Year=2017" TargetMode="External"/><Relationship Id="rId2" Type="http://schemas.openxmlformats.org/officeDocument/2006/relationships/hyperlink" Target="http://app.leg.wa.gov/billsummary?BillNumber=5107&amp;Year=201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pp.leg.wa.gov/billsummary?BillNumber=1594&amp;Year=2017" TargetMode="External"/><Relationship Id="rId5" Type="http://schemas.openxmlformats.org/officeDocument/2006/relationships/hyperlink" Target="http://app.leg.wa.gov/billsummary?BillNumber=1017&amp;Year=2017" TargetMode="External"/><Relationship Id="rId4" Type="http://schemas.openxmlformats.org/officeDocument/2006/relationships/hyperlink" Target="http://app.leg.wa.gov/billsummary?BillNumber=5404&amp;Year=2017" TargetMode="External"/><Relationship Id="rId9" Type="http://schemas.openxmlformats.org/officeDocument/2006/relationships/hyperlink" Target="http://app.leg.wa.gov/billsummary?BillNumber=5641&amp;Year=2017" TargetMode="Externa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app.leg.wa.gov/billsummary?Year=2017&amp;BillNumber=5853" TargetMode="External"/><Relationship Id="rId13" Type="http://schemas.openxmlformats.org/officeDocument/2006/relationships/hyperlink" Target="http://app.leg.wa.gov/billsummary?BillNumber=5664&amp;Year=2017" TargetMode="External"/><Relationship Id="rId18" Type="http://schemas.openxmlformats.org/officeDocument/2006/relationships/hyperlink" Target="http://app.leg.wa.gov/billsummary?BillNumber=5111&amp;Year=2017" TargetMode="External"/><Relationship Id="rId3" Type="http://schemas.openxmlformats.org/officeDocument/2006/relationships/hyperlink" Target="http://app.leg.wa.gov/billsummary?BillNumber=5023&amp;Year=2017" TargetMode="External"/><Relationship Id="rId21" Type="http://schemas.openxmlformats.org/officeDocument/2006/relationships/hyperlink" Target="http://app.leg.wa.gov/billsummary?Year=2017&amp;BillNumber=1549" TargetMode="External"/><Relationship Id="rId7" Type="http://schemas.openxmlformats.org/officeDocument/2006/relationships/hyperlink" Target="http://app.leg.wa.gov/billsummary?BillNumber=5086&amp;Year=2017" TargetMode="External"/><Relationship Id="rId12" Type="http://schemas.openxmlformats.org/officeDocument/2006/relationships/hyperlink" Target="http://app.leg.wa.gov/billsummary?BillNumber=1203&amp;Year=2017" TargetMode="External"/><Relationship Id="rId17" Type="http://schemas.openxmlformats.org/officeDocument/2006/relationships/hyperlink" Target="http://app.leg.wa.gov/billsummary?BillNumber=2185&amp;Year=2017" TargetMode="External"/><Relationship Id="rId25" Type="http://schemas.openxmlformats.org/officeDocument/2006/relationships/hyperlink" Target="http://app.leg.wa.gov/billsummary?Year=2017&amp;BillNumber=2163" TargetMode="External"/><Relationship Id="rId2" Type="http://schemas.openxmlformats.org/officeDocument/2006/relationships/hyperlink" Target="https://wssda.box.com/shared/static/f6bz9odm39tfhts9f76j7hrj3q30rgci.pdf" TargetMode="External"/><Relationship Id="rId16" Type="http://schemas.openxmlformats.org/officeDocument/2006/relationships/hyperlink" Target="http://app.leg.wa.gov/billsummary?BillNumber=5825&amp;Year=2017" TargetMode="External"/><Relationship Id="rId20" Type="http://schemas.openxmlformats.org/officeDocument/2006/relationships/hyperlink" Target="http://app.leg.wa.gov/billsummary?BillNumber=5127&amp;Year=201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pp.leg.wa.gov/billsummary?BillNumber=5048&amp;Year=2017" TargetMode="External"/><Relationship Id="rId11" Type="http://schemas.openxmlformats.org/officeDocument/2006/relationships/hyperlink" Target="http://app.leg.wa.gov/billsummary?BillNumber=5702&amp;Year=2017" TargetMode="External"/><Relationship Id="rId24" Type="http://schemas.openxmlformats.org/officeDocument/2006/relationships/hyperlink" Target="http://app.leg.wa.gov/billsummary?Year=2017&amp;BillNumber=2164" TargetMode="External"/><Relationship Id="rId5" Type="http://schemas.openxmlformats.org/officeDocument/2006/relationships/hyperlink" Target="http://leap.leg.wa.gov/leap/budget/detail/2017/ho1719p.asp" TargetMode="External"/><Relationship Id="rId15" Type="http://schemas.openxmlformats.org/officeDocument/2006/relationships/hyperlink" Target="http://app.leg.wa.gov/billsummary?Year=2017&amp;BillNumber=5875" TargetMode="External"/><Relationship Id="rId23" Type="http://schemas.openxmlformats.org/officeDocument/2006/relationships/hyperlink" Target="http://app.leg.wa.gov/billsummary?BillNumber=2186&amp;Year=2017" TargetMode="External"/><Relationship Id="rId10" Type="http://schemas.openxmlformats.org/officeDocument/2006/relationships/hyperlink" Target="http://app.leg.wa.gov/billsummary?BillNumber=5453&amp;Year=2017" TargetMode="External"/><Relationship Id="rId19" Type="http://schemas.openxmlformats.org/officeDocument/2006/relationships/hyperlink" Target="http://app.leg.wa.gov/billsummary?BillNumber=5113&amp;Year=2017" TargetMode="External"/><Relationship Id="rId4" Type="http://schemas.openxmlformats.org/officeDocument/2006/relationships/hyperlink" Target="http://app.leg.wa.gov/billsummary?BillNumber=5644&amp;Year=2017" TargetMode="External"/><Relationship Id="rId9" Type="http://schemas.openxmlformats.org/officeDocument/2006/relationships/hyperlink" Target="http://app.leg.wa.gov/billsummary?BillNumber=1777&amp;Year=2017" TargetMode="External"/><Relationship Id="rId14" Type="http://schemas.openxmlformats.org/officeDocument/2006/relationships/hyperlink" Target="http://app.leg.wa.gov/billsummary?BillNumber=5607&amp;Year=2017" TargetMode="External"/><Relationship Id="rId22" Type="http://schemas.openxmlformats.org/officeDocument/2006/relationships/hyperlink" Target="http://app.leg.wa.gov/billsummary?Year=2017&amp;BillNumber=5112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hyperlink" Target="mailto:t.kimbrough@wssda.or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.vavrus@wssda.org" TargetMode="External"/><Relationship Id="rId5" Type="http://schemas.openxmlformats.org/officeDocument/2006/relationships/hyperlink" Target="http://wssda.org/Legislative/SchoolBoardLegislativeRepresentatives.aspx" TargetMode="External"/><Relationship Id="rId4" Type="http://schemas.openxmlformats.org/officeDocument/2006/relationships/hyperlink" Target="http://wssda.org/Legislative/LegislativeUpdates.aspx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vernor.wa.gov/office-governor/official-actions/bill-action" TargetMode="External"/><Relationship Id="rId2" Type="http://schemas.openxmlformats.org/officeDocument/2006/relationships/hyperlink" Target="http://app.leg.wa.gov/billinfo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pp.leg.wa.gov/far/Senate/Calendar" TargetMode="External"/><Relationship Id="rId5" Type="http://schemas.openxmlformats.org/officeDocument/2006/relationships/hyperlink" Target="https://app.leg.wa.gov/far/House/Calendar" TargetMode="Externa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s://wssda.box.com/shared/static/qd9j8i2hcpq2bioj0i1r79qlfosf6gla.xls" TargetMode="External"/><Relationship Id="rId3" Type="http://schemas.openxmlformats.org/officeDocument/2006/relationships/hyperlink" Target="https://app.leg.wa.gov/far/Senate/Calendar" TargetMode="External"/><Relationship Id="rId7" Type="http://schemas.openxmlformats.org/officeDocument/2006/relationships/hyperlink" Target="https://twitter.com/search?f=tweets&amp;vertical=default&amp;q=#waedu&amp;src=typd" TargetMode="External"/><Relationship Id="rId2" Type="http://schemas.openxmlformats.org/officeDocument/2006/relationships/hyperlink" Target="https://app.leg.wa.gov/far/House/Calenda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witter.com/search?f=tweets&amp;vertical=news&amp;q=#waleg&amp;src=typd" TargetMode="External"/><Relationship Id="rId5" Type="http://schemas.openxmlformats.org/officeDocument/2006/relationships/hyperlink" Target="https://www.tvw.org/tvchannels/senate/" TargetMode="External"/><Relationship Id="rId4" Type="http://schemas.openxmlformats.org/officeDocument/2006/relationships/hyperlink" Target="https://www.tvw.org/tvchannels/house/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ssda.org/Events/RegionalMeetings.aspx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ssda.org/Events/LegislativeAssembly.aspx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vw.org/watch/?eventID=2017011011" TargetMode="External"/><Relationship Id="rId3" Type="http://schemas.openxmlformats.org/officeDocument/2006/relationships/hyperlink" Target="http://app.leg.wa.gov/billinfo/" TargetMode="External"/><Relationship Id="rId7" Type="http://schemas.openxmlformats.org/officeDocument/2006/relationships/hyperlink" Target="http://leg.wa.gov/Senate/Committees/Pages/default.aspx" TargetMode="External"/><Relationship Id="rId2" Type="http://schemas.openxmlformats.org/officeDocument/2006/relationships/hyperlink" Target="http://leg.wa.gov/JointCommittees/EFTF/Pages/default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leg.wa.gov/House/Committees/Pages/default.aspx" TargetMode="External"/><Relationship Id="rId5" Type="http://schemas.openxmlformats.org/officeDocument/2006/relationships/hyperlink" Target="http://leg.wa.gov/legislature/Pages/CommitteeListing.aspx" TargetMode="External"/><Relationship Id="rId4" Type="http://schemas.openxmlformats.org/officeDocument/2006/relationships/hyperlink" Target="https://app.leg.wa.gov/pbc/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ssda.org/Legislative/LegislativeUpdates/2017EducationBudgetProposals.asp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ssda.org/Legislative/AdvocacyResources.aspx" TargetMode="External"/><Relationship Id="rId5" Type="http://schemas.openxmlformats.org/officeDocument/2006/relationships/hyperlink" Target="http://wssda.org/Legislative/LegislativeUpdates.aspx" TargetMode="External"/><Relationship Id="rId4" Type="http://schemas.openxmlformats.org/officeDocument/2006/relationships/hyperlink" Target="http://wssda.org/Legislative/SchoolBoardLegislativeRepresentatives.aspx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ssda.org/Legislative/SchoolBoardLegislativeRepresentatives.aspx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hyperlink" Target="https://twitter.com/search?q=#waedu&amp;src=typd" TargetMode="External"/><Relationship Id="rId3" Type="http://schemas.openxmlformats.org/officeDocument/2006/relationships/hyperlink" Target="http://wssda.org/Legislative/LegislativeCommittee.aspx" TargetMode="External"/><Relationship Id="rId7" Type="http://schemas.openxmlformats.org/officeDocument/2006/relationships/hyperlink" Target="https://twitter.com/search?q=#wssdaleg&amp;src=typd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witter.com/jessicavavrus" TargetMode="External"/><Relationship Id="rId5" Type="http://schemas.openxmlformats.org/officeDocument/2006/relationships/hyperlink" Target="http://wssda.org/Events/LegislativeConference.aspx" TargetMode="External"/><Relationship Id="rId4" Type="http://schemas.openxmlformats.org/officeDocument/2006/relationships/hyperlink" Target="http://wssda.org/Events/LegislativeAssembly.aspx" TargetMode="External"/><Relationship Id="rId9" Type="http://schemas.openxmlformats.org/officeDocument/2006/relationships/hyperlink" Target="https://twitter.com/search?q=#waleg&amp;src=typd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mailto:j.vavrus@wssda.or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vernor.wa.gov/office-governor/official-actions/bill-action" TargetMode="External"/><Relationship Id="rId2" Type="http://schemas.openxmlformats.org/officeDocument/2006/relationships/hyperlink" Target="http://leg.wa.gov/LIC/Documents/EducationAndInformation/How%20a%20Bill%20Becomes%20Law%20Long%20Version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app.leg.wa.gov/billsummary?BillNumber=5639&amp;Year=2017" TargetMode="External"/><Relationship Id="rId2" Type="http://schemas.openxmlformats.org/officeDocument/2006/relationships/hyperlink" Target="http://app.leg.wa.gov/billsummary?BillNumber=1046&amp;Year=201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pp.leg.wa.gov/billsummary?BillNumber=5712&amp;Year=2017" TargetMode="External"/><Relationship Id="rId5" Type="http://schemas.openxmlformats.org/officeDocument/2006/relationships/hyperlink" Target="http://app.leg.wa.gov/billsummary?BillNumber=1445&amp;Year=2017" TargetMode="External"/><Relationship Id="rId4" Type="http://schemas.openxmlformats.org/officeDocument/2006/relationships/hyperlink" Target="http://app.leg.wa.gov/billsummary?BillNumber=5891&amp;Year=201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6087" y="914400"/>
            <a:ext cx="2929632" cy="352423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4471184"/>
            <a:ext cx="9144000" cy="1929615"/>
          </a:xfrm>
          <a:prstGeom prst="rect">
            <a:avLst/>
          </a:prstGeom>
          <a:solidFill>
            <a:srgbClr val="0054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4703" y="4930775"/>
            <a:ext cx="7772400" cy="631825"/>
          </a:xfrm>
        </p:spPr>
        <p:txBody>
          <a:bodyPr>
            <a:noAutofit/>
          </a:bodyPr>
          <a:lstStyle/>
          <a:p>
            <a:r>
              <a:rPr lang="en-US" sz="3200" b="1" spc="-15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WSSDA’s Weekly Webinar:</a:t>
            </a:r>
            <a:br>
              <a:rPr lang="en-US" sz="3200" b="1" spc="-150" dirty="0" smtClean="0">
                <a:solidFill>
                  <a:schemeClr val="bg1"/>
                </a:solidFill>
                <a:latin typeface="Arial Narrow" panose="020B0606020202030204" pitchFamily="34" charset="0"/>
              </a:rPr>
            </a:br>
            <a:r>
              <a:rPr lang="en-US" sz="3200" b="1" spc="-15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Week 15 Update</a:t>
            </a:r>
            <a:endParaRPr lang="en-US" sz="3200" b="1" spc="-15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867400"/>
            <a:ext cx="6400800" cy="6858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April 21,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21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/ bill issues</a:t>
            </a:r>
            <a:br>
              <a:rPr lang="en-US" dirty="0" smtClean="0"/>
            </a:br>
            <a:r>
              <a:rPr lang="en-US" dirty="0" smtClean="0"/>
              <a:t>still at play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 smtClean="0"/>
              <a:t>Issues that will be considered as part of a Special Session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20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Issues to watch/stay engaged in (non-budget)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>
            <a:noAutofit/>
          </a:bodyPr>
          <a:lstStyle/>
          <a:p>
            <a:pPr marL="285750" lvl="2" indent="-285750"/>
            <a:r>
              <a:rPr lang="en-US" sz="2000" dirty="0"/>
              <a:t>School siting </a:t>
            </a:r>
          </a:p>
          <a:p>
            <a:pPr marL="742950" lvl="3" indent="-285750"/>
            <a:r>
              <a:rPr lang="en-US" sz="2000" dirty="0"/>
              <a:t>HB 1017 – on the Governor’s </a:t>
            </a:r>
            <a:r>
              <a:rPr lang="en-US" sz="2000" dirty="0" smtClean="0"/>
              <a:t>desk</a:t>
            </a:r>
          </a:p>
          <a:p>
            <a:pPr marL="742950" lvl="3" indent="-285750"/>
            <a:r>
              <a:rPr lang="en-US" sz="2000" dirty="0" smtClean="0"/>
              <a:t>Important “colloquy” on House Floor to clarify intent of Section 2</a:t>
            </a:r>
          </a:p>
          <a:p>
            <a:pPr marL="742950" lvl="3" indent="-285750"/>
            <a:r>
              <a:rPr lang="en-US" sz="2000" dirty="0" smtClean="0"/>
              <a:t>WSSDA position and priority</a:t>
            </a:r>
            <a:endParaRPr lang="en-US" sz="2000" dirty="0"/>
          </a:p>
          <a:p>
            <a:pPr marL="285750" lvl="2" indent="-285750"/>
            <a:endParaRPr lang="en-US" sz="2000" dirty="0" smtClean="0"/>
          </a:p>
          <a:p>
            <a:pPr marL="285750" lvl="2" indent="-285750"/>
            <a:r>
              <a:rPr lang="en-US" sz="2000" dirty="0" smtClean="0"/>
              <a:t>HS </a:t>
            </a:r>
            <a:r>
              <a:rPr lang="en-US" sz="2000" dirty="0"/>
              <a:t>Assessment Graduation </a:t>
            </a:r>
            <a:r>
              <a:rPr lang="en-US" sz="2000" dirty="0" smtClean="0"/>
              <a:t>Requirements</a:t>
            </a:r>
          </a:p>
          <a:p>
            <a:pPr marL="742950" lvl="3" indent="-285750"/>
            <a:r>
              <a:rPr lang="en-US" sz="2000" dirty="0" smtClean="0"/>
              <a:t>SSB </a:t>
            </a:r>
            <a:r>
              <a:rPr lang="en-US" sz="2000" dirty="0"/>
              <a:t>5639 (ELA, Math, </a:t>
            </a:r>
            <a:r>
              <a:rPr lang="en-US" sz="2000" b="1" dirty="0"/>
              <a:t>Science</a:t>
            </a:r>
            <a:r>
              <a:rPr lang="en-US" sz="2000" dirty="0"/>
              <a:t> delink) </a:t>
            </a:r>
            <a:r>
              <a:rPr lang="en-US" sz="2000" dirty="0" smtClean="0"/>
              <a:t>&amp;/or </a:t>
            </a:r>
            <a:r>
              <a:rPr lang="en-US" sz="2000" b="1" dirty="0" smtClean="0"/>
              <a:t>SB </a:t>
            </a:r>
            <a:r>
              <a:rPr lang="en-US" sz="2000" b="1" dirty="0"/>
              <a:t>5891 (science delay only</a:t>
            </a:r>
            <a:r>
              <a:rPr lang="en-US" sz="2000" b="1" dirty="0" smtClean="0"/>
              <a:t>)</a:t>
            </a:r>
          </a:p>
          <a:p>
            <a:pPr marL="742950" lvl="3" indent="-285750"/>
            <a:r>
              <a:rPr lang="en-US" sz="2000" dirty="0" smtClean="0"/>
              <a:t>Share local </a:t>
            </a:r>
            <a:r>
              <a:rPr lang="en-US" sz="2000" dirty="0" smtClean="0">
                <a:hlinkClick r:id="rId2"/>
              </a:rPr>
              <a:t>information/data</a:t>
            </a:r>
            <a:r>
              <a:rPr lang="en-US" sz="2000" dirty="0" smtClean="0"/>
              <a:t> **</a:t>
            </a:r>
          </a:p>
          <a:p>
            <a:pPr marL="742950" lvl="3" indent="-285750"/>
            <a:r>
              <a:rPr lang="en-US" sz="2000" dirty="0" smtClean="0"/>
              <a:t>For the future….</a:t>
            </a:r>
            <a:r>
              <a:rPr lang="en-US" sz="2000" i="1" dirty="0" smtClean="0"/>
              <a:t>what does “accountability” look like “when we mean it?”? </a:t>
            </a:r>
            <a:endParaRPr lang="en-US" sz="2000" i="1" dirty="0"/>
          </a:p>
          <a:p>
            <a:pPr marL="742950" lvl="3" indent="-285750"/>
            <a:endParaRPr lang="en-US" sz="2000" dirty="0"/>
          </a:p>
          <a:p>
            <a:pPr marL="285750" lvl="2" indent="-285750"/>
            <a:r>
              <a:rPr lang="en-US" sz="2000" dirty="0" smtClean="0"/>
              <a:t>Teacher </a:t>
            </a:r>
            <a:r>
              <a:rPr lang="en-US" sz="2000" dirty="0"/>
              <a:t>Shortages </a:t>
            </a:r>
            <a:r>
              <a:rPr lang="en-US" sz="2000" dirty="0" smtClean="0"/>
              <a:t>/ Educator Recruitment / </a:t>
            </a:r>
            <a:r>
              <a:rPr lang="en-US" sz="2000" dirty="0"/>
              <a:t>Professional Certification </a:t>
            </a:r>
          </a:p>
          <a:p>
            <a:pPr marL="742950" lvl="3" indent="-285750"/>
            <a:r>
              <a:rPr lang="en-US" sz="2000" dirty="0" smtClean="0"/>
              <a:t>HB 1341 (professional certification) – held hostage</a:t>
            </a:r>
          </a:p>
          <a:p>
            <a:pPr marL="742950" lvl="3" indent="-285750"/>
            <a:r>
              <a:rPr lang="en-US" sz="2000" dirty="0" smtClean="0"/>
              <a:t>HB 1827 (educator workforce) – bipartisan group working on content</a:t>
            </a:r>
            <a:endParaRPr lang="en-US" sz="2000" dirty="0"/>
          </a:p>
          <a:p>
            <a:pPr marL="0" lvl="2" indent="0">
              <a:buNone/>
            </a:pPr>
            <a:endParaRPr lang="en-US" sz="2000" dirty="0"/>
          </a:p>
          <a:p>
            <a:pPr marL="0" lvl="2" indent="0">
              <a:buNone/>
            </a:pPr>
            <a:endParaRPr lang="en-US" sz="2000" dirty="0"/>
          </a:p>
          <a:p>
            <a:pPr marL="0" lvl="2" indent="0">
              <a:buNone/>
            </a:pPr>
            <a:endParaRPr lang="en-US" sz="2000" dirty="0"/>
          </a:p>
          <a:p>
            <a:pPr marL="0" indent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78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152400"/>
            <a:ext cx="8229600" cy="98906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2017-19 Capital Budget Proposals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839200" cy="6096000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sz="1500" dirty="0"/>
          </a:p>
          <a:p>
            <a:endParaRPr lang="en-US" sz="1500" dirty="0" smtClean="0"/>
          </a:p>
          <a:p>
            <a:endParaRPr lang="en-US" sz="1500" dirty="0" smtClean="0"/>
          </a:p>
          <a:p>
            <a:endParaRPr lang="en-US" sz="1500" dirty="0"/>
          </a:p>
          <a:p>
            <a:endParaRPr lang="en-US" sz="1500" dirty="0" smtClean="0"/>
          </a:p>
          <a:p>
            <a:r>
              <a:rPr lang="en-US" sz="1500" dirty="0" smtClean="0"/>
              <a:t>WSSDA/WASA input to budget negotiators this week:</a:t>
            </a:r>
          </a:p>
          <a:p>
            <a:pPr lvl="1"/>
            <a:r>
              <a:rPr lang="en-US" sz="1500" dirty="0" smtClean="0"/>
              <a:t>SCAP </a:t>
            </a:r>
            <a:r>
              <a:rPr lang="en-US" sz="1500" dirty="0"/>
              <a:t>- Square footage allocation – timing &amp; phase </a:t>
            </a:r>
            <a:r>
              <a:rPr lang="en-US" sz="1500" dirty="0" smtClean="0"/>
              <a:t>in</a:t>
            </a:r>
          </a:p>
          <a:p>
            <a:pPr lvl="1"/>
            <a:r>
              <a:rPr lang="en-US" sz="1500" dirty="0" smtClean="0"/>
              <a:t>K-3 </a:t>
            </a:r>
            <a:r>
              <a:rPr lang="en-US" sz="1500" dirty="0"/>
              <a:t>Class Size </a:t>
            </a:r>
            <a:r>
              <a:rPr lang="en-US" sz="1500" dirty="0" smtClean="0"/>
              <a:t>funding</a:t>
            </a:r>
          </a:p>
          <a:p>
            <a:pPr lvl="1"/>
            <a:r>
              <a:rPr lang="en-US" sz="1500" dirty="0" smtClean="0"/>
              <a:t>Rural schools</a:t>
            </a:r>
          </a:p>
          <a:p>
            <a:pPr lvl="1"/>
            <a:r>
              <a:rPr lang="en-US" sz="1500" dirty="0" smtClean="0"/>
              <a:t>Task </a:t>
            </a:r>
            <a:r>
              <a:rPr lang="en-US" sz="1500" dirty="0"/>
              <a:t>force and citizen advisory to map out the “plan</a:t>
            </a:r>
            <a:r>
              <a:rPr lang="en-US" sz="1500" dirty="0" smtClean="0"/>
              <a:t>”?</a:t>
            </a:r>
          </a:p>
          <a:p>
            <a:pPr lvl="1"/>
            <a:r>
              <a:rPr lang="en-US" sz="1500" dirty="0" smtClean="0"/>
              <a:t>OSPI </a:t>
            </a:r>
            <a:r>
              <a:rPr lang="en-US" sz="1500" dirty="0"/>
              <a:t>operating </a:t>
            </a:r>
            <a:r>
              <a:rPr lang="en-US" sz="1500" dirty="0" smtClean="0"/>
              <a:t>is also important</a:t>
            </a:r>
            <a:endParaRPr lang="en-US" sz="1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2681694"/>
              </p:ext>
            </p:extLst>
          </p:nvPr>
        </p:nvGraphicFramePr>
        <p:xfrm>
          <a:off x="374745" y="591263"/>
          <a:ext cx="8546910" cy="46665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24000"/>
                <a:gridCol w="3581400"/>
                <a:gridCol w="3441510"/>
              </a:tblGrid>
              <a:tr h="4585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House Proposed Capital Budget (SHB 1075)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Senate Proposed Capital Budget (ESSB </a:t>
                      </a:r>
                      <a:r>
                        <a:rPr lang="en-US" sz="1400" dirty="0" smtClean="0">
                          <a:effectLst/>
                        </a:rPr>
                        <a:t>5086)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033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Total New Appropriations to K-12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$1.095 billion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$1.088 billion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8629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Major Investments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</a:rPr>
                        <a:t>School Construction Assistance Program (increases SCAP square foot space allocation in grades K-6 from $90/</a:t>
                      </a:r>
                      <a:r>
                        <a:rPr lang="en-US" sz="1400" dirty="0" err="1">
                          <a:effectLst/>
                        </a:rPr>
                        <a:t>sq.ft</a:t>
                      </a:r>
                      <a:r>
                        <a:rPr lang="en-US" sz="1400" dirty="0">
                          <a:effectLst/>
                        </a:rPr>
                        <a:t> to $110/</a:t>
                      </a:r>
                      <a:r>
                        <a:rPr lang="en-US" sz="1400" dirty="0" err="1">
                          <a:effectLst/>
                        </a:rPr>
                        <a:t>sq.ft</a:t>
                      </a:r>
                      <a:r>
                        <a:rPr lang="en-US" sz="1400" dirty="0">
                          <a:effectLst/>
                        </a:rPr>
                        <a:t>. per student) - $1.033 million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</a:rPr>
                        <a:t>Rural school construction grants - $15 million (no districts pre-identified)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</a:rPr>
                        <a:t>Equipment, small &amp; emergency repair grants, CTE, minor works, ADA compliance, skills centers - $12.3 million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</a:rPr>
                        <a:t>STEM grants for classrooms and labs - $15 million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</a:rPr>
                        <a:t>Healthy kids/schools - $3.25 million (including $1 million for water fixture replacement costs</a:t>
                      </a:r>
                      <a:r>
                        <a:rPr lang="en-US" sz="1400" dirty="0" smtClean="0">
                          <a:effectLst/>
                        </a:rPr>
                        <a:t>)</a:t>
                      </a: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</a:rPr>
                        <a:t>School Construction Assistance Program (maintains current SCAP formulas) - $964 million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</a:rPr>
                        <a:t>K-3 Class-size reduction grants - $17.5 million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</a:rPr>
                        <a:t>Rural school construction grants - $40 million (3 districts pre-identified to receive grants with $16 million available statewide per </a:t>
                      </a:r>
                      <a:r>
                        <a:rPr lang="en-US" sz="1400" u="sng" dirty="0">
                          <a:effectLst/>
                          <a:hlinkClick r:id="rId2"/>
                        </a:rPr>
                        <a:t>SB 5453</a:t>
                      </a:r>
                      <a:r>
                        <a:rPr lang="en-US" sz="1400" dirty="0">
                          <a:effectLst/>
                        </a:rPr>
                        <a:t>)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</a:rPr>
                        <a:t>Distressed school grants - $23 million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</a:rPr>
                        <a:t>Skill Centers - $26 million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</a:rPr>
                        <a:t>Healthy kids/schools - $3 million (including $1 million for water fixture replacement costs</a:t>
                      </a:r>
                      <a:r>
                        <a:rPr lang="en-US" sz="1400" dirty="0" smtClean="0">
                          <a:effectLst/>
                        </a:rPr>
                        <a:t>)</a:t>
                      </a:r>
                      <a:endParaRPr lang="en-US" sz="1400" dirty="0">
                        <a:effectLst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25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715962"/>
          </a:xfrm>
        </p:spPr>
        <p:txBody>
          <a:bodyPr>
            <a:normAutofit/>
          </a:bodyPr>
          <a:lstStyle/>
          <a:p>
            <a:r>
              <a:rPr lang="en-US" dirty="0" smtClean="0"/>
              <a:t>Operating &amp; Education Budget Next Steps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685800"/>
            <a:ext cx="8686800" cy="58674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Operating Budgets &amp; Discussions</a:t>
            </a:r>
          </a:p>
          <a:p>
            <a:r>
              <a:rPr lang="en-US" dirty="0"/>
              <a:t>Policy makers are</a:t>
            </a:r>
            <a:r>
              <a:rPr lang="en-US" b="1" i="1" dirty="0"/>
              <a:t> in the midst </a:t>
            </a:r>
            <a:r>
              <a:rPr lang="en-US" dirty="0"/>
              <a:t>of the fundamental discussions and </a:t>
            </a:r>
            <a:r>
              <a:rPr lang="en-US" dirty="0" smtClean="0"/>
              <a:t>negotiations</a:t>
            </a:r>
          </a:p>
          <a:p>
            <a:r>
              <a:rPr lang="en-US" dirty="0" smtClean="0">
                <a:hlinkClick r:id="rId2"/>
              </a:rPr>
              <a:t>Vehicle: House striking amendment to ESSB 5048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Education Budget Considerations:</a:t>
            </a:r>
          </a:p>
          <a:p>
            <a:r>
              <a:rPr lang="en-US" dirty="0"/>
              <a:t> “Sticky” issues – See WSSDA Funding Recommendations as guide for </a:t>
            </a:r>
            <a:r>
              <a:rPr lang="en-US" dirty="0" smtClean="0"/>
              <a:t>discussion</a:t>
            </a:r>
          </a:p>
          <a:p>
            <a:pPr lvl="1"/>
            <a:r>
              <a:rPr lang="en-US" dirty="0" smtClean="0"/>
              <a:t>Funding </a:t>
            </a:r>
            <a:r>
              <a:rPr lang="en-US" dirty="0"/>
              <a:t>and salary allocation structures – hybrid (likely going forward with prototypical </a:t>
            </a:r>
            <a:r>
              <a:rPr lang="en-US" dirty="0" smtClean="0"/>
              <a:t>included)</a:t>
            </a:r>
          </a:p>
          <a:p>
            <a:pPr lvl="2"/>
            <a:r>
              <a:rPr lang="en-US" dirty="0"/>
              <a:t>Salary allocation approach &amp; staff mix *** - hybrid approach</a:t>
            </a:r>
          </a:p>
          <a:p>
            <a:pPr lvl="3"/>
            <a:r>
              <a:rPr lang="en-US" dirty="0"/>
              <a:t>Core compensation – SAM + staff mix</a:t>
            </a:r>
          </a:p>
          <a:p>
            <a:pPr lvl="3"/>
            <a:r>
              <a:rPr lang="en-US" dirty="0"/>
              <a:t>Categorical programs  - could be per-pupil based on student need</a:t>
            </a:r>
          </a:p>
          <a:p>
            <a:pPr lvl="1"/>
            <a:r>
              <a:rPr lang="en-US" dirty="0" smtClean="0"/>
              <a:t>Poverty </a:t>
            </a:r>
            <a:r>
              <a:rPr lang="en-US" dirty="0"/>
              <a:t>measure (likely sticking with </a:t>
            </a:r>
            <a:r>
              <a:rPr lang="en-US" dirty="0" smtClean="0"/>
              <a:t>FRL)</a:t>
            </a:r>
          </a:p>
          <a:p>
            <a:pPr lvl="1"/>
            <a:r>
              <a:rPr lang="en-US" dirty="0" smtClean="0"/>
              <a:t>Collective </a:t>
            </a:r>
            <a:r>
              <a:rPr lang="en-US" dirty="0"/>
              <a:t>Bargaining – EA </a:t>
            </a:r>
            <a:r>
              <a:rPr lang="en-US" dirty="0" smtClean="0"/>
              <a:t>communications</a:t>
            </a:r>
          </a:p>
          <a:p>
            <a:pPr lvl="1"/>
            <a:r>
              <a:rPr lang="en-US" dirty="0" smtClean="0"/>
              <a:t>Revenue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ACTUAL expenditures (per-pupil) </a:t>
            </a:r>
          </a:p>
          <a:p>
            <a:pPr lvl="1"/>
            <a:r>
              <a:rPr lang="en-US" dirty="0" smtClean="0"/>
              <a:t>NEW - </a:t>
            </a:r>
            <a:r>
              <a:rPr lang="en-US" u="sng" dirty="0">
                <a:hlinkClick r:id="rId3"/>
              </a:rPr>
              <a:t>Multi-Year Planning Tool</a:t>
            </a:r>
            <a:endParaRPr lang="en-US" dirty="0"/>
          </a:p>
          <a:p>
            <a:pPr lvl="1"/>
            <a:r>
              <a:rPr lang="en-US" dirty="0" smtClean="0">
                <a:hlinkClick r:id="rId4"/>
              </a:rPr>
              <a:t>District impacts: </a:t>
            </a:r>
            <a:r>
              <a:rPr lang="en-US" u="sng" dirty="0" smtClean="0">
                <a:hlinkClick r:id="rId4"/>
              </a:rPr>
              <a:t>fiscal.wa.gov </a:t>
            </a:r>
            <a:r>
              <a:rPr lang="en-US" u="sng" dirty="0">
                <a:hlinkClick r:id="rId4"/>
              </a:rPr>
              <a:t>K-12 resources</a:t>
            </a:r>
            <a:endParaRPr lang="en-US" dirty="0"/>
          </a:p>
          <a:p>
            <a:pPr lvl="1"/>
            <a:r>
              <a:rPr lang="en-US" dirty="0" smtClean="0">
                <a:hlinkClick r:id="rId5"/>
              </a:rPr>
              <a:t>Levy usage </a:t>
            </a:r>
            <a:r>
              <a:rPr lang="en-US" dirty="0" smtClean="0"/>
              <a:t>(2014-15)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NOW WHAT??</a:t>
            </a:r>
          </a:p>
          <a:p>
            <a:r>
              <a:rPr lang="en-US" dirty="0" smtClean="0"/>
              <a:t>Suggested actions: </a:t>
            </a:r>
          </a:p>
          <a:p>
            <a:pPr lvl="1"/>
            <a:r>
              <a:rPr lang="en-US" dirty="0" smtClean="0"/>
              <a:t>Reach out to local legislators using </a:t>
            </a:r>
            <a:r>
              <a:rPr lang="en-US" dirty="0" smtClean="0">
                <a:hlinkClick r:id="rId6"/>
              </a:rPr>
              <a:t>WSSDA Funding Recommendations</a:t>
            </a:r>
            <a:r>
              <a:rPr lang="en-US" dirty="0" smtClean="0"/>
              <a:t> (1-page) and your own district impacts as talking points </a:t>
            </a:r>
          </a:p>
          <a:p>
            <a:pPr lvl="1"/>
            <a:r>
              <a:rPr lang="en-US" dirty="0" smtClean="0"/>
              <a:t>Use </a:t>
            </a:r>
            <a:r>
              <a:rPr lang="en-US" dirty="0"/>
              <a:t>the district impact spreadsheets to identify impacts for your district – communicate good things and concerns (keep WSSDA in the loop!)</a:t>
            </a:r>
          </a:p>
          <a:p>
            <a:pPr lvl="1"/>
            <a:r>
              <a:rPr lang="en-US" dirty="0" smtClean="0"/>
              <a:t>Resource: WSSDA’s </a:t>
            </a:r>
            <a:r>
              <a:rPr lang="en-US" u="sng" dirty="0">
                <a:hlinkClick r:id="rId7"/>
              </a:rPr>
              <a:t>2017 Education Funding Proposal Web </a:t>
            </a:r>
            <a:r>
              <a:rPr lang="en-US" u="sng" dirty="0" smtClean="0">
                <a:hlinkClick r:id="rId7"/>
              </a:rPr>
              <a:t>page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25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Bill updates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17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984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Week 14 </a:t>
            </a:r>
            <a:r>
              <a:rPr lang="en-US" dirty="0"/>
              <a:t>Recap: </a:t>
            </a:r>
            <a:r>
              <a:rPr lang="en-US" dirty="0" smtClean="0"/>
              <a:t>By the Numbers</a:t>
            </a:r>
            <a:br>
              <a:rPr lang="en-US" dirty="0" smtClean="0"/>
            </a:br>
            <a:r>
              <a:rPr lang="en-US" sz="3100" dirty="0" smtClean="0"/>
              <a:t>(as of April 13 – check out the </a:t>
            </a:r>
            <a:r>
              <a:rPr lang="en-US" sz="3100" dirty="0" smtClean="0">
                <a:hlinkClick r:id="rId2"/>
              </a:rPr>
              <a:t>Bill Watch </a:t>
            </a:r>
            <a:r>
              <a:rPr lang="en-US" sz="3100" dirty="0" smtClean="0"/>
              <a:t>for more info)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4678363"/>
          </a:xfrm>
        </p:spPr>
        <p:txBody>
          <a:bodyPr>
            <a:normAutofit/>
          </a:bodyPr>
          <a:lstStyle/>
          <a:p>
            <a:r>
              <a:rPr lang="en-US" dirty="0" smtClean="0"/>
              <a:t>~2,000 bills, joint resolutions, memorials introduced</a:t>
            </a:r>
          </a:p>
          <a:p>
            <a:pPr marL="457200" lvl="1" indent="0">
              <a:buNone/>
            </a:pPr>
            <a:endParaRPr lang="en-US" sz="1200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914400" lvl="2" indent="0">
              <a:buNone/>
            </a:pPr>
            <a:endParaRPr lang="en-US" dirty="0" smtClean="0"/>
          </a:p>
          <a:p>
            <a:pPr marL="914400" lvl="2" indent="0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15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2831359"/>
              </p:ext>
            </p:extLst>
          </p:nvPr>
        </p:nvGraphicFramePr>
        <p:xfrm>
          <a:off x="609600" y="1981200"/>
          <a:ext cx="8001000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914400"/>
                <a:gridCol w="914400"/>
                <a:gridCol w="1066800"/>
                <a:gridCol w="1219200"/>
                <a:gridCol w="1143000"/>
                <a:gridCol w="762000"/>
              </a:tblGrid>
              <a:tr h="40726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WSSDA’s Bill Watch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Learning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Teaching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Leadership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Governance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Funding &amp; Allocations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Misc.</a:t>
                      </a:r>
                      <a:endParaRPr lang="en-US" sz="1400" dirty="0"/>
                    </a:p>
                  </a:txBody>
                  <a:tcPr/>
                </a:tc>
              </a:tr>
              <a:tr h="40726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Total Bills  (296)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23</a:t>
                      </a:r>
                      <a:endParaRPr lang="en-US" sz="1400" dirty="0"/>
                    </a:p>
                  </a:txBody>
                  <a:tcPr/>
                </a:tc>
              </a:tr>
              <a:tr h="29377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Session Law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Delivered to Governor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75097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Passed House and/or</a:t>
                      </a:r>
                      <a:r>
                        <a:rPr lang="en-US" sz="1400" baseline="0" dirty="0" smtClean="0"/>
                        <a:t> Senate – awaiting “concurrence”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Under dispute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Passed Legislature: Signed by Speaker</a:t>
                      </a:r>
                      <a:r>
                        <a:rPr lang="en-US" sz="1400" baseline="0" dirty="0" smtClean="0"/>
                        <a:t> of House &amp;/or President of Senate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Necessary to Implement the Budget &amp;/or Dead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Most all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Some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8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-182562"/>
            <a:ext cx="8915400" cy="792162"/>
          </a:xfrm>
        </p:spPr>
        <p:txBody>
          <a:bodyPr>
            <a:noAutofit/>
          </a:bodyPr>
          <a:lstStyle/>
          <a:p>
            <a:r>
              <a:rPr lang="en-US" sz="2400" dirty="0" smtClean="0"/>
              <a:t>Week 15 Updates: </a:t>
            </a:r>
            <a:r>
              <a:rPr lang="en-US" sz="2400" dirty="0"/>
              <a:t>Highlighted </a:t>
            </a:r>
            <a:r>
              <a:rPr lang="en-US" sz="2400" dirty="0" smtClean="0"/>
              <a:t>Bills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81000"/>
            <a:ext cx="8839200" cy="6096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smtClean="0"/>
              <a:t>Learning</a:t>
            </a:r>
            <a:r>
              <a:rPr lang="en-US" sz="1800" dirty="0" smtClean="0"/>
              <a:t> (WSSDA Position Category 1)</a:t>
            </a:r>
          </a:p>
          <a:p>
            <a:pPr marL="403225" indent="0">
              <a:buNone/>
            </a:pPr>
            <a:endParaRPr lang="en-US" sz="1400" b="1" dirty="0" smtClean="0"/>
          </a:p>
          <a:p>
            <a:pPr marL="403225" indent="0">
              <a:buNone/>
            </a:pPr>
            <a:endParaRPr lang="en-US" sz="1400" b="1" dirty="0"/>
          </a:p>
          <a:p>
            <a:pPr marL="403225" indent="0">
              <a:buNone/>
            </a:pPr>
            <a:endParaRPr lang="en-US" sz="1400" b="1" dirty="0" smtClean="0"/>
          </a:p>
          <a:p>
            <a:pPr marL="403225" indent="0">
              <a:buNone/>
            </a:pPr>
            <a:endParaRPr lang="en-US" sz="1400" b="1" dirty="0"/>
          </a:p>
          <a:p>
            <a:pPr marL="403225" indent="0">
              <a:buNone/>
            </a:pPr>
            <a:endParaRPr lang="en-US" sz="1400" b="1" dirty="0" smtClean="0"/>
          </a:p>
          <a:p>
            <a:pPr marL="403225" indent="0">
              <a:buNone/>
            </a:pPr>
            <a:endParaRPr lang="en-US" sz="1400" b="1" dirty="0"/>
          </a:p>
          <a:p>
            <a:pPr marL="403225" indent="0">
              <a:buNone/>
            </a:pPr>
            <a:endParaRPr lang="en-US" sz="1400" b="1" dirty="0" smtClean="0"/>
          </a:p>
          <a:p>
            <a:pPr marL="403225" indent="0">
              <a:buNone/>
            </a:pPr>
            <a:endParaRPr lang="en-US" sz="1400" b="1" dirty="0"/>
          </a:p>
          <a:p>
            <a:pPr marL="403225" indent="0">
              <a:buNone/>
            </a:pPr>
            <a:endParaRPr lang="en-US" sz="1400" b="1" dirty="0" smtClean="0"/>
          </a:p>
          <a:p>
            <a:pPr marL="403225" indent="0">
              <a:buNone/>
            </a:pPr>
            <a:endParaRPr lang="en-US" sz="1400" b="1" dirty="0"/>
          </a:p>
          <a:p>
            <a:pPr lvl="2"/>
            <a:endParaRPr lang="en-US" sz="1600" b="1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16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3975408"/>
              </p:ext>
            </p:extLst>
          </p:nvPr>
        </p:nvGraphicFramePr>
        <p:xfrm>
          <a:off x="266700" y="838200"/>
          <a:ext cx="8724900" cy="542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6300"/>
                <a:gridCol w="2438400"/>
                <a:gridCol w="1676400"/>
                <a:gridCol w="1835496"/>
                <a:gridCol w="1898304"/>
              </a:tblGrid>
              <a:tr h="3683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Session Law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Del. To </a:t>
                      </a:r>
                      <a:r>
                        <a:rPr lang="en-US" sz="1600" dirty="0" err="1" smtClean="0"/>
                        <a:t>Gov</a:t>
                      </a:r>
                      <a:r>
                        <a:rPr lang="en-US" sz="1600" dirty="0" smtClean="0"/>
                        <a:t> / </a:t>
                      </a:r>
                      <a:r>
                        <a:rPr lang="en-US" sz="1600" dirty="0" err="1" smtClean="0"/>
                        <a:t>Gov</a:t>
                      </a:r>
                      <a:r>
                        <a:rPr lang="en-US" sz="1600" dirty="0" smtClean="0"/>
                        <a:t> Action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Passed</a:t>
                      </a:r>
                      <a:r>
                        <a:rPr lang="en-US" sz="1600" baseline="0" dirty="0" smtClean="0"/>
                        <a:t> Leg. (Signed by Pres. Senate/ Speaker House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Passed H/S (Concurrence and/or Dispute Calendars)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Uncertain</a:t>
                      </a:r>
                      <a:r>
                        <a:rPr lang="en-US" sz="1600" baseline="0" dirty="0" smtClean="0"/>
                        <a:t> (NTIB, dead, or?)</a:t>
                      </a:r>
                      <a:endParaRPr lang="en-US" sz="1600" dirty="0"/>
                    </a:p>
                  </a:txBody>
                  <a:tcPr/>
                </a:tc>
              </a:tr>
              <a:tr h="36830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hlinkClick r:id="rId2"/>
                        </a:rPr>
                        <a:t>ESSB 5449 </a:t>
                      </a:r>
                      <a:r>
                        <a:rPr lang="en-US" sz="1400" dirty="0" smtClean="0"/>
                        <a:t>(digital citizenship, media literacy, internet safety)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hlinkClick r:id="rId3"/>
                        </a:rPr>
                        <a:t>SHB 1235 </a:t>
                      </a:r>
                      <a:r>
                        <a:rPr lang="en-US" sz="1400" dirty="0" smtClean="0"/>
                        <a:t>(Physical Education Assessments and Reporting)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hlinkClick r:id="rId4"/>
                        </a:rPr>
                        <a:t>SSB 5241 </a:t>
                      </a:r>
                      <a:r>
                        <a:rPr lang="en-US" sz="1400" dirty="0" smtClean="0"/>
                        <a:t>(educational success / credit attainment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hlinkClick r:id="rId5"/>
                        </a:rPr>
                        <a:t>ESHB 1481 </a:t>
                      </a:r>
                      <a:r>
                        <a:rPr lang="en-US" sz="1400" dirty="0" smtClean="0"/>
                        <a:t>(driver education uniformity) </a:t>
                      </a:r>
                      <a:endParaRPr lang="en-US" sz="14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hlinkClick r:id="rId6"/>
                        </a:rPr>
                        <a:t>ESSB 5293 </a:t>
                      </a:r>
                      <a:r>
                        <a:rPr lang="en-US" sz="1400" dirty="0" smtClean="0"/>
                        <a:t>(court-based and school-based efforts to promote attendance and reduce truancy) *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hlinkClick r:id="rId7"/>
                        </a:rPr>
                        <a:t>SHB 1816 </a:t>
                      </a:r>
                      <a:r>
                        <a:rPr lang="en-US" sz="1400" dirty="0" smtClean="0"/>
                        <a:t>(homeless youth information sharing)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hlinkClick r:id="rId8"/>
                        </a:rPr>
                        <a:t>SHB 1445</a:t>
                      </a:r>
                      <a:r>
                        <a:rPr lang="en-US" sz="1400" dirty="0" smtClean="0"/>
                        <a:t> (Dual language in early learning &amp; K12)  **includes Section 4 – per </a:t>
                      </a:r>
                      <a:r>
                        <a:rPr lang="en-US" sz="1400" dirty="0" smtClean="0">
                          <a:hlinkClick r:id="rId9"/>
                        </a:rPr>
                        <a:t>SB 5712</a:t>
                      </a:r>
                      <a:endParaRPr lang="en-US" sz="14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hlinkClick r:id="rId10"/>
                        </a:rPr>
                        <a:t>SSHB</a:t>
                      </a:r>
                      <a:r>
                        <a:rPr lang="en-US" sz="1400" baseline="0" dirty="0" smtClean="0">
                          <a:hlinkClick r:id="rId10"/>
                        </a:rPr>
                        <a:t> 1170 </a:t>
                      </a:r>
                      <a:r>
                        <a:rPr lang="en-US" sz="1400" baseline="0" dirty="0" smtClean="0"/>
                        <a:t>(truancy reduction) *</a:t>
                      </a:r>
                      <a:endParaRPr lang="en-US" sz="1400" dirty="0" smtClean="0">
                        <a:hlinkClick r:id="rId11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hlinkClick r:id="rId11"/>
                        </a:rPr>
                        <a:t>SHB 1867 </a:t>
                      </a:r>
                      <a:r>
                        <a:rPr lang="en-US" sz="1400" dirty="0" smtClean="0"/>
                        <a:t>(extended foster care transitions)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hlinkClick r:id="rId12"/>
                        </a:rPr>
                        <a:t>SB 5639 </a:t>
                      </a:r>
                      <a:r>
                        <a:rPr lang="en-US" sz="1400" dirty="0" smtClean="0"/>
                        <a:t>(Alternative student assessments) (Delinking ELA, Math, Science high school assessments as graduation requirements)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hlinkClick r:id="rId13"/>
                        </a:rPr>
                        <a:t>SB 5891 </a:t>
                      </a:r>
                      <a:r>
                        <a:rPr lang="en-US" sz="1400" dirty="0" smtClean="0"/>
                        <a:t>(Delaying requirement of science high school assessment as graduation requirement until the Class of 2021)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hlinkClick r:id="rId14"/>
                        </a:rPr>
                        <a:t>SHB 1508 </a:t>
                      </a:r>
                      <a:r>
                        <a:rPr lang="en-US" sz="1400" dirty="0" smtClean="0"/>
                        <a:t>(Student Nutrition/Breakfast after the Bell)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hlinkClick r:id="rId15"/>
                        </a:rPr>
                        <a:t>EHB 1551 </a:t>
                      </a:r>
                      <a:r>
                        <a:rPr lang="en-US" sz="1400" dirty="0" smtClean="0"/>
                        <a:t> (equipment assistance grant program to enhance student nutrition in public schools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021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-182562"/>
            <a:ext cx="8915400" cy="792162"/>
          </a:xfrm>
        </p:spPr>
        <p:txBody>
          <a:bodyPr>
            <a:noAutofit/>
          </a:bodyPr>
          <a:lstStyle/>
          <a:p>
            <a:r>
              <a:rPr lang="en-US" sz="2400" dirty="0" smtClean="0"/>
              <a:t>Week 15 Updates: </a:t>
            </a:r>
            <a:r>
              <a:rPr lang="en-US" sz="2400" dirty="0"/>
              <a:t>Highlighted </a:t>
            </a:r>
            <a:r>
              <a:rPr lang="en-US" sz="2400" dirty="0" smtClean="0"/>
              <a:t>Bills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81000"/>
            <a:ext cx="8839200" cy="6096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smtClean="0"/>
              <a:t>Teaching</a:t>
            </a:r>
            <a:r>
              <a:rPr lang="en-US" sz="1800" dirty="0" smtClean="0"/>
              <a:t> (WSSDA Position Category 2)</a:t>
            </a:r>
          </a:p>
          <a:p>
            <a:pPr marL="403225" indent="0">
              <a:buNone/>
            </a:pPr>
            <a:endParaRPr lang="en-US" sz="1400" b="1" dirty="0" smtClean="0"/>
          </a:p>
          <a:p>
            <a:pPr marL="403225" indent="0">
              <a:buNone/>
            </a:pPr>
            <a:endParaRPr lang="en-US" sz="1400" b="1" dirty="0"/>
          </a:p>
          <a:p>
            <a:pPr marL="403225" indent="0">
              <a:buNone/>
            </a:pPr>
            <a:endParaRPr lang="en-US" sz="1400" b="1" dirty="0" smtClean="0"/>
          </a:p>
          <a:p>
            <a:pPr marL="403225" indent="0">
              <a:buNone/>
            </a:pPr>
            <a:endParaRPr lang="en-US" sz="1400" b="1" dirty="0"/>
          </a:p>
          <a:p>
            <a:pPr marL="403225" indent="0">
              <a:buNone/>
            </a:pPr>
            <a:endParaRPr lang="en-US" sz="1400" b="1" dirty="0" smtClean="0"/>
          </a:p>
          <a:p>
            <a:pPr marL="403225" indent="0">
              <a:buNone/>
            </a:pPr>
            <a:endParaRPr lang="en-US" sz="1400" b="1" dirty="0"/>
          </a:p>
          <a:p>
            <a:pPr marL="403225" indent="0">
              <a:buNone/>
            </a:pPr>
            <a:endParaRPr lang="en-US" sz="1400" b="1" dirty="0" smtClean="0"/>
          </a:p>
          <a:p>
            <a:pPr marL="403225" indent="0">
              <a:buNone/>
            </a:pPr>
            <a:endParaRPr lang="en-US" sz="1400" b="1" dirty="0"/>
          </a:p>
          <a:p>
            <a:pPr marL="403225" indent="0">
              <a:buNone/>
            </a:pPr>
            <a:endParaRPr lang="en-US" sz="1400" b="1" dirty="0" smtClean="0"/>
          </a:p>
          <a:p>
            <a:pPr marL="403225" indent="0">
              <a:buNone/>
            </a:pPr>
            <a:endParaRPr lang="en-US" sz="1400" b="1" dirty="0"/>
          </a:p>
          <a:p>
            <a:pPr lvl="2"/>
            <a:endParaRPr lang="en-US" sz="1600" b="1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17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2096240"/>
              </p:ext>
            </p:extLst>
          </p:nvPr>
        </p:nvGraphicFramePr>
        <p:xfrm>
          <a:off x="266700" y="838200"/>
          <a:ext cx="85725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9796"/>
                <a:gridCol w="1545258"/>
                <a:gridCol w="1839592"/>
                <a:gridCol w="2133927"/>
                <a:gridCol w="2133927"/>
              </a:tblGrid>
              <a:tr h="3683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Session Law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Del. To </a:t>
                      </a:r>
                      <a:r>
                        <a:rPr lang="en-US" sz="1600" dirty="0" err="1" smtClean="0"/>
                        <a:t>Gov</a:t>
                      </a:r>
                      <a:r>
                        <a:rPr lang="en-US" sz="1600" dirty="0" smtClean="0"/>
                        <a:t> / </a:t>
                      </a:r>
                      <a:r>
                        <a:rPr lang="en-US" sz="1600" dirty="0" err="1" smtClean="0"/>
                        <a:t>Gov</a:t>
                      </a:r>
                      <a:r>
                        <a:rPr lang="en-US" sz="1600" dirty="0" smtClean="0"/>
                        <a:t> Action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Passed</a:t>
                      </a:r>
                      <a:r>
                        <a:rPr lang="en-US" sz="1600" baseline="0" dirty="0" smtClean="0"/>
                        <a:t> Leg. (Signed by Pres. Senate/ Speaker House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Passed H/S (Concurrence)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Uncertain</a:t>
                      </a:r>
                      <a:r>
                        <a:rPr lang="en-US" sz="1600" baseline="0" dirty="0" smtClean="0"/>
                        <a:t> (NTIB, dead, or?)</a:t>
                      </a:r>
                      <a:endParaRPr lang="en-US" sz="1600" dirty="0"/>
                    </a:p>
                  </a:txBody>
                  <a:tcPr/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hlinkClick r:id="rId2"/>
                        </a:rPr>
                        <a:t>SSB 5142 </a:t>
                      </a:r>
                      <a:r>
                        <a:rPr lang="en-US" sz="1400" dirty="0" smtClean="0"/>
                        <a:t>(Educational interpreters)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hlinkClick r:id="rId3"/>
                        </a:rPr>
                        <a:t>EHB 1654 </a:t>
                      </a:r>
                      <a:r>
                        <a:rPr lang="en-US" sz="1400" dirty="0" smtClean="0"/>
                        <a:t>(explicit alternative routes for teacher certification programs)</a:t>
                      </a:r>
                      <a:r>
                        <a:rPr lang="en-US" sz="1400" b="1" dirty="0" smtClean="0"/>
                        <a:t> </a:t>
                      </a:r>
                      <a:endParaRPr lang="en-US" sz="14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hlinkClick r:id="rId4"/>
                        </a:rPr>
                        <a:t>SHB 1445</a:t>
                      </a:r>
                      <a:r>
                        <a:rPr lang="en-US" sz="1400" dirty="0" smtClean="0"/>
                        <a:t> (Dual language in early learning &amp; K12)  (SB 5712 included within)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hlinkClick r:id="rId5"/>
                        </a:rPr>
                        <a:t>SHB 1346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  <a:hlinkClick r:id="rId5"/>
                        </a:rPr>
                        <a:t> 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dirty="0" smtClean="0"/>
                        <a:t>(Nurse in a school setting)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hlinkClick r:id="rId6"/>
                        </a:rPr>
                        <a:t>ESHB 1115 </a:t>
                      </a:r>
                      <a:r>
                        <a:rPr lang="en-US" sz="1400" dirty="0" smtClean="0"/>
                        <a:t> (</a:t>
                      </a:r>
                      <a:r>
                        <a:rPr lang="en-US" sz="1400" dirty="0" err="1" smtClean="0"/>
                        <a:t>Paraeducators</a:t>
                      </a:r>
                      <a:r>
                        <a:rPr lang="en-US" sz="1400" dirty="0" smtClean="0"/>
                        <a:t>)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hlinkClick r:id="rId7"/>
                        </a:rPr>
                        <a:t>2SHB 1341 </a:t>
                      </a:r>
                      <a:r>
                        <a:rPr lang="en-US" sz="1400" dirty="0" smtClean="0"/>
                        <a:t>(professional certification for teachers/administrators) </a:t>
                      </a:r>
                      <a:endParaRPr lang="en-US" sz="1400" dirty="0" smtClean="0">
                        <a:hlinkClick r:id="rId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hlinkClick r:id="rId8"/>
                        </a:rPr>
                        <a:t>HB 1827 </a:t>
                      </a:r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Referenced H-Budget </a:t>
                      </a:r>
                      <a:r>
                        <a:rPr lang="en-US" sz="1400" dirty="0" smtClean="0"/>
                        <a:t>(broad bill to address many components related to </a:t>
                      </a:r>
                      <a:r>
                        <a:rPr lang="en-US" sz="1400" b="1" dirty="0" smtClean="0"/>
                        <a:t>Teacher Recruitment</a:t>
                      </a:r>
                      <a:r>
                        <a:rPr lang="en-US" sz="1400" dirty="0" smtClean="0"/>
                        <a:t>, Educator Retention, Evaluation of Educator Effectiveness, Educator Certification, Incentives and Assistance for Educators)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hlinkClick r:id="rId9"/>
                        </a:rPr>
                        <a:t>SB 5070 </a:t>
                      </a:r>
                      <a:r>
                        <a:rPr lang="en-US" sz="1400" dirty="0" smtClean="0"/>
                        <a:t>(</a:t>
                      </a:r>
                      <a:r>
                        <a:rPr lang="en-US" sz="1400" dirty="0" err="1" smtClean="0"/>
                        <a:t>Paraeducators</a:t>
                      </a:r>
                      <a:r>
                        <a:rPr lang="en-US" sz="1400" dirty="0" smtClean="0"/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hlinkClick r:id="rId10"/>
                        </a:rPr>
                        <a:t>SB 5325 </a:t>
                      </a:r>
                      <a:r>
                        <a:rPr lang="en-US" sz="1400" dirty="0" smtClean="0"/>
                        <a:t>(Nurse in a school setting)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527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0" y="-182562"/>
            <a:ext cx="8915400" cy="792162"/>
          </a:xfrm>
        </p:spPr>
        <p:txBody>
          <a:bodyPr>
            <a:noAutofit/>
          </a:bodyPr>
          <a:lstStyle/>
          <a:p>
            <a:r>
              <a:rPr lang="en-US" sz="2400" dirty="0" smtClean="0"/>
              <a:t>Week 15 Updates: </a:t>
            </a:r>
            <a:r>
              <a:rPr lang="en-US" sz="2400" dirty="0"/>
              <a:t>Highlighted </a:t>
            </a:r>
            <a:r>
              <a:rPr lang="en-US" sz="2400" dirty="0" smtClean="0"/>
              <a:t>Bills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81000"/>
            <a:ext cx="8839200" cy="6096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smtClean="0"/>
              <a:t>Leadership </a:t>
            </a:r>
            <a:r>
              <a:rPr lang="en-US" sz="1800" dirty="0" smtClean="0"/>
              <a:t>(WSSDA Position Category </a:t>
            </a:r>
            <a:r>
              <a:rPr lang="en-US" sz="1800" dirty="0"/>
              <a:t>3</a:t>
            </a:r>
            <a:r>
              <a:rPr lang="en-US" sz="1800" dirty="0" smtClean="0"/>
              <a:t>)</a:t>
            </a:r>
            <a:endParaRPr lang="en-US" sz="1800" dirty="0"/>
          </a:p>
          <a:p>
            <a:pPr marL="0" indent="0">
              <a:buNone/>
            </a:pPr>
            <a:endParaRPr lang="en-US" sz="1800" b="1" dirty="0" smtClean="0"/>
          </a:p>
          <a:p>
            <a:pPr marL="0" indent="0">
              <a:buNone/>
            </a:pPr>
            <a:endParaRPr lang="en-US" sz="1800" b="1" dirty="0"/>
          </a:p>
          <a:p>
            <a:pPr marL="0" indent="0">
              <a:buNone/>
            </a:pPr>
            <a:endParaRPr lang="en-US" sz="1800" b="1" dirty="0" smtClean="0"/>
          </a:p>
          <a:p>
            <a:pPr marL="0" indent="0">
              <a:buNone/>
            </a:pPr>
            <a:endParaRPr lang="en-US" sz="1800" b="1" dirty="0"/>
          </a:p>
          <a:p>
            <a:pPr marL="0" indent="0">
              <a:buNone/>
            </a:pPr>
            <a:endParaRPr lang="en-US" sz="1800" b="1" dirty="0" smtClean="0"/>
          </a:p>
          <a:p>
            <a:pPr marL="0" indent="0">
              <a:buNone/>
            </a:pPr>
            <a:endParaRPr lang="en-US" sz="1800" b="1" dirty="0" smtClean="0"/>
          </a:p>
          <a:p>
            <a:pPr marL="0" indent="0">
              <a:buNone/>
            </a:pPr>
            <a:r>
              <a:rPr lang="en-US" sz="1800" b="1" dirty="0" smtClean="0"/>
              <a:t>Governance </a:t>
            </a:r>
            <a:r>
              <a:rPr lang="en-US" sz="1800" dirty="0"/>
              <a:t>(WSSDA Position Category </a:t>
            </a:r>
            <a:r>
              <a:rPr lang="en-US" sz="1800" dirty="0" smtClean="0"/>
              <a:t>4)</a:t>
            </a:r>
            <a:endParaRPr lang="en-US" sz="1800" dirty="0"/>
          </a:p>
          <a:p>
            <a:pPr marL="0" indent="0">
              <a:buNone/>
            </a:pPr>
            <a:endParaRPr lang="en-US" sz="1400" b="1" dirty="0"/>
          </a:p>
          <a:p>
            <a:pPr marL="914400" lvl="2" indent="0">
              <a:buNone/>
            </a:pPr>
            <a:endParaRPr lang="en-US" sz="1600" b="1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18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4121964"/>
              </p:ext>
            </p:extLst>
          </p:nvPr>
        </p:nvGraphicFramePr>
        <p:xfrm>
          <a:off x="266698" y="803238"/>
          <a:ext cx="86106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519"/>
                <a:gridCol w="2214583"/>
                <a:gridCol w="2514600"/>
                <a:gridCol w="1754912"/>
                <a:gridCol w="1254986"/>
              </a:tblGrid>
              <a:tr h="74227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Session Law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Del. To </a:t>
                      </a:r>
                      <a:r>
                        <a:rPr lang="en-US" sz="1600" dirty="0" err="1" smtClean="0"/>
                        <a:t>Gov</a:t>
                      </a:r>
                      <a:r>
                        <a:rPr lang="en-US" sz="1600" dirty="0" smtClean="0"/>
                        <a:t> / </a:t>
                      </a:r>
                      <a:r>
                        <a:rPr lang="en-US" sz="1600" dirty="0" err="1" smtClean="0"/>
                        <a:t>Gov</a:t>
                      </a:r>
                      <a:r>
                        <a:rPr lang="en-US" sz="1600" dirty="0" smtClean="0"/>
                        <a:t> Action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Passed</a:t>
                      </a:r>
                      <a:r>
                        <a:rPr lang="en-US" sz="1600" baseline="0" dirty="0" smtClean="0"/>
                        <a:t> Leg. (Signed by Pres. Senate/ Speaker House)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Passed H/S (Concurrence)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Uncertain</a:t>
                      </a:r>
                      <a:r>
                        <a:rPr lang="en-US" sz="1600" baseline="0" dirty="0" smtClean="0"/>
                        <a:t> (NTIB, dead, or?)</a:t>
                      </a:r>
                      <a:endParaRPr lang="en-US" sz="1600" dirty="0"/>
                    </a:p>
                  </a:txBody>
                  <a:tcPr/>
                </a:tc>
              </a:tr>
              <a:tr h="659802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hlinkClick r:id="rId2"/>
                        </a:rPr>
                        <a:t>2SSB 5107 </a:t>
                      </a:r>
                      <a:r>
                        <a:rPr lang="en-US" sz="1400" dirty="0" smtClean="0"/>
                        <a:t>(Early Childhood Ed/Assistance) 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hlinkClick r:id="rId3"/>
                        </a:rPr>
                        <a:t>SHB 1279 </a:t>
                      </a:r>
                      <a:r>
                        <a:rPr lang="en-US" sz="1400" dirty="0" smtClean="0"/>
                        <a:t>(School Safety Drills)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hlinkClick r:id="rId4"/>
                        </a:rPr>
                        <a:t>SSB 5404 </a:t>
                      </a:r>
                      <a:r>
                        <a:rPr lang="en-US" sz="1400" dirty="0" smtClean="0"/>
                        <a:t>(Sunscreen in Schools)</a:t>
                      </a:r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3446058"/>
              </p:ext>
            </p:extLst>
          </p:nvPr>
        </p:nvGraphicFramePr>
        <p:xfrm>
          <a:off x="152400" y="3111007"/>
          <a:ext cx="8775512" cy="28478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6361"/>
                <a:gridCol w="2149239"/>
                <a:gridCol w="914400"/>
                <a:gridCol w="1447800"/>
                <a:gridCol w="1380408"/>
                <a:gridCol w="2137304"/>
              </a:tblGrid>
              <a:tr h="62279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Session Law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Del. To </a:t>
                      </a:r>
                      <a:r>
                        <a:rPr lang="en-US" sz="1600" dirty="0" err="1" smtClean="0"/>
                        <a:t>Gov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Passed</a:t>
                      </a:r>
                      <a:r>
                        <a:rPr lang="en-US" sz="1600" baseline="0" dirty="0" smtClean="0"/>
                        <a:t> Leg.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Passed H/S (Concurrence)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Under</a:t>
                      </a:r>
                      <a:r>
                        <a:rPr lang="en-US" sz="1600" baseline="0" dirty="0" smtClean="0"/>
                        <a:t> Dispute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Uncertain</a:t>
                      </a:r>
                      <a:r>
                        <a:rPr lang="en-US" sz="1600" baseline="0" dirty="0" smtClean="0"/>
                        <a:t> (NTIB, dead, or?)</a:t>
                      </a:r>
                      <a:endParaRPr lang="en-US" sz="1600" dirty="0"/>
                    </a:p>
                  </a:txBody>
                  <a:tcPr/>
                </a:tc>
              </a:tr>
              <a:tr h="36830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hlinkClick r:id="rId5"/>
                        </a:rPr>
                        <a:t>EHB 1017</a:t>
                      </a:r>
                      <a:r>
                        <a:rPr lang="en-US" sz="1400" dirty="0" smtClean="0"/>
                        <a:t> (School Siting)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hlinkClick r:id="rId6"/>
                        </a:rPr>
                        <a:t>HB 1595 </a:t>
                      </a:r>
                      <a:r>
                        <a:rPr lang="en-US" sz="1400" dirty="0" smtClean="0"/>
                        <a:t>(public records request costs) </a:t>
                      </a:r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hlinkClick r:id="rId6"/>
                        </a:rPr>
                        <a:t>HB 1594 </a:t>
                      </a:r>
                      <a:r>
                        <a:rPr lang="en-US" sz="1400" dirty="0" smtClean="0"/>
                        <a:t>(improving public records administration)</a:t>
                      </a:r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hlinkClick r:id="rId7"/>
                        </a:rPr>
                        <a:t>SHB 1886</a:t>
                      </a:r>
                      <a:r>
                        <a:rPr lang="en-US" sz="1400" dirty="0" smtClean="0"/>
                        <a:t> (SBE / OSPI Governance Accountability Roles)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hlinkClick r:id="rId8"/>
                        </a:rPr>
                        <a:t>SB 5726 </a:t>
                      </a:r>
                      <a:r>
                        <a:rPr lang="en-US" sz="1400" dirty="0" smtClean="0"/>
                        <a:t>(School Employee Health Care Benefits -Requires that school and educational service districts provide based health care to employees through the Public Employee Benefits Board) </a:t>
                      </a:r>
                    </a:p>
                    <a:p>
                      <a:r>
                        <a:rPr lang="en-US" sz="1400" dirty="0" smtClean="0">
                          <a:hlinkClick r:id="rId9"/>
                        </a:rPr>
                        <a:t>SSB 5641 </a:t>
                      </a:r>
                      <a:r>
                        <a:rPr lang="en-US" sz="1400" dirty="0" smtClean="0"/>
                        <a:t>(school district class naming)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711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-182562"/>
            <a:ext cx="8915400" cy="792162"/>
          </a:xfrm>
        </p:spPr>
        <p:txBody>
          <a:bodyPr>
            <a:noAutofit/>
          </a:bodyPr>
          <a:lstStyle/>
          <a:p>
            <a:r>
              <a:rPr lang="en-US" sz="2400" dirty="0" smtClean="0"/>
              <a:t>Week 15 Updates: </a:t>
            </a:r>
            <a:r>
              <a:rPr lang="en-US" sz="2400" dirty="0"/>
              <a:t>Highlighted </a:t>
            </a:r>
            <a:r>
              <a:rPr lang="en-US" sz="2400" dirty="0" smtClean="0"/>
              <a:t>Bills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81000"/>
            <a:ext cx="8839200" cy="6096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smtClean="0"/>
              <a:t>Funding &amp; Allocations</a:t>
            </a:r>
            <a:r>
              <a:rPr lang="en-US" sz="1800" dirty="0" smtClean="0"/>
              <a:t> (WSSDA Position Category 5)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b="1" dirty="0"/>
              <a:t>Miscellaneous  - </a:t>
            </a:r>
            <a:r>
              <a:rPr lang="en-US" sz="1800" dirty="0"/>
              <a:t>See current </a:t>
            </a:r>
            <a:r>
              <a:rPr lang="en-US" sz="1800" dirty="0">
                <a:hlinkClick r:id="rId2"/>
              </a:rPr>
              <a:t>WSSDA Bill Watch List</a:t>
            </a:r>
            <a:r>
              <a:rPr lang="en-US" sz="1800" dirty="0"/>
              <a:t> (updated </a:t>
            </a:r>
            <a:r>
              <a:rPr lang="en-US" sz="1800" dirty="0" smtClean="0"/>
              <a:t>4/13/17</a:t>
            </a:r>
            <a:r>
              <a:rPr lang="en-US" sz="1800" dirty="0"/>
              <a:t>)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403225" indent="0">
              <a:buNone/>
            </a:pPr>
            <a:endParaRPr lang="en-US" sz="1400" b="1" dirty="0" smtClean="0"/>
          </a:p>
          <a:p>
            <a:pPr marL="403225" indent="0">
              <a:buNone/>
            </a:pPr>
            <a:endParaRPr lang="en-US" sz="1400" b="1" dirty="0"/>
          </a:p>
          <a:p>
            <a:pPr marL="403225" indent="0">
              <a:buNone/>
            </a:pPr>
            <a:endParaRPr lang="en-US" sz="1400" b="1" dirty="0" smtClean="0"/>
          </a:p>
          <a:p>
            <a:pPr marL="403225" indent="0">
              <a:buNone/>
            </a:pPr>
            <a:endParaRPr lang="en-US" sz="1400" b="1" dirty="0"/>
          </a:p>
          <a:p>
            <a:pPr marL="403225" indent="0">
              <a:buNone/>
            </a:pPr>
            <a:endParaRPr lang="en-US" sz="1400" b="1" dirty="0" smtClean="0"/>
          </a:p>
          <a:p>
            <a:pPr marL="403225" indent="0">
              <a:buNone/>
            </a:pPr>
            <a:endParaRPr lang="en-US" sz="1400" b="1" dirty="0"/>
          </a:p>
          <a:p>
            <a:pPr marL="403225" indent="0">
              <a:buNone/>
            </a:pPr>
            <a:endParaRPr lang="en-US" sz="1400" b="1" dirty="0" smtClean="0"/>
          </a:p>
          <a:p>
            <a:pPr marL="403225" indent="0">
              <a:buNone/>
            </a:pPr>
            <a:endParaRPr lang="en-US" sz="1400" b="1" dirty="0"/>
          </a:p>
          <a:p>
            <a:pPr marL="403225" indent="0">
              <a:buNone/>
            </a:pPr>
            <a:endParaRPr lang="en-US" sz="1400" b="1" dirty="0" smtClean="0"/>
          </a:p>
          <a:p>
            <a:pPr marL="403225" indent="0">
              <a:buNone/>
            </a:pPr>
            <a:endParaRPr lang="en-US" sz="1400" b="1" dirty="0"/>
          </a:p>
          <a:p>
            <a:pPr lvl="2"/>
            <a:endParaRPr lang="en-US" sz="1600" b="1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19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6367772"/>
              </p:ext>
            </p:extLst>
          </p:nvPr>
        </p:nvGraphicFramePr>
        <p:xfrm>
          <a:off x="266700" y="838200"/>
          <a:ext cx="8496301" cy="573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211234"/>
                <a:gridCol w="2683972"/>
                <a:gridCol w="3572395"/>
              </a:tblGrid>
              <a:tr h="3683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Session Law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Del. To </a:t>
                      </a:r>
                      <a:r>
                        <a:rPr lang="en-US" sz="1400" dirty="0" err="1" smtClean="0"/>
                        <a:t>Gov</a:t>
                      </a:r>
                      <a:r>
                        <a:rPr lang="en-US" sz="1400" dirty="0" smtClean="0"/>
                        <a:t> / </a:t>
                      </a:r>
                      <a:r>
                        <a:rPr lang="en-US" sz="1400" dirty="0" err="1" smtClean="0"/>
                        <a:t>Gov</a:t>
                      </a:r>
                      <a:r>
                        <a:rPr lang="en-US" sz="1400" dirty="0" smtClean="0"/>
                        <a:t> Action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Passed H/S (Concurrence)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Uncertain</a:t>
                      </a:r>
                      <a:r>
                        <a:rPr lang="en-US" sz="1400" baseline="0" dirty="0" smtClean="0"/>
                        <a:t> (NTIB, dead, or?) </a:t>
                      </a:r>
                    </a:p>
                    <a:p>
                      <a:r>
                        <a:rPr lang="en-US" sz="1400" baseline="0" dirty="0" smtClean="0"/>
                        <a:t>WATCH LIST</a:t>
                      </a:r>
                      <a:endParaRPr lang="en-US" sz="1400" dirty="0"/>
                    </a:p>
                  </a:txBody>
                  <a:tcPr/>
                </a:tc>
              </a:tr>
              <a:tr h="3683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hlinkClick r:id="rId3"/>
                        </a:rPr>
                        <a:t>ESB 5023 </a:t>
                      </a:r>
                      <a:r>
                        <a:rPr lang="en-US" sz="1400" dirty="0" smtClean="0"/>
                        <a:t>(Levy Lid Delay)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hlinkClick r:id="rId4"/>
                        </a:rPr>
                        <a:t>SSB 5644 </a:t>
                      </a:r>
                      <a:r>
                        <a:rPr lang="en-US" sz="1400" dirty="0" smtClean="0"/>
                        <a:t>(skill center facility maintenance) 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Operating Budget- </a:t>
                      </a:r>
                      <a:r>
                        <a:rPr lang="en-US" sz="1400" dirty="0" smtClean="0">
                          <a:hlinkClick r:id="rId5"/>
                        </a:rPr>
                        <a:t>House Budget: </a:t>
                      </a:r>
                      <a:r>
                        <a:rPr lang="en-US" sz="1400" dirty="0" smtClean="0">
                          <a:hlinkClick r:id="rId6"/>
                        </a:rPr>
                        <a:t>ESSB 5048 </a:t>
                      </a:r>
                      <a:endParaRPr lang="en-US" sz="14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Capital Budget: </a:t>
                      </a:r>
                      <a:r>
                        <a:rPr lang="en-US" sz="1400" dirty="0" smtClean="0">
                          <a:hlinkClick r:id="rId7"/>
                        </a:rPr>
                        <a:t>SB 5086 </a:t>
                      </a:r>
                      <a:endParaRPr lang="en-US" sz="14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hlinkClick r:id="rId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sng" dirty="0" smtClean="0">
                          <a:hlinkClick r:id="rId8"/>
                        </a:rPr>
                        <a:t>SB 5853</a:t>
                      </a:r>
                      <a:r>
                        <a:rPr lang="en-US" sz="1400" b="1" u="sng" dirty="0" smtClean="0"/>
                        <a:t> </a:t>
                      </a:r>
                      <a:r>
                        <a:rPr lang="en-US" sz="1400" b="0" u="none" dirty="0" smtClean="0"/>
                        <a:t>(CTE funding)</a:t>
                      </a:r>
                      <a:endParaRPr lang="en-US" sz="1400" b="0" u="none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hlinkClick r:id="rId9"/>
                      </a:endParaRPr>
                    </a:p>
                    <a:p>
                      <a:r>
                        <a:rPr lang="en-US" sz="1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hlinkClick r:id="rId9"/>
                        </a:rPr>
                        <a:t>2SHB 1777 </a:t>
                      </a:r>
                      <a:r>
                        <a:rPr lang="en-US" sz="1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(financing early learning facilities) </a:t>
                      </a:r>
                    </a:p>
                    <a:p>
                      <a:r>
                        <a:rPr lang="en-US" sz="1400" dirty="0" smtClean="0">
                          <a:hlinkClick r:id="rId10"/>
                        </a:rPr>
                        <a:t>SB 5453 </a:t>
                      </a:r>
                      <a:r>
                        <a:rPr lang="en-US" sz="1400" dirty="0" smtClean="0"/>
                        <a:t>(school construction grants for small, rural schools)</a:t>
                      </a:r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r>
                        <a:rPr lang="en-US" sz="1400" dirty="0" smtClean="0">
                          <a:hlinkClick r:id="rId11"/>
                        </a:rPr>
                        <a:t>SB 5702</a:t>
                      </a:r>
                      <a:r>
                        <a:rPr lang="en-US" sz="1400" dirty="0" smtClean="0"/>
                        <a:t> (improving state funding for school construction, modernization, and asset preservation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hlinkClick r:id="rId12"/>
                        </a:rPr>
                        <a:t>HB 1203 </a:t>
                      </a:r>
                      <a:r>
                        <a:rPr lang="en-US" sz="1400" dirty="0" smtClean="0"/>
                        <a:t>(Exempting school districts from the state portion of sales and use taxes on school construction)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hlinkClick r:id="rId13"/>
                        </a:rPr>
                        <a:t>SB 5664</a:t>
                      </a:r>
                      <a:r>
                        <a:rPr lang="en-US" sz="1400" dirty="0" smtClean="0"/>
                        <a:t> (Federal Forest Revenue Deductions)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Ed</a:t>
                      </a:r>
                      <a:r>
                        <a:rPr lang="en-US" sz="1400" b="1" baseline="0" dirty="0" smtClean="0"/>
                        <a:t> Funding Policy Bills: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hlinkClick r:id="rId14"/>
                        </a:rPr>
                        <a:t>SSB 5607</a:t>
                      </a:r>
                      <a:r>
                        <a:rPr lang="en-US" sz="1400" dirty="0" smtClean="0"/>
                        <a:t> + </a:t>
                      </a:r>
                      <a:r>
                        <a:rPr lang="en-US" sz="1400" u="sng" dirty="0" smtClean="0">
                          <a:hlinkClick r:id="rId15"/>
                        </a:rPr>
                        <a:t>ESSB 5875, </a:t>
                      </a:r>
                      <a:r>
                        <a:rPr lang="en-US" sz="1400" dirty="0" smtClean="0">
                          <a:hlinkClick r:id="rId16"/>
                        </a:rPr>
                        <a:t>SB 5825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b="0" u="none" dirty="0" smtClean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en-US" sz="1400" b="0" u="none" baseline="0" dirty="0" smtClean="0">
                          <a:solidFill>
                            <a:schemeClr val="tx1"/>
                          </a:solidFill>
                        </a:rPr>
                        <a:t> Senate proposals</a:t>
                      </a:r>
                      <a:endParaRPr lang="en-US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hlinkClick r:id="rId17"/>
                        </a:rPr>
                        <a:t>HB 2185</a:t>
                      </a:r>
                      <a:r>
                        <a:rPr lang="en-US" sz="1400" dirty="0" smtClean="0"/>
                        <a:t>– House proposal</a:t>
                      </a:r>
                      <a:r>
                        <a:rPr lang="en-US" sz="1400" baseline="0" dirty="0" smtClean="0"/>
                        <a:t> (amended HB 1843)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Revenue Bills: </a:t>
                      </a:r>
                      <a:r>
                        <a:rPr lang="en-US" sz="1400" dirty="0" smtClean="0"/>
                        <a:t>SB </a:t>
                      </a:r>
                      <a:r>
                        <a:rPr lang="en-US" sz="1400" dirty="0" smtClean="0">
                          <a:hlinkClick r:id="rId18"/>
                        </a:rPr>
                        <a:t>5111</a:t>
                      </a:r>
                      <a:r>
                        <a:rPr lang="en-US" sz="1400" dirty="0" smtClean="0"/>
                        <a:t> (Capital gains) </a:t>
                      </a:r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FS; </a:t>
                      </a:r>
                      <a:r>
                        <a:rPr lang="en-US" sz="1400" dirty="0" smtClean="0">
                          <a:hlinkClick r:id="rId19"/>
                        </a:rPr>
                        <a:t>SB 5113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FL </a:t>
                      </a:r>
                      <a:r>
                        <a:rPr lang="en-US" sz="1400" dirty="0" smtClean="0"/>
                        <a:t>/ HB 1550 (B&amp;O modifications); </a:t>
                      </a:r>
                      <a:r>
                        <a:rPr lang="en-US" sz="1400" dirty="0" smtClean="0">
                          <a:hlinkClick r:id="rId20"/>
                        </a:rPr>
                        <a:t>SB 5127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FL </a:t>
                      </a:r>
                      <a:r>
                        <a:rPr lang="en-US" sz="1400" dirty="0" smtClean="0"/>
                        <a:t>(Carbon tax); </a:t>
                      </a:r>
                      <a:r>
                        <a:rPr lang="en-US" sz="1400" u="sng" dirty="0" smtClean="0">
                          <a:hlinkClick r:id="rId21"/>
                        </a:rPr>
                        <a:t>HB 1549</a:t>
                      </a:r>
                      <a:r>
                        <a:rPr lang="en-US" sz="1400" dirty="0" smtClean="0"/>
                        <a:t>  / </a:t>
                      </a:r>
                      <a:r>
                        <a:rPr lang="en-US" sz="1400" u="sng" dirty="0" smtClean="0">
                          <a:hlinkClick r:id="rId22"/>
                        </a:rPr>
                        <a:t>SB 5112</a:t>
                      </a:r>
                      <a:r>
                        <a:rPr lang="en-US" sz="1400" dirty="0" smtClean="0"/>
                        <a:t> (eliminate tax preferences); </a:t>
                      </a:r>
                      <a:r>
                        <a:rPr lang="en-US" sz="1400" dirty="0" smtClean="0">
                          <a:hlinkClick r:id="rId23"/>
                        </a:rPr>
                        <a:t>HB 2186 </a:t>
                      </a:r>
                      <a:r>
                        <a:rPr lang="en-US" sz="1400" dirty="0" smtClean="0"/>
                        <a:t>(full House revenue compilation bill) </a:t>
                      </a:r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R; </a:t>
                      </a:r>
                      <a:r>
                        <a:rPr lang="en-US" sz="1400" u="sng" dirty="0" smtClean="0">
                          <a:hlinkClick r:id="rId24"/>
                        </a:rPr>
                        <a:t>HB 2164</a:t>
                      </a:r>
                      <a:r>
                        <a:rPr lang="en-US" sz="1400" u="sng" dirty="0" smtClean="0"/>
                        <a:t>/ </a:t>
                      </a:r>
                      <a:r>
                        <a:rPr lang="en-US" sz="1400" u="sng" dirty="0" smtClean="0">
                          <a:hlinkClick r:id="rId25"/>
                        </a:rPr>
                        <a:t>HB 2163</a:t>
                      </a:r>
                      <a:r>
                        <a:rPr lang="en-US" sz="1400" u="sng" dirty="0" smtClean="0"/>
                        <a:t> </a:t>
                      </a:r>
                      <a:r>
                        <a:rPr lang="en-US" sz="1400" dirty="0" smtClean="0"/>
                        <a:t>(Revenue T.O.)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787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2877" y="304800"/>
            <a:ext cx="4486094" cy="51300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pPr lvl="2" algn="ctr" rtl="0">
              <a:spcBef>
                <a:spcPct val="0"/>
              </a:spcBef>
            </a:pPr>
            <a:r>
              <a:rPr lang="en-US" sz="3200" dirty="0" smtClean="0"/>
              <a:t>Welcome!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Please </a:t>
            </a:r>
            <a:r>
              <a:rPr lang="en-US" dirty="0"/>
              <a:t>t</a:t>
            </a:r>
            <a:r>
              <a:rPr lang="en-US" dirty="0" smtClean="0"/>
              <a:t>ype your name, school district / organization, and role into the chat box!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94738" cy="4906963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 smtClean="0"/>
              <a:t>Logistics</a:t>
            </a:r>
          </a:p>
          <a:p>
            <a:pPr lvl="1"/>
            <a:r>
              <a:rPr lang="en-US" sz="2400" dirty="0" smtClean="0"/>
              <a:t>Webinar materials </a:t>
            </a:r>
            <a:r>
              <a:rPr lang="en-US" sz="1500" dirty="0" smtClean="0"/>
              <a:t>(</a:t>
            </a:r>
            <a:r>
              <a:rPr lang="en-US" sz="1500" dirty="0" smtClean="0">
                <a:hlinkClick r:id="rId4"/>
              </a:rPr>
              <a:t>Leg Update Web Page</a:t>
            </a:r>
            <a:r>
              <a:rPr lang="en-US" sz="2400" dirty="0" smtClean="0"/>
              <a:t>)</a:t>
            </a:r>
          </a:p>
          <a:p>
            <a:pPr marL="457200" lvl="1" indent="0">
              <a:buNone/>
            </a:pPr>
            <a:r>
              <a:rPr lang="en-US" sz="1700" dirty="0" smtClean="0">
                <a:hlinkClick r:id="rId4"/>
              </a:rPr>
              <a:t>http</a:t>
            </a:r>
            <a:r>
              <a:rPr lang="en-US" sz="1700" dirty="0">
                <a:hlinkClick r:id="rId4"/>
              </a:rPr>
              <a:t>://</a:t>
            </a:r>
            <a:r>
              <a:rPr lang="en-US" sz="1700" dirty="0" smtClean="0">
                <a:hlinkClick r:id="rId4"/>
              </a:rPr>
              <a:t>wssda.org/Legislative/LegislativeUpdates.aspx</a:t>
            </a:r>
            <a:r>
              <a:rPr lang="en-US" sz="1700" dirty="0" smtClean="0"/>
              <a:t> </a:t>
            </a:r>
          </a:p>
          <a:p>
            <a:pPr lvl="1"/>
            <a:r>
              <a:rPr lang="en-US" sz="2400" dirty="0" smtClean="0"/>
              <a:t>Q&amp;A </a:t>
            </a:r>
            <a:r>
              <a:rPr lang="en-US" sz="2400" dirty="0"/>
              <a:t>/ </a:t>
            </a:r>
            <a:r>
              <a:rPr lang="en-US" sz="2400" dirty="0" smtClean="0"/>
              <a:t>Comment process </a:t>
            </a:r>
          </a:p>
          <a:p>
            <a:pPr lvl="2"/>
            <a:r>
              <a:rPr lang="en-US" dirty="0"/>
              <a:t>C</a:t>
            </a:r>
            <a:r>
              <a:rPr lang="en-US" dirty="0" smtClean="0"/>
              <a:t>hat and Question Boxes</a:t>
            </a:r>
          </a:p>
          <a:p>
            <a:pPr lvl="1"/>
            <a:r>
              <a:rPr lang="en-US" sz="2400" dirty="0" smtClean="0"/>
              <a:t>Phones on mute</a:t>
            </a:r>
          </a:p>
          <a:p>
            <a:pPr lvl="1"/>
            <a:r>
              <a:rPr lang="en-US" sz="2400" dirty="0" smtClean="0"/>
              <a:t>Leg. Update Webinar recordings &amp; </a:t>
            </a:r>
            <a:r>
              <a:rPr lang="en-US" sz="2400" dirty="0" err="1" smtClean="0"/>
              <a:t>ppt</a:t>
            </a:r>
            <a:r>
              <a:rPr lang="en-US" sz="2400" dirty="0" smtClean="0"/>
              <a:t> materials </a:t>
            </a:r>
            <a:r>
              <a:rPr lang="en-US" sz="1500" dirty="0" smtClean="0"/>
              <a:t>(</a:t>
            </a:r>
            <a:r>
              <a:rPr lang="en-US" sz="1500" dirty="0" smtClean="0">
                <a:hlinkClick r:id="rId5"/>
              </a:rPr>
              <a:t>Leg Rep Web Page</a:t>
            </a:r>
            <a:r>
              <a:rPr lang="en-US" sz="1500" dirty="0" smtClean="0"/>
              <a:t>)</a:t>
            </a:r>
          </a:p>
          <a:p>
            <a:pPr marL="457200" lvl="1" indent="0">
              <a:buNone/>
            </a:pPr>
            <a:r>
              <a:rPr lang="en-US" sz="1600" dirty="0">
                <a:hlinkClick r:id="rId5"/>
              </a:rPr>
              <a:t>http://</a:t>
            </a:r>
            <a:r>
              <a:rPr lang="en-US" sz="1600" dirty="0" smtClean="0">
                <a:hlinkClick r:id="rId5"/>
              </a:rPr>
              <a:t>wssda.org/Legislative/SchoolBoardLegislativeRepresentatives.aspx</a:t>
            </a:r>
            <a:r>
              <a:rPr lang="en-US" sz="1600" dirty="0" smtClean="0"/>
              <a:t> </a:t>
            </a:r>
          </a:p>
          <a:p>
            <a:pPr marL="457200" lvl="1" indent="0">
              <a:buNone/>
            </a:pPr>
            <a:endParaRPr lang="en-US" sz="900" dirty="0" smtClean="0"/>
          </a:p>
          <a:p>
            <a:r>
              <a:rPr lang="en-US" sz="2800" b="1" dirty="0" smtClean="0"/>
              <a:t>Introductions</a:t>
            </a:r>
          </a:p>
          <a:p>
            <a:pPr lvl="1"/>
            <a:r>
              <a:rPr lang="en-US" sz="2600" dirty="0" smtClean="0"/>
              <a:t>WSSDA Staff </a:t>
            </a:r>
          </a:p>
          <a:p>
            <a:pPr lvl="2"/>
            <a:r>
              <a:rPr lang="en-US" sz="1900" dirty="0" smtClean="0"/>
              <a:t>Jessica </a:t>
            </a:r>
            <a:r>
              <a:rPr lang="en-US" sz="1900" dirty="0"/>
              <a:t>Vavrus, Gov’t Relations Director, </a:t>
            </a:r>
            <a:r>
              <a:rPr lang="en-US" sz="1900" dirty="0">
                <a:hlinkClick r:id="rId6"/>
              </a:rPr>
              <a:t>j.vavrus@wssda.org</a:t>
            </a:r>
            <a:r>
              <a:rPr lang="en-US" sz="1900" dirty="0"/>
              <a:t>  and/or 360-890-5867</a:t>
            </a:r>
          </a:p>
          <a:p>
            <a:pPr lvl="2"/>
            <a:r>
              <a:rPr lang="en-US" sz="1900" dirty="0"/>
              <a:t>Tricia Kimbrough, Legislative Coordinator, </a:t>
            </a:r>
            <a:r>
              <a:rPr lang="en-US" sz="1900" dirty="0">
                <a:hlinkClick r:id="rId7"/>
              </a:rPr>
              <a:t>t.kimbrough@wssda.org</a:t>
            </a:r>
            <a:r>
              <a:rPr lang="en-US" sz="190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486400" y="1183719"/>
            <a:ext cx="3581400" cy="954107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/>
              <a:t>Webinar Materials </a:t>
            </a:r>
            <a:r>
              <a:rPr lang="en-US" sz="1400" b="1" dirty="0" smtClean="0"/>
              <a:t>(2 </a:t>
            </a:r>
            <a:r>
              <a:rPr lang="en-US" sz="1400" b="1" dirty="0"/>
              <a:t>documents)</a:t>
            </a:r>
            <a:r>
              <a:rPr lang="en-US" sz="2000" b="1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/>
              <a:t>PowerPoint presentation (</a:t>
            </a:r>
            <a:r>
              <a:rPr lang="en-US" dirty="0" err="1"/>
              <a:t>ppt</a:t>
            </a:r>
            <a:r>
              <a:rPr lang="en-US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Bill Watch List,</a:t>
            </a:r>
            <a:r>
              <a:rPr lang="en-US" sz="1400" dirty="0" smtClean="0"/>
              <a:t> </a:t>
            </a:r>
            <a:r>
              <a:rPr lang="en-US" sz="1400" b="1" dirty="0" smtClean="0"/>
              <a:t>updated 4/14/17</a:t>
            </a: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61347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What is the status of </a:t>
            </a:r>
            <a:r>
              <a:rPr lang="en-US" u="sng" dirty="0" smtClean="0"/>
              <a:t>XX</a:t>
            </a:r>
            <a:r>
              <a:rPr lang="en-US" dirty="0" smtClean="0"/>
              <a:t> bill?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9037"/>
            <a:ext cx="8229600" cy="5211763"/>
          </a:xfrm>
        </p:spPr>
        <p:txBody>
          <a:bodyPr/>
          <a:lstStyle/>
          <a:p>
            <a:r>
              <a:rPr lang="en-US" sz="2200" b="1" u="sng" dirty="0">
                <a:hlinkClick r:id="rId2"/>
              </a:rPr>
              <a:t>Bill Information and Tracking</a:t>
            </a:r>
            <a:r>
              <a:rPr lang="en-US" sz="2200" b="1" dirty="0"/>
              <a:t> </a:t>
            </a:r>
            <a:r>
              <a:rPr lang="en-US" sz="2200" dirty="0"/>
              <a:t>- From these pages you can follow the bills you are most interested </a:t>
            </a:r>
            <a:r>
              <a:rPr lang="en-US" sz="2200" dirty="0" smtClean="0"/>
              <a:t>in.</a:t>
            </a:r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 smtClean="0">
              <a:hlinkClick r:id="rId3"/>
            </a:endParaRPr>
          </a:p>
          <a:p>
            <a:r>
              <a:rPr lang="en-US" b="1" dirty="0" smtClean="0">
                <a:hlinkClick r:id="rId3"/>
              </a:rPr>
              <a:t>Governor Bill Action </a:t>
            </a:r>
            <a:r>
              <a:rPr lang="en-US" b="1" dirty="0" smtClean="0"/>
              <a:t>- </a:t>
            </a:r>
            <a:r>
              <a:rPr lang="en-US" dirty="0" smtClean="0"/>
              <a:t>Sign </a:t>
            </a:r>
            <a:r>
              <a:rPr lang="en-US" dirty="0"/>
              <a:t>up for notices to see what bills the Governor will be signing and </a:t>
            </a:r>
            <a:r>
              <a:rPr lang="en-US" dirty="0" smtClean="0"/>
              <a:t>when; and review veto messages</a:t>
            </a:r>
            <a:endParaRPr lang="en-US" b="1" dirty="0" smtClean="0"/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20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409700" y="1981200"/>
            <a:ext cx="7200900" cy="2370544"/>
            <a:chOff x="152400" y="2833687"/>
            <a:chExt cx="8763000" cy="3382965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62200" y="2833687"/>
              <a:ext cx="4790005" cy="3262313"/>
            </a:xfrm>
            <a:prstGeom prst="rect">
              <a:avLst/>
            </a:prstGeom>
            <a:noFill/>
            <a:ln w="9525">
              <a:solidFill>
                <a:schemeClr val="accent3">
                  <a:lumMod val="5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>
              <a:off x="152400" y="4855062"/>
              <a:ext cx="1676399" cy="1361590"/>
            </a:xfrm>
            <a:prstGeom prst="rect">
              <a:avLst/>
            </a:prstGeom>
            <a:noFill/>
            <a:ln>
              <a:solidFill>
                <a:schemeClr val="accent3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Floor Activity Status</a:t>
              </a:r>
            </a:p>
            <a:p>
              <a:pPr algn="ctr"/>
              <a:r>
                <a:rPr lang="en-US" sz="1400" dirty="0" smtClean="0">
                  <a:hlinkClick r:id="rId5"/>
                </a:rPr>
                <a:t>House</a:t>
              </a:r>
              <a:endParaRPr lang="en-US" sz="1400" dirty="0" smtClean="0"/>
            </a:p>
            <a:p>
              <a:pPr algn="ctr"/>
              <a:r>
                <a:rPr lang="en-US" sz="1400" dirty="0" smtClean="0">
                  <a:hlinkClick r:id="rId6"/>
                </a:rPr>
                <a:t>Senate</a:t>
              </a:r>
              <a:endParaRPr lang="en-US" sz="14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307317" y="4367121"/>
              <a:ext cx="1608083" cy="1054135"/>
            </a:xfrm>
            <a:prstGeom prst="rect">
              <a:avLst/>
            </a:prstGeom>
            <a:noFill/>
            <a:ln>
              <a:solidFill>
                <a:schemeClr val="accent3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Roll Call votes and other Bill details</a:t>
              </a:r>
              <a:endParaRPr lang="en-US" sz="1400" dirty="0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H="1">
              <a:off x="5791200" y="4828787"/>
              <a:ext cx="1516117" cy="0"/>
            </a:xfrm>
            <a:prstGeom prst="straightConnector1">
              <a:avLst/>
            </a:prstGeom>
            <a:ln w="38100">
              <a:solidFill>
                <a:schemeClr val="accent3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5" idx="3"/>
            </p:cNvCxnSpPr>
            <p:nvPr/>
          </p:nvCxnSpPr>
          <p:spPr>
            <a:xfrm flipV="1">
              <a:off x="1828799" y="5178232"/>
              <a:ext cx="990600" cy="357626"/>
            </a:xfrm>
            <a:prstGeom prst="straightConnector1">
              <a:avLst/>
            </a:prstGeom>
            <a:ln w="38100">
              <a:solidFill>
                <a:schemeClr val="accent3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4719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Staying connected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Legislative “goings-on”</a:t>
            </a:r>
          </a:p>
          <a:p>
            <a:r>
              <a:rPr lang="en-US" dirty="0" smtClean="0"/>
              <a:t>Regional Meetings</a:t>
            </a:r>
          </a:p>
          <a:p>
            <a:r>
              <a:rPr lang="en-US" dirty="0" smtClean="0"/>
              <a:t>Next Week’s Webinar</a:t>
            </a:r>
          </a:p>
          <a:p>
            <a:r>
              <a:rPr lang="en-US" dirty="0" smtClean="0"/>
              <a:t>Legislative Assembly Preparations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07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7921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Key Links to Stay Connected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15964"/>
            <a:ext cx="88392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Floor </a:t>
            </a:r>
            <a:r>
              <a:rPr lang="en-US" dirty="0"/>
              <a:t>Activity </a:t>
            </a:r>
            <a:r>
              <a:rPr lang="en-US" dirty="0" smtClean="0"/>
              <a:t>Status:</a:t>
            </a:r>
            <a:r>
              <a:rPr lang="en-US" dirty="0"/>
              <a:t>	</a:t>
            </a:r>
            <a:r>
              <a:rPr lang="en-US" dirty="0">
                <a:hlinkClick r:id="rId2"/>
              </a:rPr>
              <a:t>House</a:t>
            </a:r>
            <a:r>
              <a:rPr lang="en-US" dirty="0"/>
              <a:t> 	</a:t>
            </a:r>
            <a:r>
              <a:rPr lang="en-US" dirty="0" smtClean="0"/>
              <a:t>	 </a:t>
            </a:r>
            <a:r>
              <a:rPr lang="en-US" dirty="0" smtClean="0">
                <a:hlinkClick r:id="rId3"/>
              </a:rPr>
              <a:t>Senate</a:t>
            </a:r>
            <a:endParaRPr lang="en-US" dirty="0"/>
          </a:p>
          <a:p>
            <a:r>
              <a:rPr lang="en-US" dirty="0" smtClean="0"/>
              <a:t>TVW </a:t>
            </a:r>
            <a:r>
              <a:rPr lang="en-US" dirty="0"/>
              <a:t>Channels:	</a:t>
            </a:r>
            <a:r>
              <a:rPr lang="en-US" dirty="0" smtClean="0"/>
              <a:t>	</a:t>
            </a:r>
            <a:r>
              <a:rPr lang="en-US" dirty="0" smtClean="0">
                <a:hlinkClick r:id="rId4"/>
              </a:rPr>
              <a:t>House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smtClean="0">
                <a:hlinkClick r:id="rId5"/>
              </a:rPr>
              <a:t>Senate</a:t>
            </a:r>
            <a:endParaRPr lang="en-US" dirty="0"/>
          </a:p>
          <a:p>
            <a:r>
              <a:rPr lang="en-US" b="1" dirty="0" smtClean="0"/>
              <a:t>Twitter</a:t>
            </a:r>
            <a:r>
              <a:rPr lang="en-US" b="1" dirty="0"/>
              <a:t>:	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smtClean="0">
                <a:hlinkClick r:id="rId6"/>
              </a:rPr>
              <a:t>#</a:t>
            </a:r>
            <a:r>
              <a:rPr lang="en-US" dirty="0" err="1" smtClean="0">
                <a:hlinkClick r:id="rId6"/>
              </a:rPr>
              <a:t>waleg</a:t>
            </a:r>
            <a:r>
              <a:rPr lang="en-US" dirty="0" smtClean="0"/>
              <a:t>		</a:t>
            </a:r>
            <a:r>
              <a:rPr lang="en-US" dirty="0" smtClean="0">
                <a:hlinkClick r:id="rId7"/>
              </a:rPr>
              <a:t>#</a:t>
            </a:r>
            <a:r>
              <a:rPr lang="en-US" dirty="0" err="1" smtClean="0">
                <a:hlinkClick r:id="rId7"/>
              </a:rPr>
              <a:t>waedu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Legislator e-newsletters, blogs (sign up on their home pages)</a:t>
            </a:r>
          </a:p>
          <a:p>
            <a:r>
              <a:rPr lang="en-US" dirty="0" smtClean="0"/>
              <a:t>Caucus e-newsletters, blogs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If legislators spend some time in-district…</a:t>
            </a:r>
          </a:p>
          <a:p>
            <a:r>
              <a:rPr lang="en-US" dirty="0" smtClean="0"/>
              <a:t>Direct contacts (even better!)</a:t>
            </a:r>
          </a:p>
          <a:p>
            <a:pPr lvl="1"/>
            <a:r>
              <a:rPr lang="en-US" dirty="0" smtClean="0"/>
              <a:t>Coffee, school tours (invite them over for testing! </a:t>
            </a:r>
            <a:r>
              <a:rPr lang="en-US" dirty="0" smtClean="0">
                <a:sym typeface="Wingdings" pitchFamily="2" charset="2"/>
              </a:rPr>
              <a:t>), data dives (discuss the implications on your district’s staffing and programs based on the different budget proposals)</a:t>
            </a:r>
          </a:p>
          <a:p>
            <a:pPr lvl="1"/>
            <a:r>
              <a:rPr lang="en-US" dirty="0" smtClean="0">
                <a:hlinkClick r:id="rId8"/>
              </a:rPr>
              <a:t>Legislator Contacts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10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Upcoming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00" y="1300827"/>
            <a:ext cx="8229600" cy="5486400"/>
          </a:xfrm>
        </p:spPr>
        <p:txBody>
          <a:bodyPr>
            <a:normAutofit/>
          </a:bodyPr>
          <a:lstStyle/>
          <a:p>
            <a:r>
              <a:rPr lang="en-US" b="1" dirty="0"/>
              <a:t>Next week’s webinar – </a:t>
            </a:r>
            <a:r>
              <a:rPr lang="en-US" b="1" dirty="0" smtClean="0"/>
              <a:t>final “regular” weekly webinar</a:t>
            </a:r>
          </a:p>
          <a:p>
            <a:pPr lvl="1"/>
            <a:r>
              <a:rPr lang="en-US" dirty="0" smtClean="0"/>
              <a:t>Ongoing </a:t>
            </a:r>
            <a:r>
              <a:rPr lang="en-US" dirty="0"/>
              <a:t>updates will be provided online (WSSDA Leg. Update Web page and via Legislative Committee members)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 smtClean="0">
                <a:hlinkClick r:id="rId2"/>
              </a:rPr>
              <a:t>WSSDA </a:t>
            </a:r>
            <a:r>
              <a:rPr lang="en-US" b="1" dirty="0">
                <a:hlinkClick r:id="rId2"/>
              </a:rPr>
              <a:t>Spring Regional Meetings</a:t>
            </a:r>
            <a:endParaRPr lang="en-US" b="1" dirty="0"/>
          </a:p>
          <a:p>
            <a:pPr lvl="1"/>
            <a:r>
              <a:rPr lang="en-US" dirty="0"/>
              <a:t>Started last week!</a:t>
            </a:r>
          </a:p>
          <a:p>
            <a:pPr lvl="1"/>
            <a:r>
              <a:rPr lang="en-US" dirty="0"/>
              <a:t>Legislative update content – what would you like included for your region?</a:t>
            </a:r>
          </a:p>
          <a:p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23</a:t>
            </a:fld>
            <a:endParaRPr lang="en-US"/>
          </a:p>
        </p:txBody>
      </p:sp>
      <p:pic>
        <p:nvPicPr>
          <p:cNvPr id="1026" name="Picture 2" descr="RM3-SP20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648200"/>
            <a:ext cx="3238500" cy="1235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BF5F9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154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2877" y="304800"/>
            <a:ext cx="4486094" cy="5130070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2017 Legislative Assembly:</a:t>
            </a:r>
            <a:br>
              <a:rPr lang="en-US" dirty="0" smtClean="0"/>
            </a:br>
            <a:r>
              <a:rPr lang="en-US" dirty="0" smtClean="0"/>
              <a:t>Key Dates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March 31 </a:t>
            </a:r>
            <a:r>
              <a:rPr lang="en-US" dirty="0"/>
              <a:t>– Proposal solicitation begins</a:t>
            </a:r>
          </a:p>
          <a:p>
            <a:endParaRPr lang="en-US" dirty="0"/>
          </a:p>
          <a:p>
            <a:r>
              <a:rPr lang="en-US" dirty="0" smtClean="0"/>
              <a:t>June 2 – </a:t>
            </a:r>
            <a:r>
              <a:rPr lang="en-US" dirty="0"/>
              <a:t>Deadline for proposal submissions</a:t>
            </a:r>
          </a:p>
          <a:p>
            <a:endParaRPr lang="en-US" dirty="0"/>
          </a:p>
          <a:p>
            <a:r>
              <a:rPr lang="en-US" dirty="0"/>
              <a:t>June </a:t>
            </a:r>
            <a:r>
              <a:rPr lang="en-US" dirty="0" smtClean="0"/>
              <a:t>7 </a:t>
            </a:r>
            <a:r>
              <a:rPr lang="en-US" dirty="0"/>
              <a:t>– Registration for </a:t>
            </a:r>
            <a:r>
              <a:rPr lang="en-US" dirty="0" smtClean="0"/>
              <a:t>2017 </a:t>
            </a:r>
            <a:r>
              <a:rPr lang="en-US" dirty="0"/>
              <a:t>Legislative Assembly </a:t>
            </a:r>
            <a:r>
              <a:rPr lang="en-US" b="1" i="1" dirty="0"/>
              <a:t>and</a:t>
            </a:r>
            <a:r>
              <a:rPr lang="en-US" dirty="0"/>
              <a:t> lodging at the </a:t>
            </a:r>
            <a:r>
              <a:rPr lang="en-US" dirty="0" err="1" smtClean="0"/>
              <a:t>Southcenter</a:t>
            </a:r>
            <a:r>
              <a:rPr lang="en-US" dirty="0" smtClean="0"/>
              <a:t> </a:t>
            </a:r>
            <a:r>
              <a:rPr lang="en-US" dirty="0" err="1" smtClean="0"/>
              <a:t>DoubleTree</a:t>
            </a:r>
            <a:r>
              <a:rPr lang="en-US" dirty="0" smtClean="0"/>
              <a:t> Hotel (SeaTac)</a:t>
            </a:r>
            <a:endParaRPr lang="en-US" dirty="0"/>
          </a:p>
          <a:p>
            <a:endParaRPr lang="en-US" dirty="0"/>
          </a:p>
          <a:p>
            <a:r>
              <a:rPr lang="en-US" dirty="0"/>
              <a:t>September </a:t>
            </a:r>
            <a:r>
              <a:rPr lang="en-US" dirty="0" smtClean="0"/>
              <a:t>22 </a:t>
            </a:r>
            <a:r>
              <a:rPr lang="en-US" dirty="0"/>
              <a:t>&amp; </a:t>
            </a:r>
            <a:r>
              <a:rPr lang="en-US" dirty="0" smtClean="0"/>
              <a:t>23 </a:t>
            </a:r>
            <a:r>
              <a:rPr lang="en-US" dirty="0"/>
              <a:t>– </a:t>
            </a:r>
            <a:r>
              <a:rPr lang="en-US" dirty="0" smtClean="0"/>
              <a:t>2017 </a:t>
            </a:r>
            <a:r>
              <a:rPr lang="en-US" dirty="0"/>
              <a:t>Legislative Assembly, </a:t>
            </a:r>
            <a:r>
              <a:rPr lang="en-US" dirty="0" smtClean="0"/>
              <a:t>SeaTac</a:t>
            </a:r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10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2877" y="304800"/>
            <a:ext cx="4486094" cy="5130070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143000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Upcoming Legislative Assembly: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Get Involved: Learn about the process and </a:t>
            </a:r>
            <a:br>
              <a:rPr lang="en-US" sz="2400" dirty="0" smtClean="0"/>
            </a:br>
            <a:r>
              <a:rPr lang="en-US" sz="2400" dirty="0" smtClean="0"/>
              <a:t>WSSDA’s current legislative positions</a:t>
            </a:r>
            <a:endParaRPr lang="en-US" sz="24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4800600"/>
          </a:xfrm>
        </p:spPr>
        <p:txBody>
          <a:bodyPr>
            <a:normAutofit lnSpcReduction="10000"/>
          </a:bodyPr>
          <a:lstStyle/>
          <a:p>
            <a:pPr lvl="0">
              <a:buFont typeface="Wingdings" pitchFamily="2" charset="2"/>
              <a:buChar char="ü"/>
            </a:pPr>
            <a:r>
              <a:rPr lang="en-US" sz="2600" b="1" dirty="0" smtClean="0"/>
              <a:t>Review WSSDA’s informational webinar </a:t>
            </a:r>
            <a:r>
              <a:rPr lang="en-US" sz="2600" dirty="0" smtClean="0"/>
              <a:t>(March 31)</a:t>
            </a:r>
          </a:p>
          <a:p>
            <a:pPr lvl="1">
              <a:buFont typeface="Wingdings" pitchFamily="2" charset="2"/>
              <a:buChar char="ü"/>
            </a:pPr>
            <a:r>
              <a:rPr lang="en-US" sz="2200" dirty="0"/>
              <a:t>Posted to web: </a:t>
            </a:r>
            <a:r>
              <a:rPr lang="en-US" sz="2200" dirty="0">
                <a:hlinkClick r:id="rId4"/>
              </a:rPr>
              <a:t>http://</a:t>
            </a:r>
            <a:r>
              <a:rPr lang="en-US" sz="2200" dirty="0" smtClean="0">
                <a:hlinkClick r:id="rId4"/>
              </a:rPr>
              <a:t>wssda.org/Events/LegislativeAssembly.aspx</a:t>
            </a:r>
            <a:r>
              <a:rPr lang="en-US" sz="2200" dirty="0" smtClean="0"/>
              <a:t> </a:t>
            </a:r>
          </a:p>
          <a:p>
            <a:pPr marL="0" lvl="0" indent="0">
              <a:buNone/>
            </a:pPr>
            <a:endParaRPr lang="en-US" sz="2600" b="1" dirty="0" smtClean="0"/>
          </a:p>
          <a:p>
            <a:pPr lvl="0">
              <a:buFont typeface="Wingdings" pitchFamily="2" charset="2"/>
              <a:buChar char="ü"/>
            </a:pPr>
            <a:r>
              <a:rPr lang="en-US" sz="2600" b="1" dirty="0" smtClean="0"/>
              <a:t>Review WSSDA’s 2017 Legislative Positions and Priority Ranking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>
                <a:hlinkClick r:id="rId4"/>
              </a:rPr>
              <a:t>http</a:t>
            </a:r>
            <a:r>
              <a:rPr lang="en-US" sz="2200" dirty="0">
                <a:hlinkClick r:id="rId4"/>
              </a:rPr>
              <a:t>://</a:t>
            </a:r>
            <a:r>
              <a:rPr lang="en-US" sz="2200" dirty="0" smtClean="0">
                <a:hlinkClick r:id="rId4"/>
              </a:rPr>
              <a:t>wssda.org/Events/LegislativeAssembly.aspx</a:t>
            </a:r>
            <a:r>
              <a:rPr lang="en-US" sz="2200" dirty="0" smtClean="0"/>
              <a:t> </a:t>
            </a:r>
          </a:p>
          <a:p>
            <a:pPr marL="457200" lvl="1" indent="0">
              <a:buNone/>
            </a:pPr>
            <a:endParaRPr lang="en-US" sz="1500" dirty="0" smtClean="0"/>
          </a:p>
          <a:p>
            <a:pPr marL="457200" lvl="1" indent="0">
              <a:buNone/>
            </a:pPr>
            <a:endParaRPr lang="en-US" sz="1500" dirty="0"/>
          </a:p>
          <a:p>
            <a:pPr>
              <a:buFont typeface="Wingdings" pitchFamily="2" charset="2"/>
              <a:buChar char="ü"/>
            </a:pPr>
            <a:r>
              <a:rPr lang="en-US" sz="2600" b="1" dirty="0" smtClean="0"/>
              <a:t>Establish the top priorities your Board cares about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Review WSSDA positions in light of your Board’s priorities</a:t>
            </a:r>
          </a:p>
          <a:p>
            <a:pPr lvl="2"/>
            <a:r>
              <a:rPr lang="en-US" sz="2200" dirty="0" smtClean="0"/>
              <a:t>Which positions should continue?</a:t>
            </a:r>
          </a:p>
          <a:p>
            <a:pPr lvl="2"/>
            <a:r>
              <a:rPr lang="en-US" sz="2200" dirty="0" smtClean="0"/>
              <a:t>Are there positions missing on important issues? </a:t>
            </a:r>
          </a:p>
          <a:p>
            <a:pPr marL="0" lvl="0" indent="0">
              <a:buNone/>
            </a:pPr>
            <a:endParaRPr lang="en-US" sz="1900" dirty="0" smtClean="0"/>
          </a:p>
          <a:p>
            <a:pPr marL="0" lvl="0" indent="0">
              <a:buNone/>
            </a:pPr>
            <a:endParaRPr lang="en-US" sz="19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98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2877" y="304800"/>
            <a:ext cx="4486094" cy="5130070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143000"/>
          </a:xfrm>
        </p:spPr>
        <p:txBody>
          <a:bodyPr>
            <a:noAutofit/>
          </a:bodyPr>
          <a:lstStyle/>
          <a:p>
            <a:r>
              <a:rPr lang="en-US" sz="2400" b="1" dirty="0"/>
              <a:t>Upcoming Legislative Assembly: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dirty="0" smtClean="0"/>
              <a:t>Get Involved: Submit a proposal and/or Attend Assembly</a:t>
            </a:r>
            <a:endParaRPr lang="en-US" sz="24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48006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en-US" sz="2600" b="1" dirty="0" smtClean="0"/>
              <a:t>Consider submitting a new or returning position proposal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Collaborate </a:t>
            </a:r>
            <a:r>
              <a:rPr lang="en-US" sz="2200" dirty="0"/>
              <a:t>with other districts - Sometimes more than one district has a similar issue they wish to address with a legislative proposal so it is not uncommon for districts to come together in submitting a collaborative proposal.  </a:t>
            </a:r>
            <a:endParaRPr lang="en-US" sz="2200" dirty="0" smtClean="0"/>
          </a:p>
          <a:p>
            <a:pPr lvl="1">
              <a:buFont typeface="Wingdings" pitchFamily="2" charset="2"/>
              <a:buChar char="ü"/>
            </a:pPr>
            <a:endParaRPr lang="en-US" sz="1500" dirty="0" smtClean="0"/>
          </a:p>
          <a:p>
            <a:pPr lvl="0">
              <a:buFont typeface="Wingdings" pitchFamily="2" charset="2"/>
              <a:buChar char="ü"/>
            </a:pPr>
            <a:r>
              <a:rPr lang="en-US" b="1" dirty="0"/>
              <a:t>Proposal Submission – Review and Refinement</a:t>
            </a:r>
          </a:p>
          <a:p>
            <a:pPr lvl="1"/>
            <a:r>
              <a:rPr lang="en-US" sz="1800" dirty="0"/>
              <a:t>WSSDA staff and the Legislative Committee will review all proposals  and synthesize for the Assembly (June and July)</a:t>
            </a:r>
          </a:p>
          <a:p>
            <a:pPr marL="0" lvl="0" indent="0">
              <a:buNone/>
            </a:pPr>
            <a:endParaRPr lang="en-US" b="1" dirty="0"/>
          </a:p>
          <a:p>
            <a:pPr lvl="0">
              <a:buFont typeface="Wingdings" pitchFamily="2" charset="2"/>
              <a:buChar char="ü"/>
            </a:pPr>
            <a:r>
              <a:rPr lang="en-US" b="1" dirty="0"/>
              <a:t>Attend the Assembly!</a:t>
            </a:r>
          </a:p>
          <a:p>
            <a:pPr lvl="1"/>
            <a:r>
              <a:rPr lang="en-US" dirty="0"/>
              <a:t>Review materials in advance so you’re ready</a:t>
            </a:r>
          </a:p>
          <a:p>
            <a:pPr lvl="1"/>
            <a:r>
              <a:rPr lang="en-US" dirty="0"/>
              <a:t>Participate in “New to Assembly” meetings &amp; Director Area Caucus Meetings</a:t>
            </a:r>
          </a:p>
          <a:p>
            <a:pPr marL="0" lvl="0" indent="0">
              <a:buNone/>
            </a:pPr>
            <a:endParaRPr lang="en-US" sz="19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05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15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 State Legislature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u="sng" dirty="0" smtClean="0">
                <a:hlinkClick r:id="rId2"/>
              </a:rPr>
              <a:t>WA </a:t>
            </a:r>
            <a:r>
              <a:rPr lang="en-US" b="1" u="sng" dirty="0">
                <a:hlinkClick r:id="rId2"/>
              </a:rPr>
              <a:t>State Legislature</a:t>
            </a:r>
            <a:r>
              <a:rPr lang="en-US" u="sng" dirty="0"/>
              <a:t> </a:t>
            </a:r>
            <a:endParaRPr lang="en-US" dirty="0"/>
          </a:p>
          <a:p>
            <a:r>
              <a:rPr lang="en-US" b="1" u="sng" dirty="0">
                <a:hlinkClick r:id="rId3"/>
              </a:rPr>
              <a:t>Bill Information and Tracking</a:t>
            </a:r>
            <a:r>
              <a:rPr lang="en-US" b="1" dirty="0"/>
              <a:t> </a:t>
            </a:r>
            <a:r>
              <a:rPr lang="en-US" dirty="0"/>
              <a:t>- From these pages you can follow the bills you are most interested in and also provide c</a:t>
            </a:r>
            <a:r>
              <a:rPr lang="en-US" u="sng" dirty="0">
                <a:hlinkClick r:id="rId4"/>
              </a:rPr>
              <a:t>omments on bills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b="1" u="sng" dirty="0" smtClean="0">
                <a:hlinkClick r:id="rId5"/>
              </a:rPr>
              <a:t>Legislative </a:t>
            </a:r>
            <a:r>
              <a:rPr lang="en-US" b="1" u="sng" dirty="0">
                <a:hlinkClick r:id="rId5"/>
              </a:rPr>
              <a:t>Committee Information</a:t>
            </a:r>
            <a:r>
              <a:rPr lang="en-US" u="sng" dirty="0">
                <a:hlinkClick r:id="rId5"/>
              </a:rPr>
              <a:t> </a:t>
            </a:r>
            <a:r>
              <a:rPr lang="en-US" dirty="0"/>
              <a:t>- Find out who is on what committee and what their meeting agendas include</a:t>
            </a:r>
            <a:r>
              <a:rPr lang="en-US" dirty="0" smtClean="0"/>
              <a:t>.</a:t>
            </a:r>
          </a:p>
          <a:p>
            <a:r>
              <a:rPr lang="en-US" dirty="0" smtClean="0"/>
              <a:t>Schedules: </a:t>
            </a:r>
            <a:r>
              <a:rPr lang="en-US" dirty="0"/>
              <a:t>To find more details on the Committee Meeting agendas, visit the </a:t>
            </a:r>
            <a:r>
              <a:rPr lang="en-US" u="sng" dirty="0">
                <a:hlinkClick r:id="rId6"/>
              </a:rPr>
              <a:t>House Committee</a:t>
            </a:r>
            <a:r>
              <a:rPr lang="en-US" dirty="0"/>
              <a:t> or </a:t>
            </a:r>
            <a:r>
              <a:rPr lang="en-US" u="sng" dirty="0">
                <a:hlinkClick r:id="rId7"/>
              </a:rPr>
              <a:t>Senate Committee</a:t>
            </a:r>
            <a:r>
              <a:rPr lang="en-US" dirty="0"/>
              <a:t> Web sites and click on the Committee you are interested in. </a:t>
            </a:r>
          </a:p>
          <a:p>
            <a:endParaRPr lang="en-US" dirty="0"/>
          </a:p>
          <a:p>
            <a:pPr marL="0" indent="0">
              <a:buNone/>
            </a:pPr>
            <a:endParaRPr lang="en-US" dirty="0">
              <a:hlinkClick r:id="rId8"/>
            </a:endParaRPr>
          </a:p>
          <a:p>
            <a:pPr marL="0" indent="0">
              <a:buNone/>
            </a:pPr>
            <a:r>
              <a:rPr lang="en-US" b="1" u="sng" dirty="0" smtClean="0">
                <a:hlinkClick r:id="rId8"/>
              </a:rPr>
              <a:t>TVW</a:t>
            </a:r>
            <a:r>
              <a:rPr lang="en-US" dirty="0" smtClean="0"/>
              <a:t> </a:t>
            </a:r>
            <a:r>
              <a:rPr lang="en-US" dirty="0"/>
              <a:t>- TVW is a great resource where you can watch hearings live, or go to the Archives to view past hearings of interest, just select the date and committee.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0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13" y="304800"/>
            <a:ext cx="8443912" cy="609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b="0" dirty="0" smtClean="0"/>
              <a:t>WSSDA Resources for learning and communications 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888" y="1238250"/>
            <a:ext cx="8799512" cy="4781550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en-US" sz="2400" b="1" dirty="0" smtClean="0">
                <a:hlinkClick r:id="rId3"/>
              </a:rPr>
              <a:t>New: 2017 Education Budget Proposal web page</a:t>
            </a:r>
            <a:r>
              <a:rPr lang="en-US" sz="2400" b="1" dirty="0" smtClean="0"/>
              <a:t> </a:t>
            </a:r>
            <a:r>
              <a:rPr lang="en-US" sz="2400" b="1" dirty="0" smtClean="0">
                <a:hlinkClick r:id="rId4"/>
              </a:rPr>
              <a:t>–</a:t>
            </a:r>
            <a:r>
              <a:rPr lang="en-US" sz="2400" b="1" dirty="0" smtClean="0"/>
              <a:t> </a:t>
            </a:r>
            <a:r>
              <a:rPr lang="en-US" sz="2400" dirty="0" smtClean="0"/>
              <a:t>includes general information about proposals along with side-by-side comparisons </a:t>
            </a:r>
            <a:endParaRPr lang="en-US" sz="2400" dirty="0" smtClean="0">
              <a:hlinkClick r:id="rId4"/>
            </a:endParaRPr>
          </a:p>
          <a:p>
            <a:pPr marL="0" indent="0">
              <a:buNone/>
              <a:defRPr/>
            </a:pPr>
            <a:endParaRPr lang="en-US" sz="2400" b="1" dirty="0" smtClean="0">
              <a:hlinkClick r:id="rId4"/>
            </a:endParaRPr>
          </a:p>
          <a:p>
            <a:pPr>
              <a:defRPr/>
            </a:pPr>
            <a:r>
              <a:rPr lang="en-US" sz="2400" b="1" dirty="0" smtClean="0">
                <a:hlinkClick r:id="rId4"/>
              </a:rPr>
              <a:t>WSSDA’s Legislative Representative Web Page </a:t>
            </a:r>
            <a:r>
              <a:rPr lang="en-US" sz="2400" dirty="0" smtClean="0"/>
              <a:t>– this is a new web page just for school district board legislative reps. It is where you can register for the weekly updates and also access quick links for legislative activities.</a:t>
            </a:r>
          </a:p>
          <a:p>
            <a:pPr marL="0" indent="0">
              <a:buNone/>
              <a:defRPr/>
            </a:pPr>
            <a:endParaRPr lang="en-US" sz="2400" dirty="0" smtClean="0"/>
          </a:p>
          <a:p>
            <a:pPr>
              <a:defRPr/>
            </a:pPr>
            <a:r>
              <a:rPr lang="en-US" b="1" u="sng" dirty="0" smtClean="0">
                <a:hlinkClick r:id="rId5"/>
              </a:rPr>
              <a:t>WSSDA </a:t>
            </a:r>
            <a:r>
              <a:rPr lang="en-US" b="1" u="sng" dirty="0">
                <a:hlinkClick r:id="rId5"/>
              </a:rPr>
              <a:t>Legislative Updates</a:t>
            </a:r>
            <a:r>
              <a:rPr lang="en-US" u="sng" dirty="0">
                <a:hlinkClick r:id="rId5"/>
              </a:rPr>
              <a:t> </a:t>
            </a:r>
            <a:r>
              <a:rPr lang="en-US" b="1" dirty="0"/>
              <a:t>- </a:t>
            </a:r>
            <a:r>
              <a:rPr lang="en-US" dirty="0"/>
              <a:t>Includes weekly committee schedules, bill watch lists, and WSSDA’s legislative updates during the legislative session</a:t>
            </a:r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400" b="1" dirty="0" smtClean="0">
                <a:hlinkClick r:id="rId6"/>
              </a:rPr>
              <a:t>WSSDA Advocacy Resources</a:t>
            </a:r>
            <a:r>
              <a:rPr lang="en-US" sz="2400" b="1" dirty="0" smtClean="0"/>
              <a:t> - </a:t>
            </a:r>
            <a:r>
              <a:rPr lang="en-US" sz="2000" dirty="0" smtClean="0"/>
              <a:t>Organized by WSSDA position categories</a:t>
            </a:r>
          </a:p>
        </p:txBody>
      </p:sp>
    </p:spTree>
    <p:extLst>
      <p:ext uri="{BB962C8B-B14F-4D97-AF65-F5344CB8AC3E}">
        <p14:creationId xmlns:p14="http://schemas.microsoft.com/office/powerpoint/2010/main" val="130801911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WSSDA’s Weekly Legislative Update Webinars:</a:t>
            </a:r>
            <a:br>
              <a:rPr lang="en-US" dirty="0" smtClean="0"/>
            </a:br>
            <a:r>
              <a:rPr lang="en-US" dirty="0" smtClean="0"/>
              <a:t>Purpose and Audience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10600" cy="5257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Who:</a:t>
            </a:r>
          </a:p>
          <a:p>
            <a:r>
              <a:rPr lang="en-US" dirty="0" smtClean="0"/>
              <a:t>School Board Legislative Representatives</a:t>
            </a:r>
          </a:p>
          <a:p>
            <a:r>
              <a:rPr lang="en-US" dirty="0" smtClean="0"/>
              <a:t>Other interested school directors</a:t>
            </a:r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b="1" dirty="0" smtClean="0"/>
              <a:t>What:</a:t>
            </a:r>
          </a:p>
          <a:p>
            <a:r>
              <a:rPr lang="en-US" dirty="0" smtClean="0"/>
              <a:t>Timely legislative </a:t>
            </a:r>
            <a:r>
              <a:rPr lang="en-US" dirty="0"/>
              <a:t>and </a:t>
            </a:r>
            <a:r>
              <a:rPr lang="en-US" dirty="0" smtClean="0"/>
              <a:t>bill / issue updates</a:t>
            </a:r>
          </a:p>
          <a:p>
            <a:r>
              <a:rPr lang="en-US" dirty="0" smtClean="0"/>
              <a:t>Summary of the week’s activities and preview to the week to come</a:t>
            </a:r>
          </a:p>
          <a:p>
            <a:r>
              <a:rPr lang="en-US" dirty="0" smtClean="0"/>
              <a:t>Orientation to the legislative process, bill tracking, and web-based resources</a:t>
            </a:r>
          </a:p>
          <a:p>
            <a:pPr marL="0" indent="0">
              <a:buNone/>
            </a:pPr>
            <a:r>
              <a:rPr lang="en-US" b="1" dirty="0" smtClean="0"/>
              <a:t>Why: </a:t>
            </a:r>
          </a:p>
          <a:p>
            <a:r>
              <a:rPr lang="en-US" dirty="0" smtClean="0"/>
              <a:t>To engage and empower school board legislative representatives to work with their boards and communities in legislative issues that matter the most </a:t>
            </a:r>
            <a:endParaRPr lang="en-US" dirty="0"/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b="1" dirty="0" smtClean="0"/>
              <a:t>Where/When:</a:t>
            </a:r>
          </a:p>
          <a:p>
            <a:r>
              <a:rPr lang="en-US" dirty="0" smtClean="0"/>
              <a:t>Every Friday during the Legislative Session, at 12:00, </a:t>
            </a:r>
          </a:p>
          <a:p>
            <a:pPr lvl="1"/>
            <a:r>
              <a:rPr lang="en-US" b="1" dirty="0" smtClean="0"/>
              <a:t>NOTE: 4/28/17 last-scheduled weekly update webinar</a:t>
            </a:r>
          </a:p>
          <a:p>
            <a:pPr lvl="1"/>
            <a:r>
              <a:rPr lang="en-US" b="1" dirty="0" smtClean="0"/>
              <a:t>Special Session Updates will be shared as-needed 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/>
              <a:t>Register here: </a:t>
            </a:r>
            <a:r>
              <a:rPr lang="en-US" sz="1600" dirty="0">
                <a:hlinkClick r:id="rId2"/>
              </a:rPr>
              <a:t>http://</a:t>
            </a:r>
            <a:r>
              <a:rPr lang="en-US" sz="1600" dirty="0" smtClean="0">
                <a:hlinkClick r:id="rId2"/>
              </a:rPr>
              <a:t>wssda.org/Legislative/SchoolBoardLegislativeRepresentatives.aspx</a:t>
            </a:r>
            <a:r>
              <a:rPr lang="en-US" sz="1600" dirty="0" smtClean="0"/>
              <a:t> </a:t>
            </a:r>
          </a:p>
          <a:p>
            <a:pPr lvl="1"/>
            <a:r>
              <a:rPr lang="en-US" sz="2100" dirty="0" smtClean="0"/>
              <a:t>Recordings will be posted to the web site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3</a:t>
            </a:fld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6019800" y="4639147"/>
            <a:ext cx="1219200" cy="457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292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7388" y="76200"/>
            <a:ext cx="7902575" cy="609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b="0" dirty="0" smtClean="0"/>
              <a:t>WSSDA Resources, cont’d</a:t>
            </a:r>
            <a:endParaRPr lang="en-US" b="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01613" y="685800"/>
            <a:ext cx="8729662" cy="548640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/>
              <a:t>WSSDA opportunities:</a:t>
            </a:r>
          </a:p>
          <a:p>
            <a:pPr lvl="1">
              <a:defRPr/>
            </a:pPr>
            <a:r>
              <a:rPr lang="en-US" b="1" dirty="0" smtClean="0"/>
              <a:t>Know</a:t>
            </a:r>
            <a:r>
              <a:rPr lang="en-US" dirty="0" smtClean="0"/>
              <a:t> and </a:t>
            </a:r>
            <a:r>
              <a:rPr lang="en-US" b="1" dirty="0" smtClean="0"/>
              <a:t>Access</a:t>
            </a:r>
            <a:r>
              <a:rPr lang="en-US" dirty="0" smtClean="0"/>
              <a:t> your </a:t>
            </a:r>
            <a:r>
              <a:rPr lang="en-US" dirty="0" smtClean="0">
                <a:hlinkClick r:id="rId3"/>
              </a:rPr>
              <a:t>Legislative Committee DA Representatives </a:t>
            </a:r>
            <a:r>
              <a:rPr lang="en-US" dirty="0" smtClean="0"/>
              <a:t>(elected at Annual Conference)</a:t>
            </a:r>
          </a:p>
          <a:p>
            <a:pPr marL="457200" lvl="1" indent="0">
              <a:buNone/>
              <a:defRPr/>
            </a:pPr>
            <a:endParaRPr lang="en-US" dirty="0" smtClean="0"/>
          </a:p>
          <a:p>
            <a:pPr lvl="1">
              <a:defRPr/>
            </a:pPr>
            <a:r>
              <a:rPr lang="en-US" b="1" dirty="0" smtClean="0"/>
              <a:t>Participate</a:t>
            </a:r>
            <a:r>
              <a:rPr lang="en-US" dirty="0" smtClean="0"/>
              <a:t> in key statewide events:</a:t>
            </a:r>
          </a:p>
          <a:p>
            <a:pPr lvl="2">
              <a:defRPr/>
            </a:pPr>
            <a:r>
              <a:rPr lang="en-US" dirty="0" smtClean="0">
                <a:hlinkClick r:id="rId4"/>
              </a:rPr>
              <a:t>WSSDA Legislative Assembly </a:t>
            </a:r>
            <a:r>
              <a:rPr lang="en-US" dirty="0" smtClean="0"/>
              <a:t>– set WSSDA’s legislative priorities (Sept)</a:t>
            </a:r>
          </a:p>
          <a:p>
            <a:pPr lvl="2">
              <a:defRPr/>
            </a:pPr>
            <a:r>
              <a:rPr lang="en-US" dirty="0" smtClean="0">
                <a:hlinkClick r:id="rId5"/>
              </a:rPr>
              <a:t>Legislative Conference and Day on the Hill</a:t>
            </a:r>
            <a:r>
              <a:rPr lang="en-US" dirty="0" smtClean="0"/>
              <a:t>  in Olympia (with WASA / WASBO) (Jan/Feb)</a:t>
            </a:r>
          </a:p>
          <a:p>
            <a:pPr marL="914400" lvl="2" indent="0">
              <a:buNone/>
              <a:defRPr/>
            </a:pPr>
            <a:endParaRPr lang="en-US" dirty="0" smtClean="0"/>
          </a:p>
          <a:p>
            <a:pPr lvl="1">
              <a:defRPr/>
            </a:pPr>
            <a:r>
              <a:rPr lang="en-US" b="1" dirty="0" smtClean="0"/>
              <a:t>Serve</a:t>
            </a:r>
            <a:r>
              <a:rPr lang="en-US" dirty="0" smtClean="0"/>
              <a:t> as your board’s Legislative Representative, discuss issues with your board</a:t>
            </a:r>
          </a:p>
          <a:p>
            <a:pPr marL="457200" lvl="1" indent="0">
              <a:buNone/>
              <a:defRPr/>
            </a:pPr>
            <a:endParaRPr lang="en-US" dirty="0" smtClean="0"/>
          </a:p>
          <a:p>
            <a:pPr lvl="1">
              <a:defRPr/>
            </a:pPr>
            <a:r>
              <a:rPr lang="en-US" b="1" dirty="0" smtClean="0"/>
              <a:t>Attend</a:t>
            </a:r>
            <a:r>
              <a:rPr lang="en-US" dirty="0" smtClean="0"/>
              <a:t> WSSDA Regional meetings in the Spring or Fall</a:t>
            </a:r>
          </a:p>
          <a:p>
            <a:pPr marL="457200" lvl="1" indent="0">
              <a:buNone/>
              <a:defRPr/>
            </a:pPr>
            <a:endParaRPr lang="en-US" dirty="0" smtClean="0"/>
          </a:p>
          <a:p>
            <a:pPr lvl="1">
              <a:defRPr/>
            </a:pPr>
            <a:r>
              <a:rPr lang="en-US" b="1" dirty="0" smtClean="0"/>
              <a:t>Tune-in:</a:t>
            </a:r>
          </a:p>
          <a:p>
            <a:pPr lvl="2">
              <a:defRPr/>
            </a:pPr>
            <a:r>
              <a:rPr lang="en-US" dirty="0" smtClean="0"/>
              <a:t>Sign-up for WSSDA </a:t>
            </a:r>
            <a:r>
              <a:rPr lang="en-US" dirty="0" err="1" smtClean="0"/>
              <a:t>eClips</a:t>
            </a:r>
            <a:r>
              <a:rPr lang="en-US" dirty="0" smtClean="0"/>
              <a:t> </a:t>
            </a:r>
          </a:p>
          <a:p>
            <a:pPr lvl="2">
              <a:defRPr/>
            </a:pPr>
            <a:r>
              <a:rPr lang="en-US" dirty="0" smtClean="0"/>
              <a:t>During session: weekly Legislative Updates to members; </a:t>
            </a:r>
            <a:endParaRPr lang="en-US" dirty="0"/>
          </a:p>
          <a:p>
            <a:pPr lvl="2">
              <a:defRPr/>
            </a:pPr>
            <a:r>
              <a:rPr lang="en-US" dirty="0" smtClean="0"/>
              <a:t>Social media (Facebook &amp; Twitter):You </a:t>
            </a:r>
            <a:r>
              <a:rPr lang="en-US" dirty="0"/>
              <a:t>don’t have to have an account to follow “tweeters” during the session! </a:t>
            </a:r>
            <a:endParaRPr lang="en-US" dirty="0" smtClean="0"/>
          </a:p>
          <a:p>
            <a:pPr lvl="3">
              <a:defRPr/>
            </a:pPr>
            <a:r>
              <a:rPr lang="en-US" dirty="0" smtClean="0"/>
              <a:t>Follow </a:t>
            </a:r>
            <a:r>
              <a:rPr lang="en-US" u="sng" dirty="0">
                <a:hlinkClick r:id="rId6"/>
              </a:rPr>
              <a:t>Jessica </a:t>
            </a:r>
            <a:r>
              <a:rPr lang="en-US" dirty="0"/>
              <a:t>or </a:t>
            </a:r>
            <a:r>
              <a:rPr lang="en-US" u="sng" dirty="0">
                <a:hlinkClick r:id="rId7"/>
              </a:rPr>
              <a:t>#</a:t>
            </a:r>
            <a:r>
              <a:rPr lang="en-US" u="sng" dirty="0" err="1">
                <a:hlinkClick r:id="rId7"/>
              </a:rPr>
              <a:t>wssdaleg</a:t>
            </a:r>
            <a:r>
              <a:rPr lang="en-US" dirty="0"/>
              <a:t> and also check out </a:t>
            </a:r>
            <a:r>
              <a:rPr lang="en-US" u="sng" dirty="0">
                <a:hlinkClick r:id="rId8"/>
              </a:rPr>
              <a:t> #</a:t>
            </a:r>
            <a:r>
              <a:rPr lang="en-US" u="sng" dirty="0" err="1">
                <a:hlinkClick r:id="rId8"/>
              </a:rPr>
              <a:t>WAedu</a:t>
            </a:r>
            <a:r>
              <a:rPr lang="en-US" dirty="0"/>
              <a:t> and </a:t>
            </a:r>
            <a:r>
              <a:rPr lang="en-US" u="sng" dirty="0">
                <a:hlinkClick r:id="rId9"/>
              </a:rPr>
              <a:t>#</a:t>
            </a:r>
            <a:r>
              <a:rPr lang="en-US" u="sng" dirty="0" err="1">
                <a:hlinkClick r:id="rId9"/>
              </a:rPr>
              <a:t>WAleg</a:t>
            </a:r>
            <a:r>
              <a:rPr lang="en-US" dirty="0"/>
              <a:t> </a:t>
            </a:r>
          </a:p>
          <a:p>
            <a:pPr marL="457200" lvl="1" indent="0"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55890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334375" cy="609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b="0" dirty="0" smtClean="0"/>
              <a:t>In closing….Why are YOUR legislative partnerships &amp; priorities important?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13" y="1711325"/>
            <a:ext cx="5038725" cy="44878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 smtClean="0"/>
              <a:t>YOU’VE been entrusted in your community </a:t>
            </a:r>
          </a:p>
          <a:p>
            <a:pPr>
              <a:defRPr/>
            </a:pPr>
            <a:endParaRPr lang="en-US" sz="2800" dirty="0" smtClean="0"/>
          </a:p>
          <a:p>
            <a:pPr>
              <a:defRPr/>
            </a:pPr>
            <a:r>
              <a:rPr lang="en-US" sz="2800" dirty="0" smtClean="0"/>
              <a:t>Power in numbers and voice</a:t>
            </a:r>
          </a:p>
          <a:p>
            <a:pPr lvl="1">
              <a:defRPr/>
            </a:pP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How can we better engage / involve Leg. Reps across the state??</a:t>
            </a:r>
          </a:p>
          <a:p>
            <a:pPr>
              <a:defRPr/>
            </a:pPr>
            <a:endParaRPr lang="en-US" sz="2800" dirty="0" smtClean="0"/>
          </a:p>
          <a:p>
            <a:pPr>
              <a:defRPr/>
            </a:pPr>
            <a:r>
              <a:rPr lang="en-US" sz="2800" dirty="0" smtClean="0"/>
              <a:t>Decisions made in Olympia DO and WILL affect your district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3140148" y="1184349"/>
          <a:ext cx="7694428" cy="48017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39062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2877" y="304800"/>
            <a:ext cx="4486094" cy="5130070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/ Comments?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 the Chat/Question Box </a:t>
            </a:r>
          </a:p>
          <a:p>
            <a:r>
              <a:rPr lang="en-US" dirty="0" smtClean="0"/>
              <a:t>Or</a:t>
            </a:r>
          </a:p>
          <a:p>
            <a:r>
              <a:rPr lang="en-US" dirty="0" smtClean="0"/>
              <a:t>Contact: Jessica </a:t>
            </a:r>
            <a:r>
              <a:rPr lang="en-US" dirty="0"/>
              <a:t>Vavrus, Gov’t Relations Director, </a:t>
            </a:r>
            <a:r>
              <a:rPr lang="en-US" dirty="0">
                <a:hlinkClick r:id="rId3"/>
              </a:rPr>
              <a:t>j.vavrus@wssda.org</a:t>
            </a:r>
            <a:r>
              <a:rPr lang="en-US" dirty="0"/>
              <a:t>  </a:t>
            </a:r>
            <a:r>
              <a:rPr lang="en-US" dirty="0" smtClean="0"/>
              <a:t>; 360-890-5867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45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6344015"/>
            <a:ext cx="821184" cy="4568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2877" y="304800"/>
            <a:ext cx="4486094" cy="5130070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Talk to you next week!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64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945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2017 Legislative Update Webinar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92162"/>
            <a:ext cx="8229600" cy="56848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Bill/process updates – all webinars</a:t>
            </a:r>
          </a:p>
          <a:p>
            <a:pPr marL="0" indent="0">
              <a:buNone/>
            </a:pPr>
            <a:r>
              <a:rPr lang="en-US" b="1" dirty="0" smtClean="0"/>
              <a:t>Deeper Dives:</a:t>
            </a:r>
          </a:p>
          <a:p>
            <a:r>
              <a:rPr lang="en-US" dirty="0" smtClean="0"/>
              <a:t>Budget Proposals</a:t>
            </a:r>
          </a:p>
          <a:p>
            <a:pPr lvl="1"/>
            <a:r>
              <a:rPr lang="en-US" dirty="0" smtClean="0"/>
              <a:t>Operating Budgets – 3/27/17 +</a:t>
            </a:r>
          </a:p>
          <a:p>
            <a:pPr lvl="1"/>
            <a:r>
              <a:rPr lang="en-US" dirty="0" smtClean="0"/>
              <a:t>Capital Budget proposals – 4/7/17</a:t>
            </a:r>
          </a:p>
          <a:p>
            <a:pPr lvl="1"/>
            <a:r>
              <a:rPr lang="en-US" dirty="0" smtClean="0"/>
              <a:t>Resources for navigating district impacts – 4/7/17</a:t>
            </a:r>
          </a:p>
          <a:p>
            <a:r>
              <a:rPr lang="en-US" dirty="0" smtClean="0"/>
              <a:t>Teacher Shortage Issues (recruitment, retention, certification) – 3/17/17</a:t>
            </a:r>
          </a:p>
          <a:p>
            <a:r>
              <a:rPr lang="en-US" dirty="0" smtClean="0"/>
              <a:t>School Siting (building schools outside of Urban Growth Areas) – 3/10/17</a:t>
            </a:r>
          </a:p>
          <a:p>
            <a:r>
              <a:rPr lang="en-US" dirty="0" smtClean="0"/>
              <a:t>High School Assessment </a:t>
            </a:r>
            <a:r>
              <a:rPr lang="en-US" dirty="0"/>
              <a:t>Graduation </a:t>
            </a:r>
            <a:r>
              <a:rPr lang="en-US" dirty="0" smtClean="0"/>
              <a:t>Requirements – 3/10/17</a:t>
            </a:r>
          </a:p>
          <a:p>
            <a:r>
              <a:rPr lang="en-US" dirty="0" smtClean="0"/>
              <a:t>Education Funding Issues – 3/10/17</a:t>
            </a:r>
          </a:p>
          <a:p>
            <a:r>
              <a:rPr lang="en-US" dirty="0" smtClean="0"/>
              <a:t>Understanding and Navigating Bills / Legislative Process – January &amp; February webinars / April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23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4038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Updates &amp; Actions</a:t>
            </a:r>
          </a:p>
          <a:p>
            <a:pPr lvl="1"/>
            <a:r>
              <a:rPr lang="en-US" dirty="0"/>
              <a:t>Key d</a:t>
            </a:r>
            <a:r>
              <a:rPr lang="en-US" dirty="0" smtClean="0"/>
              <a:t>ates</a:t>
            </a:r>
          </a:p>
          <a:p>
            <a:pPr lvl="1"/>
            <a:r>
              <a:rPr lang="en-US" dirty="0" smtClean="0"/>
              <a:t>Process check</a:t>
            </a:r>
            <a:endParaRPr lang="en-US" dirty="0"/>
          </a:p>
          <a:p>
            <a:pPr lvl="1"/>
            <a:r>
              <a:rPr lang="en-US" dirty="0" smtClean="0"/>
              <a:t>Issues still at play</a:t>
            </a:r>
          </a:p>
          <a:p>
            <a:pPr lvl="1"/>
            <a:r>
              <a:rPr lang="en-US" dirty="0" smtClean="0"/>
              <a:t>Bill status updates</a:t>
            </a:r>
          </a:p>
          <a:p>
            <a:pPr lvl="1"/>
            <a:endParaRPr lang="en-US" dirty="0" smtClean="0"/>
          </a:p>
          <a:p>
            <a:endParaRPr lang="en-US" dirty="0"/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5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725924" y="16764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Staying connected</a:t>
            </a:r>
          </a:p>
          <a:p>
            <a:r>
              <a:rPr lang="en-US" dirty="0" smtClean="0"/>
              <a:t>Resources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6113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Legislative updates:</a:t>
            </a:r>
            <a:br>
              <a:rPr lang="en-US" dirty="0" smtClean="0"/>
            </a:br>
            <a:r>
              <a:rPr lang="en-US" dirty="0" smtClean="0"/>
              <a:t>Week </a:t>
            </a:r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Weekly recap</a:t>
            </a:r>
            <a:br>
              <a:rPr lang="en-US" dirty="0"/>
            </a:br>
            <a:r>
              <a:rPr lang="en-US" dirty="0"/>
              <a:t>Bill/Issue Updates</a:t>
            </a:r>
            <a:br>
              <a:rPr lang="en-US" dirty="0"/>
            </a:br>
            <a:r>
              <a:rPr lang="en-US" dirty="0"/>
              <a:t>the week ahead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29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810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Key Session Dates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2017 Regular Session</a:t>
            </a:r>
          </a:p>
          <a:p>
            <a:r>
              <a:rPr lang="en-US" strike="sngStrike" dirty="0" smtClean="0"/>
              <a:t>Feb. 17 – House Policy Committee Cutoff</a:t>
            </a:r>
          </a:p>
          <a:p>
            <a:r>
              <a:rPr lang="en-US" strike="sngStrike" dirty="0" smtClean="0"/>
              <a:t>Feb. 24 – Fiscal Committee Cutoff</a:t>
            </a:r>
          </a:p>
          <a:p>
            <a:r>
              <a:rPr lang="en-US" strike="sngStrike" dirty="0" smtClean="0"/>
              <a:t>March 8 – House of Origin Cutoff</a:t>
            </a:r>
          </a:p>
          <a:p>
            <a:r>
              <a:rPr lang="en-US" strike="sngStrike" dirty="0" smtClean="0"/>
              <a:t>March 29 – Policy Cutoff – Opposite House</a:t>
            </a:r>
          </a:p>
          <a:p>
            <a:r>
              <a:rPr lang="en-US" strike="sngStrike" dirty="0" smtClean="0"/>
              <a:t>April 4 – Fiscal Cutoff – Opposite House</a:t>
            </a:r>
          </a:p>
          <a:p>
            <a:r>
              <a:rPr lang="en-US" strike="sngStrike" dirty="0" smtClean="0"/>
              <a:t>April 12 – Opposite House Cutoff</a:t>
            </a:r>
          </a:p>
          <a:p>
            <a:r>
              <a:rPr lang="en-US" dirty="0" smtClean="0"/>
              <a:t>April 23 – Last Day of 105-day Regular Session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Special Session #1:</a:t>
            </a:r>
          </a:p>
          <a:p>
            <a:r>
              <a:rPr lang="en-US" dirty="0" smtClean="0"/>
              <a:t>April/May ??? – Special Session called to order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06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Law-Making Process – </a:t>
            </a:r>
            <a:br>
              <a:rPr lang="en-US" dirty="0" smtClean="0"/>
            </a:br>
            <a:r>
              <a:rPr lang="en-US" dirty="0" smtClean="0"/>
              <a:t>where are we now</a:t>
            </a:r>
            <a:r>
              <a:rPr lang="en-US" dirty="0"/>
              <a:t> </a:t>
            </a:r>
            <a:r>
              <a:rPr lang="en-US" dirty="0" smtClean="0"/>
              <a:t>&amp; </a:t>
            </a:r>
            <a:r>
              <a:rPr lang="en-US" dirty="0" smtClean="0">
                <a:hlinkClick r:id="rId2"/>
              </a:rPr>
              <a:t>how a bill becomes a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2514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u="sng" dirty="0" smtClean="0"/>
              <a:t>Chamber #1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Introduced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Hearing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Comm. Vote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Rules (2-3 votes)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Floor Calendar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Floor Vote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8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590800" y="1600200"/>
            <a:ext cx="2514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200" b="1" u="sng" dirty="0" smtClean="0"/>
              <a:t>Chamber #2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US" sz="2200" dirty="0" smtClean="0"/>
              <a:t>Introduced</a:t>
            </a:r>
            <a:endParaRPr lang="en-US" sz="2200" dirty="0"/>
          </a:p>
          <a:p>
            <a:pPr marL="457200" indent="-457200">
              <a:buFont typeface="+mj-lt"/>
              <a:buAutoNum type="arabicPeriod" startAt="7"/>
            </a:pPr>
            <a:r>
              <a:rPr lang="en-US" sz="2200" dirty="0" smtClean="0"/>
              <a:t>Hearing</a:t>
            </a:r>
            <a:endParaRPr lang="en-US" sz="2200" dirty="0"/>
          </a:p>
          <a:p>
            <a:pPr marL="457200" indent="-457200">
              <a:buFont typeface="+mj-lt"/>
              <a:buAutoNum type="arabicPeriod" startAt="7"/>
            </a:pPr>
            <a:r>
              <a:rPr lang="en-US" sz="2200" dirty="0" smtClean="0"/>
              <a:t>Comm. Vote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US" sz="2200" dirty="0" smtClean="0"/>
              <a:t>Rules (2-3 votes)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US" sz="2200" dirty="0" smtClean="0"/>
              <a:t>Floor Calendar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US" sz="2200" dirty="0" smtClean="0"/>
              <a:t>Floor Vote</a:t>
            </a:r>
            <a:endParaRPr lang="en-US" sz="22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724400" y="1600200"/>
            <a:ext cx="2514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200" b="1" u="sng" dirty="0" smtClean="0"/>
              <a:t>Reconciliation</a:t>
            </a:r>
          </a:p>
          <a:p>
            <a:pPr marL="457200" indent="-457200">
              <a:buFont typeface="+mj-lt"/>
              <a:buAutoNum type="arabicPeriod" startAt="13"/>
            </a:pPr>
            <a:r>
              <a:rPr lang="en-US" sz="2200" dirty="0" smtClean="0">
                <a:solidFill>
                  <a:srgbClr val="FF0000"/>
                </a:solidFill>
              </a:rPr>
              <a:t>Concurrence Calendars</a:t>
            </a:r>
          </a:p>
          <a:p>
            <a:pPr marL="457200" indent="-457200">
              <a:buFont typeface="+mj-lt"/>
              <a:buAutoNum type="arabicPeriod" startAt="13"/>
            </a:pPr>
            <a:r>
              <a:rPr lang="en-US" sz="2200" dirty="0" smtClean="0">
                <a:solidFill>
                  <a:srgbClr val="FF0000"/>
                </a:solidFill>
              </a:rPr>
              <a:t>Conference agreement</a:t>
            </a:r>
            <a:endParaRPr lang="en-US" sz="2200" dirty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 startAt="13"/>
            </a:pPr>
            <a:r>
              <a:rPr lang="en-US" sz="2200" dirty="0" smtClean="0">
                <a:solidFill>
                  <a:srgbClr val="FF0000"/>
                </a:solidFill>
              </a:rPr>
              <a:t>Floor vote</a:t>
            </a:r>
            <a:endParaRPr lang="en-US" sz="2200" dirty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 startAt="13"/>
            </a:pPr>
            <a:r>
              <a:rPr lang="en-US" sz="2200" dirty="0" smtClean="0">
                <a:solidFill>
                  <a:srgbClr val="FF0000"/>
                </a:solidFill>
              </a:rPr>
              <a:t>Floor vote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858000" y="1600200"/>
            <a:ext cx="2286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200" b="1" u="sng" dirty="0" smtClean="0"/>
              <a:t>Governor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rgbClr val="FF0000"/>
                </a:solidFill>
              </a:rPr>
              <a:t>17. Partial/ Full Veto / No Veto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rgbClr val="FF0000"/>
                </a:solidFill>
              </a:rPr>
              <a:t>18. Signing</a:t>
            </a:r>
            <a:endParaRPr lang="en-US" sz="22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200" dirty="0" smtClean="0">
                <a:solidFill>
                  <a:srgbClr val="FF0000"/>
                </a:solidFill>
              </a:rPr>
              <a:t>19. Interpretive statement/explanation</a:t>
            </a:r>
          </a:p>
          <a:p>
            <a:pPr marL="0" indent="0">
              <a:buNone/>
            </a:pPr>
            <a:r>
              <a:rPr lang="en-US" sz="2200" b="1" u="sng" dirty="0" smtClean="0"/>
              <a:t>Sec. of State</a:t>
            </a:r>
          </a:p>
          <a:p>
            <a:pPr marL="0" indent="0">
              <a:buNone/>
            </a:pPr>
            <a:r>
              <a:rPr lang="en-US" sz="2200" dirty="0" smtClean="0"/>
              <a:t>20. Assigns bill permanent Law/Chapter #</a:t>
            </a:r>
            <a:endParaRPr lang="en-US" sz="2200" dirty="0"/>
          </a:p>
        </p:txBody>
      </p:sp>
      <p:sp>
        <p:nvSpPr>
          <p:cNvPr id="13" name="TextBox 12"/>
          <p:cNvSpPr txBox="1"/>
          <p:nvPr/>
        </p:nvSpPr>
        <p:spPr>
          <a:xfrm>
            <a:off x="2781300" y="4885443"/>
            <a:ext cx="3276600" cy="1477328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Through  </a:t>
            </a:r>
            <a:r>
              <a:rPr lang="en-US" b="1" dirty="0" smtClean="0">
                <a:solidFill>
                  <a:srgbClr val="FF0000"/>
                </a:solidFill>
              </a:rPr>
              <a:t>4/20?? </a:t>
            </a:r>
            <a:r>
              <a:rPr lang="en-US" b="1" u="sng" dirty="0" smtClean="0"/>
              <a:t>4/23 </a:t>
            </a:r>
            <a:r>
              <a:rPr lang="en-US" dirty="0" smtClean="0"/>
              <a:t>(Sine Die!):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Concurrence, Conference agreements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hlinkClick r:id="rId3"/>
              </a:rPr>
              <a:t>Gov. Bill Action</a:t>
            </a:r>
            <a:endParaRPr lang="en-US" dirty="0" smtClean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6057900" y="4267200"/>
            <a:ext cx="304800" cy="1310368"/>
          </a:xfrm>
          <a:prstGeom prst="straightConnector1">
            <a:avLst/>
          </a:prstGeom>
          <a:ln w="635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6096000" y="4030592"/>
            <a:ext cx="1066800" cy="1546976"/>
          </a:xfrm>
          <a:prstGeom prst="straightConnector1">
            <a:avLst/>
          </a:prstGeom>
          <a:ln w="635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334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76200"/>
            <a:ext cx="8915400" cy="1143000"/>
          </a:xfrm>
        </p:spPr>
        <p:txBody>
          <a:bodyPr>
            <a:normAutofit/>
          </a:bodyPr>
          <a:lstStyle/>
          <a:p>
            <a:r>
              <a:rPr lang="en-US" sz="3100" dirty="0" smtClean="0"/>
              <a:t>Next Steps with Bills – </a:t>
            </a:r>
            <a:br>
              <a:rPr lang="en-US" sz="3100" dirty="0" smtClean="0"/>
            </a:br>
            <a:r>
              <a:rPr lang="en-US" sz="3100" dirty="0" smtClean="0"/>
              <a:t>Moving from the Regular Session to a Special Session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91600" cy="548639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In the final hours of the regular session…things to consider:</a:t>
            </a:r>
          </a:p>
          <a:p>
            <a:r>
              <a:rPr lang="en-US" dirty="0" smtClean="0"/>
              <a:t>What bills were/weren’t passed by the Legislature?</a:t>
            </a:r>
          </a:p>
          <a:p>
            <a:pPr lvl="1"/>
            <a:r>
              <a:rPr lang="en-US" dirty="0" smtClean="0"/>
              <a:t>What issues are resolved? </a:t>
            </a:r>
          </a:p>
          <a:p>
            <a:pPr lvl="1"/>
            <a:r>
              <a:rPr lang="en-US" dirty="0" smtClean="0"/>
              <a:t>What are lingering? </a:t>
            </a:r>
          </a:p>
          <a:p>
            <a:r>
              <a:rPr lang="en-US" dirty="0" smtClean="0"/>
              <a:t>What bills are on the Governor’s desk?</a:t>
            </a:r>
          </a:p>
          <a:p>
            <a:pPr lvl="1"/>
            <a:r>
              <a:rPr lang="en-US" dirty="0" smtClean="0"/>
              <a:t>AND…how do school directors feel about it?</a:t>
            </a:r>
          </a:p>
          <a:p>
            <a:pPr marL="0" indent="0">
              <a:buNone/>
            </a:pPr>
            <a:endParaRPr lang="en-US" sz="1300" dirty="0" smtClean="0"/>
          </a:p>
          <a:p>
            <a:pPr marL="0" indent="0">
              <a:buNone/>
            </a:pPr>
            <a:endParaRPr lang="en-US" sz="1300" dirty="0" smtClean="0"/>
          </a:p>
          <a:p>
            <a:pPr marL="0" indent="0">
              <a:buNone/>
            </a:pPr>
            <a:r>
              <a:rPr lang="en-US" b="1" dirty="0" smtClean="0"/>
              <a:t>During Special Session:</a:t>
            </a:r>
          </a:p>
          <a:p>
            <a:r>
              <a:rPr lang="en-US" dirty="0" smtClean="0"/>
              <a:t>Bill pathway options</a:t>
            </a:r>
          </a:p>
          <a:p>
            <a:pPr lvl="1"/>
            <a:r>
              <a:rPr lang="en-US" dirty="0" smtClean="0"/>
              <a:t>If still in original House – bills stay where they last ended</a:t>
            </a:r>
          </a:p>
          <a:p>
            <a:pPr lvl="1"/>
            <a:r>
              <a:rPr lang="en-US" dirty="0" smtClean="0"/>
              <a:t>If </a:t>
            </a:r>
            <a:r>
              <a:rPr lang="en-US" dirty="0"/>
              <a:t>on </a:t>
            </a:r>
            <a:r>
              <a:rPr lang="en-US" dirty="0" smtClean="0"/>
              <a:t>either Floor Calendar or in either Rules Committee </a:t>
            </a:r>
            <a:r>
              <a:rPr lang="en-US" dirty="0"/>
              <a:t>– bills revert back </a:t>
            </a:r>
            <a:r>
              <a:rPr lang="en-US" dirty="0" smtClean="0"/>
              <a:t>to original House Rules Committee </a:t>
            </a:r>
          </a:p>
          <a:p>
            <a:pPr lvl="1"/>
            <a:r>
              <a:rPr lang="en-US" dirty="0" smtClean="0"/>
              <a:t>Bills that have been combined, where one bills has “died” – now what??</a:t>
            </a:r>
          </a:p>
          <a:p>
            <a:pPr lvl="2"/>
            <a:r>
              <a:rPr lang="en-US" dirty="0" smtClean="0"/>
              <a:t>Examples: </a:t>
            </a:r>
          </a:p>
          <a:p>
            <a:pPr lvl="3"/>
            <a:r>
              <a:rPr lang="en-US" dirty="0" smtClean="0"/>
              <a:t>Graduation Assessment Requirements - </a:t>
            </a:r>
            <a:r>
              <a:rPr lang="en-US" dirty="0" smtClean="0">
                <a:hlinkClick r:id="rId2"/>
              </a:rPr>
              <a:t>HB 1046</a:t>
            </a:r>
            <a:r>
              <a:rPr lang="en-US" dirty="0" smtClean="0"/>
              <a:t>		</a:t>
            </a:r>
            <a:r>
              <a:rPr lang="en-US" dirty="0" smtClean="0">
                <a:hlinkClick r:id="rId3"/>
              </a:rPr>
              <a:t>SB 5639</a:t>
            </a:r>
            <a:r>
              <a:rPr lang="en-US" dirty="0" smtClean="0"/>
              <a:t> // </a:t>
            </a:r>
            <a:r>
              <a:rPr lang="en-US" dirty="0" smtClean="0">
                <a:hlinkClick r:id="rId4"/>
              </a:rPr>
              <a:t>SB 5891</a:t>
            </a:r>
            <a:r>
              <a:rPr lang="en-US" dirty="0" smtClean="0"/>
              <a:t> (science only)</a:t>
            </a:r>
          </a:p>
          <a:p>
            <a:pPr lvl="3"/>
            <a:r>
              <a:rPr lang="en-US" dirty="0" smtClean="0"/>
              <a:t>Bilingual / Dual Language Education – </a:t>
            </a:r>
            <a:r>
              <a:rPr lang="en-US" dirty="0" smtClean="0">
                <a:hlinkClick r:id="rId5"/>
              </a:rPr>
              <a:t>HB 1445 </a:t>
            </a:r>
            <a:r>
              <a:rPr lang="en-US" dirty="0" smtClean="0"/>
              <a:t>		</a:t>
            </a:r>
            <a:r>
              <a:rPr lang="en-US" dirty="0" smtClean="0">
                <a:hlinkClick r:id="rId6"/>
              </a:rPr>
              <a:t>SB 5712</a:t>
            </a:r>
            <a:endParaRPr lang="en-US" dirty="0" smtClean="0"/>
          </a:p>
          <a:p>
            <a:pPr marL="457200" lvl="1" indent="0">
              <a:buNone/>
            </a:pPr>
            <a:endParaRPr lang="en-US" sz="1300" dirty="0" smtClean="0"/>
          </a:p>
          <a:p>
            <a:pPr marL="457200" lvl="1" indent="0">
              <a:buNone/>
            </a:pPr>
            <a:endParaRPr lang="en-US" sz="1300" dirty="0" smtClean="0"/>
          </a:p>
          <a:p>
            <a:r>
              <a:rPr lang="en-US" dirty="0" smtClean="0"/>
              <a:t>Leadership generally agree on what “types” of bills continue on for deliberation through the Special Session</a:t>
            </a:r>
            <a:endParaRPr lang="en-US" dirty="0"/>
          </a:p>
          <a:p>
            <a:pPr lvl="1"/>
            <a:r>
              <a:rPr lang="en-US" dirty="0" smtClean="0"/>
              <a:t>Status of key budget and policy issues </a:t>
            </a:r>
          </a:p>
          <a:p>
            <a:pPr lvl="2"/>
            <a:r>
              <a:rPr lang="en-US" dirty="0" smtClean="0"/>
              <a:t>Are bills needed, or can they land as budget provisos?</a:t>
            </a:r>
          </a:p>
          <a:p>
            <a:pPr lvl="1"/>
            <a:r>
              <a:rPr lang="en-US" dirty="0"/>
              <a:t>Necessary To Implement the Budget (“NTIB”)</a:t>
            </a:r>
          </a:p>
          <a:p>
            <a:pPr lvl="2"/>
            <a:r>
              <a:rPr lang="en-US" dirty="0"/>
              <a:t>Fiscal Impacts – with accompanying bills</a:t>
            </a:r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9</a:t>
            </a:fld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257800" y="4191000"/>
            <a:ext cx="11430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181600" y="4343400"/>
            <a:ext cx="11430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218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7134</TotalTime>
  <Words>2635</Words>
  <Application>Microsoft Office PowerPoint</Application>
  <PresentationFormat>On-screen Show (4:3)</PresentationFormat>
  <Paragraphs>559</Paragraphs>
  <Slides>33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Arial</vt:lpstr>
      <vt:lpstr>Arial Narrow</vt:lpstr>
      <vt:lpstr>Calibri</vt:lpstr>
      <vt:lpstr>Symbol</vt:lpstr>
      <vt:lpstr>Times New Roman</vt:lpstr>
      <vt:lpstr>Wingdings</vt:lpstr>
      <vt:lpstr>Office Theme</vt:lpstr>
      <vt:lpstr>WSSDA’s Weekly Webinar: Week 15 Update</vt:lpstr>
      <vt:lpstr>Welcome! Please type your name, school district / organization, and role into the chat box!</vt:lpstr>
      <vt:lpstr>WSSDA’s Weekly Legislative Update Webinars: Purpose and Audience</vt:lpstr>
      <vt:lpstr>2017 Legislative Update Webinar Topics</vt:lpstr>
      <vt:lpstr>Today’s Focus</vt:lpstr>
      <vt:lpstr>Legislative updates: Week 15</vt:lpstr>
      <vt:lpstr>Key Session Dates</vt:lpstr>
      <vt:lpstr>Law-Making Process –  where are we now &amp; how a bill becomes a law</vt:lpstr>
      <vt:lpstr>Next Steps with Bills –  Moving from the Regular Session to a Special Session</vt:lpstr>
      <vt:lpstr>Policy / bill issues still at play</vt:lpstr>
      <vt:lpstr>Issues to watch/stay engaged in (non-budget)</vt:lpstr>
      <vt:lpstr>2017-19 Capital Budget Proposals</vt:lpstr>
      <vt:lpstr>Operating &amp; Education Budget Next Steps</vt:lpstr>
      <vt:lpstr>Bill updates</vt:lpstr>
      <vt:lpstr>Week 14 Recap: By the Numbers (as of April 13 – check out the Bill Watch for more info)</vt:lpstr>
      <vt:lpstr>Week 15 Updates: Highlighted Bills </vt:lpstr>
      <vt:lpstr>Week 15 Updates: Highlighted Bills </vt:lpstr>
      <vt:lpstr>Week 15 Updates: Highlighted Bills </vt:lpstr>
      <vt:lpstr>Week 15 Updates: Highlighted Bills </vt:lpstr>
      <vt:lpstr>What is the status of XX bill?</vt:lpstr>
      <vt:lpstr>Staying connected</vt:lpstr>
      <vt:lpstr>Key Links to Stay Connected</vt:lpstr>
      <vt:lpstr>Upcoming Events</vt:lpstr>
      <vt:lpstr>2017 Legislative Assembly: Key Dates</vt:lpstr>
      <vt:lpstr>Upcoming Legislative Assembly:  Get Involved: Learn about the process and  WSSDA’s current legislative positions</vt:lpstr>
      <vt:lpstr>Upcoming Legislative Assembly:  Get Involved: Submit a proposal and/or Attend Assembly</vt:lpstr>
      <vt:lpstr>resources</vt:lpstr>
      <vt:lpstr>WA State Legislature Resources</vt:lpstr>
      <vt:lpstr>WSSDA Resources for learning and communications </vt:lpstr>
      <vt:lpstr>WSSDA Resources, cont’d</vt:lpstr>
      <vt:lpstr>In closing….Why are YOUR legislative partnerships &amp; priorities important?</vt:lpstr>
      <vt:lpstr>Questions / Comments?</vt:lpstr>
      <vt:lpstr>Thank you!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Legislative Assembly</dc:title>
  <dc:creator>Twombly, Abigail (WSSDA)</dc:creator>
  <cp:lastModifiedBy>Vavrus, Jessica (WSSDA)</cp:lastModifiedBy>
  <cp:revision>248</cp:revision>
  <cp:lastPrinted>2017-04-21T21:18:08Z</cp:lastPrinted>
  <dcterms:created xsi:type="dcterms:W3CDTF">2016-03-17T15:32:55Z</dcterms:created>
  <dcterms:modified xsi:type="dcterms:W3CDTF">2017-04-21T21:56:19Z</dcterms:modified>
</cp:coreProperties>
</file>