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5" r:id="rId3"/>
    <p:sldId id="281" r:id="rId4"/>
    <p:sldId id="297" r:id="rId5"/>
    <p:sldId id="305" r:id="rId6"/>
    <p:sldId id="316" r:id="rId7"/>
    <p:sldId id="317" r:id="rId8"/>
    <p:sldId id="330" r:id="rId9"/>
    <p:sldId id="318" r:id="rId10"/>
    <p:sldId id="319" r:id="rId11"/>
    <p:sldId id="310" r:id="rId12"/>
    <p:sldId id="320" r:id="rId13"/>
    <p:sldId id="306" r:id="rId14"/>
    <p:sldId id="331" r:id="rId15"/>
    <p:sldId id="332" r:id="rId16"/>
    <p:sldId id="301" r:id="rId17"/>
    <p:sldId id="290" r:id="rId18"/>
    <p:sldId id="295" r:id="rId19"/>
    <p:sldId id="302" r:id="rId20"/>
    <p:sldId id="303" r:id="rId21"/>
    <p:sldId id="304" r:id="rId22"/>
    <p:sldId id="293" r:id="rId23"/>
    <p:sldId id="294" r:id="rId2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76"/>
    <a:srgbClr val="97DC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1105" autoAdjust="0"/>
  </p:normalViewPr>
  <p:slideViewPr>
    <p:cSldViewPr>
      <p:cViewPr>
        <p:scale>
          <a:sx n="80" d="100"/>
          <a:sy n="80" d="100"/>
        </p:scale>
        <p:origin x="-179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38" y="-8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3362B2-18DC-40DF-9F82-798A18F4DC40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1553C6D-9D2F-437D-98AB-4D1F1462A6F9}">
      <dgm:prSet phldrT="[Text]"/>
      <dgm:spPr/>
      <dgm:t>
        <a:bodyPr/>
        <a:lstStyle/>
        <a:p>
          <a:r>
            <a:rPr lang="en-US" dirty="0" smtClean="0"/>
            <a:t>1.1 million</a:t>
          </a:r>
          <a:endParaRPr lang="en-US" dirty="0"/>
        </a:p>
      </dgm:t>
    </dgm:pt>
    <dgm:pt modelId="{7520F3C7-8095-42DB-A42B-12F45FAFA849}" type="parTrans" cxnId="{91E4A03F-A90A-4175-8B92-B942CA59EB72}">
      <dgm:prSet/>
      <dgm:spPr/>
      <dgm:t>
        <a:bodyPr/>
        <a:lstStyle/>
        <a:p>
          <a:endParaRPr lang="en-US"/>
        </a:p>
      </dgm:t>
    </dgm:pt>
    <dgm:pt modelId="{4780210B-7731-4E73-878D-CE6910D40349}" type="sibTrans" cxnId="{91E4A03F-A90A-4175-8B92-B942CA59EB72}">
      <dgm:prSet/>
      <dgm:spPr/>
      <dgm:t>
        <a:bodyPr/>
        <a:lstStyle/>
        <a:p>
          <a:r>
            <a:rPr lang="en-US" dirty="0" smtClean="0"/>
            <a:t>K-12 Students</a:t>
          </a:r>
          <a:endParaRPr lang="en-US" dirty="0"/>
        </a:p>
      </dgm:t>
    </dgm:pt>
    <dgm:pt modelId="{BC8FC7E8-B2AD-4065-963B-30623D2A49F6}">
      <dgm:prSet phldrT="[Text]"/>
      <dgm:spPr/>
      <dgm:t>
        <a:bodyPr/>
        <a:lstStyle/>
        <a:p>
          <a:r>
            <a:rPr lang="en-US" dirty="0" smtClean="0"/>
            <a:t>295</a:t>
          </a:r>
          <a:endParaRPr lang="en-US" dirty="0"/>
        </a:p>
      </dgm:t>
    </dgm:pt>
    <dgm:pt modelId="{DAD5E90D-0FA7-4B1E-AD01-2463A34537EE}" type="parTrans" cxnId="{D45A76B0-4CED-4DD8-80C8-35144DD95BDF}">
      <dgm:prSet/>
      <dgm:spPr/>
      <dgm:t>
        <a:bodyPr/>
        <a:lstStyle/>
        <a:p>
          <a:endParaRPr lang="en-US"/>
        </a:p>
      </dgm:t>
    </dgm:pt>
    <dgm:pt modelId="{CD874FB4-2438-4160-8DEE-3A1B678E3F80}" type="sibTrans" cxnId="{D45A76B0-4CED-4DD8-80C8-35144DD95BDF}">
      <dgm:prSet/>
      <dgm:spPr/>
      <dgm:t>
        <a:bodyPr/>
        <a:lstStyle/>
        <a:p>
          <a:r>
            <a:rPr lang="en-US" dirty="0" smtClean="0"/>
            <a:t>School districts</a:t>
          </a:r>
          <a:endParaRPr lang="en-US" dirty="0"/>
        </a:p>
      </dgm:t>
    </dgm:pt>
    <dgm:pt modelId="{2B253F46-7848-4226-8026-C36737FD90C0}">
      <dgm:prSet phldrT="[Text]"/>
      <dgm:spPr/>
      <dgm:t>
        <a:bodyPr/>
        <a:lstStyle/>
        <a:p>
          <a:r>
            <a:rPr lang="en-US" dirty="0" smtClean="0"/>
            <a:t>147 </a:t>
          </a:r>
          <a:endParaRPr lang="en-US" dirty="0"/>
        </a:p>
      </dgm:t>
    </dgm:pt>
    <dgm:pt modelId="{3A9D54D8-1223-4665-8571-F1D8AFEF2303}" type="parTrans" cxnId="{B1FA27D2-D37A-4837-82F2-8BDD14B51126}">
      <dgm:prSet/>
      <dgm:spPr/>
      <dgm:t>
        <a:bodyPr/>
        <a:lstStyle/>
        <a:p>
          <a:endParaRPr lang="en-US"/>
        </a:p>
      </dgm:t>
    </dgm:pt>
    <dgm:pt modelId="{B0232C16-24BF-43C6-9244-57ABC0BE6E95}" type="sibTrans" cxnId="{B1FA27D2-D37A-4837-82F2-8BDD14B51126}">
      <dgm:prSet/>
      <dgm:spPr/>
      <dgm:t>
        <a:bodyPr/>
        <a:lstStyle/>
        <a:p>
          <a:r>
            <a:rPr lang="en-US" dirty="0" smtClean="0"/>
            <a:t>Legislators</a:t>
          </a:r>
          <a:endParaRPr lang="en-US" dirty="0"/>
        </a:p>
      </dgm:t>
    </dgm:pt>
    <dgm:pt modelId="{AD47F150-87C4-463B-ADCA-D121440CB37D}">
      <dgm:prSet phldrT="[Text]"/>
      <dgm:spPr/>
      <dgm:t>
        <a:bodyPr/>
        <a:lstStyle/>
        <a:p>
          <a:r>
            <a:rPr lang="en-US" dirty="0" smtClean="0"/>
            <a:t>1,477</a:t>
          </a:r>
          <a:endParaRPr lang="en-US" dirty="0"/>
        </a:p>
      </dgm:t>
    </dgm:pt>
    <dgm:pt modelId="{6C9F0E2E-CA36-45B4-BD04-2B93A7F289CF}" type="parTrans" cxnId="{0EBFB38A-90E6-40F4-941C-29F501D4B01F}">
      <dgm:prSet/>
      <dgm:spPr/>
      <dgm:t>
        <a:bodyPr/>
        <a:lstStyle/>
        <a:p>
          <a:endParaRPr lang="en-US"/>
        </a:p>
      </dgm:t>
    </dgm:pt>
    <dgm:pt modelId="{FD0CAD4E-5FA3-42AC-BDBB-13B7A659310D}" type="sibTrans" cxnId="{0EBFB38A-90E6-40F4-941C-29F501D4B01F}">
      <dgm:prSet/>
      <dgm:spPr/>
      <dgm:t>
        <a:bodyPr/>
        <a:lstStyle/>
        <a:p>
          <a:r>
            <a:rPr lang="en-US" dirty="0" smtClean="0"/>
            <a:t>YOU</a:t>
          </a:r>
          <a:endParaRPr lang="en-US" dirty="0"/>
        </a:p>
      </dgm:t>
    </dgm:pt>
    <dgm:pt modelId="{7A8C8556-A466-4723-A603-6897F4A904C6}" type="pres">
      <dgm:prSet presAssocID="{263362B2-18DC-40DF-9F82-798A18F4DC4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C66AED1-BDC0-4F80-B852-87C58F04A4F2}" type="pres">
      <dgm:prSet presAssocID="{41553C6D-9D2F-437D-98AB-4D1F1462A6F9}" presName="composite" presStyleCnt="0"/>
      <dgm:spPr/>
    </dgm:pt>
    <dgm:pt modelId="{D42C427A-0E5F-4769-ABAF-EF88BD9660E0}" type="pres">
      <dgm:prSet presAssocID="{41553C6D-9D2F-437D-98AB-4D1F1462A6F9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D40C8-A3E4-41A1-A579-915949B2EFB1}" type="pres">
      <dgm:prSet presAssocID="{41553C6D-9D2F-437D-98AB-4D1F1462A6F9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67DE9-FE32-4162-B2F4-C70A058336D0}" type="pres">
      <dgm:prSet presAssocID="{41553C6D-9D2F-437D-98AB-4D1F1462A6F9}" presName="BalanceSpacing" presStyleCnt="0"/>
      <dgm:spPr/>
    </dgm:pt>
    <dgm:pt modelId="{7D6F261F-D80D-4730-9CCE-C85626F25EBD}" type="pres">
      <dgm:prSet presAssocID="{41553C6D-9D2F-437D-98AB-4D1F1462A6F9}" presName="BalanceSpacing1" presStyleCnt="0"/>
      <dgm:spPr/>
    </dgm:pt>
    <dgm:pt modelId="{A4E4CC88-CEC6-4762-98C1-2BE789AA99BA}" type="pres">
      <dgm:prSet presAssocID="{4780210B-7731-4E73-878D-CE6910D40349}" presName="Accent1Text" presStyleLbl="node1" presStyleIdx="1" presStyleCnt="8"/>
      <dgm:spPr/>
      <dgm:t>
        <a:bodyPr/>
        <a:lstStyle/>
        <a:p>
          <a:endParaRPr lang="en-US"/>
        </a:p>
      </dgm:t>
    </dgm:pt>
    <dgm:pt modelId="{35362A76-C04D-4B98-B88E-7D07D9F8322D}" type="pres">
      <dgm:prSet presAssocID="{4780210B-7731-4E73-878D-CE6910D40349}" presName="spaceBetweenRectangles" presStyleCnt="0"/>
      <dgm:spPr/>
    </dgm:pt>
    <dgm:pt modelId="{3B241B53-D39B-4BD1-A9E8-BFD45CB4977B}" type="pres">
      <dgm:prSet presAssocID="{BC8FC7E8-B2AD-4065-963B-30623D2A49F6}" presName="composite" presStyleCnt="0"/>
      <dgm:spPr/>
    </dgm:pt>
    <dgm:pt modelId="{50EC734D-E236-419F-9777-92F7E0C9253B}" type="pres">
      <dgm:prSet presAssocID="{BC8FC7E8-B2AD-4065-963B-30623D2A49F6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BE02E-1312-4DB6-A595-27946D996CAE}" type="pres">
      <dgm:prSet presAssocID="{BC8FC7E8-B2AD-4065-963B-30623D2A49F6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F7007-88DA-4A29-A05B-3C7009B36249}" type="pres">
      <dgm:prSet presAssocID="{BC8FC7E8-B2AD-4065-963B-30623D2A49F6}" presName="BalanceSpacing" presStyleCnt="0"/>
      <dgm:spPr/>
    </dgm:pt>
    <dgm:pt modelId="{5FB923E9-75EE-4E09-B4B4-CDB3E036D04C}" type="pres">
      <dgm:prSet presAssocID="{BC8FC7E8-B2AD-4065-963B-30623D2A49F6}" presName="BalanceSpacing1" presStyleCnt="0"/>
      <dgm:spPr/>
    </dgm:pt>
    <dgm:pt modelId="{840DE0A7-D224-4DFF-A787-988F8936BA11}" type="pres">
      <dgm:prSet presAssocID="{CD874FB4-2438-4160-8DEE-3A1B678E3F80}" presName="Accent1Text" presStyleLbl="node1" presStyleIdx="3" presStyleCnt="8"/>
      <dgm:spPr/>
      <dgm:t>
        <a:bodyPr/>
        <a:lstStyle/>
        <a:p>
          <a:endParaRPr lang="en-US"/>
        </a:p>
      </dgm:t>
    </dgm:pt>
    <dgm:pt modelId="{E7A53267-4F79-455B-8EB7-7A688DE869C4}" type="pres">
      <dgm:prSet presAssocID="{CD874FB4-2438-4160-8DEE-3A1B678E3F80}" presName="spaceBetweenRectangles" presStyleCnt="0"/>
      <dgm:spPr/>
    </dgm:pt>
    <dgm:pt modelId="{B4FB04BC-167D-4732-8F13-17ECA2CF897A}" type="pres">
      <dgm:prSet presAssocID="{AD47F150-87C4-463B-ADCA-D121440CB37D}" presName="composite" presStyleCnt="0"/>
      <dgm:spPr/>
    </dgm:pt>
    <dgm:pt modelId="{EC36B649-04FE-400C-A49E-672CB869C4F2}" type="pres">
      <dgm:prSet presAssocID="{AD47F150-87C4-463B-ADCA-D121440CB37D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0A4A6-020A-4436-BE89-DC88FE44C031}" type="pres">
      <dgm:prSet presAssocID="{AD47F150-87C4-463B-ADCA-D121440CB37D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AB55076E-76C3-4D36-B1C3-04AE4A363F99}" type="pres">
      <dgm:prSet presAssocID="{AD47F150-87C4-463B-ADCA-D121440CB37D}" presName="BalanceSpacing" presStyleCnt="0"/>
      <dgm:spPr/>
    </dgm:pt>
    <dgm:pt modelId="{5D6BE336-2332-4EFD-A9CC-1FE6C548175B}" type="pres">
      <dgm:prSet presAssocID="{AD47F150-87C4-463B-ADCA-D121440CB37D}" presName="BalanceSpacing1" presStyleCnt="0"/>
      <dgm:spPr/>
    </dgm:pt>
    <dgm:pt modelId="{0DBAB39E-7384-4F64-BBDB-79CBB0BB56A7}" type="pres">
      <dgm:prSet presAssocID="{FD0CAD4E-5FA3-42AC-BDBB-13B7A659310D}" presName="Accent1Text" presStyleLbl="node1" presStyleIdx="5" presStyleCnt="8"/>
      <dgm:spPr/>
      <dgm:t>
        <a:bodyPr/>
        <a:lstStyle/>
        <a:p>
          <a:endParaRPr lang="en-US"/>
        </a:p>
      </dgm:t>
    </dgm:pt>
    <dgm:pt modelId="{56A3B75B-B19F-431F-8A48-0B71920EB865}" type="pres">
      <dgm:prSet presAssocID="{FD0CAD4E-5FA3-42AC-BDBB-13B7A659310D}" presName="spaceBetweenRectangles" presStyleCnt="0"/>
      <dgm:spPr/>
    </dgm:pt>
    <dgm:pt modelId="{4B8F4B0E-942E-450C-9FD1-7DFFA5B3B95B}" type="pres">
      <dgm:prSet presAssocID="{2B253F46-7848-4226-8026-C36737FD90C0}" presName="composite" presStyleCnt="0"/>
      <dgm:spPr/>
    </dgm:pt>
    <dgm:pt modelId="{5E324559-2EEA-4367-8E9A-B08E994C44F2}" type="pres">
      <dgm:prSet presAssocID="{2B253F46-7848-4226-8026-C36737FD90C0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D39B2-80FC-4206-85CC-DEB081635455}" type="pres">
      <dgm:prSet presAssocID="{2B253F46-7848-4226-8026-C36737FD90C0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0F04ACBF-919A-4C91-964B-88C76E2C093C}" type="pres">
      <dgm:prSet presAssocID="{2B253F46-7848-4226-8026-C36737FD90C0}" presName="BalanceSpacing" presStyleCnt="0"/>
      <dgm:spPr/>
    </dgm:pt>
    <dgm:pt modelId="{0F408734-35F8-4B51-8DB8-BEE7C43C8B78}" type="pres">
      <dgm:prSet presAssocID="{2B253F46-7848-4226-8026-C36737FD90C0}" presName="BalanceSpacing1" presStyleCnt="0"/>
      <dgm:spPr/>
    </dgm:pt>
    <dgm:pt modelId="{7B945941-262B-463D-A9FF-B5F344A921F4}" type="pres">
      <dgm:prSet presAssocID="{B0232C16-24BF-43C6-9244-57ABC0BE6E95}" presName="Accent1Text" presStyleLbl="node1" presStyleIdx="7" presStyleCnt="8"/>
      <dgm:spPr/>
      <dgm:t>
        <a:bodyPr/>
        <a:lstStyle/>
        <a:p>
          <a:endParaRPr lang="en-US"/>
        </a:p>
      </dgm:t>
    </dgm:pt>
  </dgm:ptLst>
  <dgm:cxnLst>
    <dgm:cxn modelId="{421DB658-884F-4483-A64F-1CDFBA7F4509}" type="presOf" srcId="{B0232C16-24BF-43C6-9244-57ABC0BE6E95}" destId="{7B945941-262B-463D-A9FF-B5F344A921F4}" srcOrd="0" destOrd="0" presId="urn:microsoft.com/office/officeart/2008/layout/AlternatingHexagons"/>
    <dgm:cxn modelId="{0EBFB38A-90E6-40F4-941C-29F501D4B01F}" srcId="{263362B2-18DC-40DF-9F82-798A18F4DC40}" destId="{AD47F150-87C4-463B-ADCA-D121440CB37D}" srcOrd="2" destOrd="0" parTransId="{6C9F0E2E-CA36-45B4-BD04-2B93A7F289CF}" sibTransId="{FD0CAD4E-5FA3-42AC-BDBB-13B7A659310D}"/>
    <dgm:cxn modelId="{3EDD6099-59B4-4AEA-8263-5B26A141D743}" type="presOf" srcId="{41553C6D-9D2F-437D-98AB-4D1F1462A6F9}" destId="{D42C427A-0E5F-4769-ABAF-EF88BD9660E0}" srcOrd="0" destOrd="0" presId="urn:microsoft.com/office/officeart/2008/layout/AlternatingHexagons"/>
    <dgm:cxn modelId="{2C3F607D-04B9-4D11-A038-B6C1EA03159E}" type="presOf" srcId="{4780210B-7731-4E73-878D-CE6910D40349}" destId="{A4E4CC88-CEC6-4762-98C1-2BE789AA99BA}" srcOrd="0" destOrd="0" presId="urn:microsoft.com/office/officeart/2008/layout/AlternatingHexagons"/>
    <dgm:cxn modelId="{91E4A03F-A90A-4175-8B92-B942CA59EB72}" srcId="{263362B2-18DC-40DF-9F82-798A18F4DC40}" destId="{41553C6D-9D2F-437D-98AB-4D1F1462A6F9}" srcOrd="0" destOrd="0" parTransId="{7520F3C7-8095-42DB-A42B-12F45FAFA849}" sibTransId="{4780210B-7731-4E73-878D-CE6910D40349}"/>
    <dgm:cxn modelId="{384F6684-D022-4468-BD82-E322A246BACD}" type="presOf" srcId="{AD47F150-87C4-463B-ADCA-D121440CB37D}" destId="{EC36B649-04FE-400C-A49E-672CB869C4F2}" srcOrd="0" destOrd="0" presId="urn:microsoft.com/office/officeart/2008/layout/AlternatingHexagons"/>
    <dgm:cxn modelId="{B1FA27D2-D37A-4837-82F2-8BDD14B51126}" srcId="{263362B2-18DC-40DF-9F82-798A18F4DC40}" destId="{2B253F46-7848-4226-8026-C36737FD90C0}" srcOrd="3" destOrd="0" parTransId="{3A9D54D8-1223-4665-8571-F1D8AFEF2303}" sibTransId="{B0232C16-24BF-43C6-9244-57ABC0BE6E95}"/>
    <dgm:cxn modelId="{427037D0-D523-4BF4-A1C7-4BA694413EF6}" type="presOf" srcId="{BC8FC7E8-B2AD-4065-963B-30623D2A49F6}" destId="{50EC734D-E236-419F-9777-92F7E0C9253B}" srcOrd="0" destOrd="0" presId="urn:microsoft.com/office/officeart/2008/layout/AlternatingHexagons"/>
    <dgm:cxn modelId="{D0822F8B-F6F2-45A2-91BC-0148B96CCB09}" type="presOf" srcId="{263362B2-18DC-40DF-9F82-798A18F4DC40}" destId="{7A8C8556-A466-4723-A603-6897F4A904C6}" srcOrd="0" destOrd="0" presId="urn:microsoft.com/office/officeart/2008/layout/AlternatingHexagons"/>
    <dgm:cxn modelId="{D45A76B0-4CED-4DD8-80C8-35144DD95BDF}" srcId="{263362B2-18DC-40DF-9F82-798A18F4DC40}" destId="{BC8FC7E8-B2AD-4065-963B-30623D2A49F6}" srcOrd="1" destOrd="0" parTransId="{DAD5E90D-0FA7-4B1E-AD01-2463A34537EE}" sibTransId="{CD874FB4-2438-4160-8DEE-3A1B678E3F80}"/>
    <dgm:cxn modelId="{B6854AEB-4C8A-4573-8569-8FA4EC8577DA}" type="presOf" srcId="{FD0CAD4E-5FA3-42AC-BDBB-13B7A659310D}" destId="{0DBAB39E-7384-4F64-BBDB-79CBB0BB56A7}" srcOrd="0" destOrd="0" presId="urn:microsoft.com/office/officeart/2008/layout/AlternatingHexagons"/>
    <dgm:cxn modelId="{359858BF-125B-4B07-974B-DC59F8FFC564}" type="presOf" srcId="{CD874FB4-2438-4160-8DEE-3A1B678E3F80}" destId="{840DE0A7-D224-4DFF-A787-988F8936BA11}" srcOrd="0" destOrd="0" presId="urn:microsoft.com/office/officeart/2008/layout/AlternatingHexagons"/>
    <dgm:cxn modelId="{8D2D7641-5BE6-4F3B-BA8F-5BB4D2CCCE5F}" type="presOf" srcId="{2B253F46-7848-4226-8026-C36737FD90C0}" destId="{5E324559-2EEA-4367-8E9A-B08E994C44F2}" srcOrd="0" destOrd="0" presId="urn:microsoft.com/office/officeart/2008/layout/AlternatingHexagons"/>
    <dgm:cxn modelId="{FFE00C82-CF67-403C-9794-08D2F91FFFB1}" type="presParOf" srcId="{7A8C8556-A466-4723-A603-6897F4A904C6}" destId="{EC66AED1-BDC0-4F80-B852-87C58F04A4F2}" srcOrd="0" destOrd="0" presId="urn:microsoft.com/office/officeart/2008/layout/AlternatingHexagons"/>
    <dgm:cxn modelId="{2E93DA0B-3AD3-4A0C-976B-7BAA8BC75ABA}" type="presParOf" srcId="{EC66AED1-BDC0-4F80-B852-87C58F04A4F2}" destId="{D42C427A-0E5F-4769-ABAF-EF88BD9660E0}" srcOrd="0" destOrd="0" presId="urn:microsoft.com/office/officeart/2008/layout/AlternatingHexagons"/>
    <dgm:cxn modelId="{19E5EA16-8E32-4A3E-9AF8-6838197384C8}" type="presParOf" srcId="{EC66AED1-BDC0-4F80-B852-87C58F04A4F2}" destId="{736D40C8-A3E4-41A1-A579-915949B2EFB1}" srcOrd="1" destOrd="0" presId="urn:microsoft.com/office/officeart/2008/layout/AlternatingHexagons"/>
    <dgm:cxn modelId="{24D29FDE-5673-4EE0-B3E2-F6B9E40C9F3E}" type="presParOf" srcId="{EC66AED1-BDC0-4F80-B852-87C58F04A4F2}" destId="{F9367DE9-FE32-4162-B2F4-C70A058336D0}" srcOrd="2" destOrd="0" presId="urn:microsoft.com/office/officeart/2008/layout/AlternatingHexagons"/>
    <dgm:cxn modelId="{0494872E-8688-4D15-B7CE-84BC9A512D0D}" type="presParOf" srcId="{EC66AED1-BDC0-4F80-B852-87C58F04A4F2}" destId="{7D6F261F-D80D-4730-9CCE-C85626F25EBD}" srcOrd="3" destOrd="0" presId="urn:microsoft.com/office/officeart/2008/layout/AlternatingHexagons"/>
    <dgm:cxn modelId="{9986F75E-523D-4FD3-8420-ACD66CBDBCD8}" type="presParOf" srcId="{EC66AED1-BDC0-4F80-B852-87C58F04A4F2}" destId="{A4E4CC88-CEC6-4762-98C1-2BE789AA99BA}" srcOrd="4" destOrd="0" presId="urn:microsoft.com/office/officeart/2008/layout/AlternatingHexagons"/>
    <dgm:cxn modelId="{CACF4F00-98A1-4551-8B4A-280BA5FB906C}" type="presParOf" srcId="{7A8C8556-A466-4723-A603-6897F4A904C6}" destId="{35362A76-C04D-4B98-B88E-7D07D9F8322D}" srcOrd="1" destOrd="0" presId="urn:microsoft.com/office/officeart/2008/layout/AlternatingHexagons"/>
    <dgm:cxn modelId="{2E3CFD11-21A4-4F1C-A4EF-9FE34DBBD805}" type="presParOf" srcId="{7A8C8556-A466-4723-A603-6897F4A904C6}" destId="{3B241B53-D39B-4BD1-A9E8-BFD45CB4977B}" srcOrd="2" destOrd="0" presId="urn:microsoft.com/office/officeart/2008/layout/AlternatingHexagons"/>
    <dgm:cxn modelId="{7F23F202-DDD1-4DC0-A3CF-EBA2B2DD33FE}" type="presParOf" srcId="{3B241B53-D39B-4BD1-A9E8-BFD45CB4977B}" destId="{50EC734D-E236-419F-9777-92F7E0C9253B}" srcOrd="0" destOrd="0" presId="urn:microsoft.com/office/officeart/2008/layout/AlternatingHexagons"/>
    <dgm:cxn modelId="{8B2F9C01-8328-459A-8604-6711ACC84F27}" type="presParOf" srcId="{3B241B53-D39B-4BD1-A9E8-BFD45CB4977B}" destId="{C4EBE02E-1312-4DB6-A595-27946D996CAE}" srcOrd="1" destOrd="0" presId="urn:microsoft.com/office/officeart/2008/layout/AlternatingHexagons"/>
    <dgm:cxn modelId="{D079AA79-A99D-4355-A784-E662F99A84B5}" type="presParOf" srcId="{3B241B53-D39B-4BD1-A9E8-BFD45CB4977B}" destId="{C4AF7007-88DA-4A29-A05B-3C7009B36249}" srcOrd="2" destOrd="0" presId="urn:microsoft.com/office/officeart/2008/layout/AlternatingHexagons"/>
    <dgm:cxn modelId="{3942014F-CF5A-4719-9598-8D4F5105784C}" type="presParOf" srcId="{3B241B53-D39B-4BD1-A9E8-BFD45CB4977B}" destId="{5FB923E9-75EE-4E09-B4B4-CDB3E036D04C}" srcOrd="3" destOrd="0" presId="urn:microsoft.com/office/officeart/2008/layout/AlternatingHexagons"/>
    <dgm:cxn modelId="{44E45ED9-46B4-4EBE-BAA1-5C8A9809A6AB}" type="presParOf" srcId="{3B241B53-D39B-4BD1-A9E8-BFD45CB4977B}" destId="{840DE0A7-D224-4DFF-A787-988F8936BA11}" srcOrd="4" destOrd="0" presId="urn:microsoft.com/office/officeart/2008/layout/AlternatingHexagons"/>
    <dgm:cxn modelId="{B4248FFC-7992-4BE4-805B-8341D2951435}" type="presParOf" srcId="{7A8C8556-A466-4723-A603-6897F4A904C6}" destId="{E7A53267-4F79-455B-8EB7-7A688DE869C4}" srcOrd="3" destOrd="0" presId="urn:microsoft.com/office/officeart/2008/layout/AlternatingHexagons"/>
    <dgm:cxn modelId="{B5BAC3B4-33BB-4787-A044-18F9CB8348A7}" type="presParOf" srcId="{7A8C8556-A466-4723-A603-6897F4A904C6}" destId="{B4FB04BC-167D-4732-8F13-17ECA2CF897A}" srcOrd="4" destOrd="0" presId="urn:microsoft.com/office/officeart/2008/layout/AlternatingHexagons"/>
    <dgm:cxn modelId="{D0B39FCE-7EB0-4D9A-B58D-3487A219599E}" type="presParOf" srcId="{B4FB04BC-167D-4732-8F13-17ECA2CF897A}" destId="{EC36B649-04FE-400C-A49E-672CB869C4F2}" srcOrd="0" destOrd="0" presId="urn:microsoft.com/office/officeart/2008/layout/AlternatingHexagons"/>
    <dgm:cxn modelId="{5D2890D9-4676-4DEC-A15D-5122A3DF7342}" type="presParOf" srcId="{B4FB04BC-167D-4732-8F13-17ECA2CF897A}" destId="{F840A4A6-020A-4436-BE89-DC88FE44C031}" srcOrd="1" destOrd="0" presId="urn:microsoft.com/office/officeart/2008/layout/AlternatingHexagons"/>
    <dgm:cxn modelId="{5D06E393-46D7-4C94-9072-21109843A291}" type="presParOf" srcId="{B4FB04BC-167D-4732-8F13-17ECA2CF897A}" destId="{AB55076E-76C3-4D36-B1C3-04AE4A363F99}" srcOrd="2" destOrd="0" presId="urn:microsoft.com/office/officeart/2008/layout/AlternatingHexagons"/>
    <dgm:cxn modelId="{75C54639-A0D5-4115-B010-662D2083AE9C}" type="presParOf" srcId="{B4FB04BC-167D-4732-8F13-17ECA2CF897A}" destId="{5D6BE336-2332-4EFD-A9CC-1FE6C548175B}" srcOrd="3" destOrd="0" presId="urn:microsoft.com/office/officeart/2008/layout/AlternatingHexagons"/>
    <dgm:cxn modelId="{BA2C23B8-D31C-4391-B8C9-9266A8DD9994}" type="presParOf" srcId="{B4FB04BC-167D-4732-8F13-17ECA2CF897A}" destId="{0DBAB39E-7384-4F64-BBDB-79CBB0BB56A7}" srcOrd="4" destOrd="0" presId="urn:microsoft.com/office/officeart/2008/layout/AlternatingHexagons"/>
    <dgm:cxn modelId="{29C65C21-EDCB-4B10-9021-BE299D95DA0A}" type="presParOf" srcId="{7A8C8556-A466-4723-A603-6897F4A904C6}" destId="{56A3B75B-B19F-431F-8A48-0B71920EB865}" srcOrd="5" destOrd="0" presId="urn:microsoft.com/office/officeart/2008/layout/AlternatingHexagons"/>
    <dgm:cxn modelId="{51FCB64E-1E15-4F6B-97CE-BE4E4F231021}" type="presParOf" srcId="{7A8C8556-A466-4723-A603-6897F4A904C6}" destId="{4B8F4B0E-942E-450C-9FD1-7DFFA5B3B95B}" srcOrd="6" destOrd="0" presId="urn:microsoft.com/office/officeart/2008/layout/AlternatingHexagons"/>
    <dgm:cxn modelId="{A25816FE-5C84-43B2-B8BE-39BBB571E5DE}" type="presParOf" srcId="{4B8F4B0E-942E-450C-9FD1-7DFFA5B3B95B}" destId="{5E324559-2EEA-4367-8E9A-B08E994C44F2}" srcOrd="0" destOrd="0" presId="urn:microsoft.com/office/officeart/2008/layout/AlternatingHexagons"/>
    <dgm:cxn modelId="{E4FD11BA-8AA9-45DF-86CE-EB6634CEFE20}" type="presParOf" srcId="{4B8F4B0E-942E-450C-9FD1-7DFFA5B3B95B}" destId="{493D39B2-80FC-4206-85CC-DEB081635455}" srcOrd="1" destOrd="0" presId="urn:microsoft.com/office/officeart/2008/layout/AlternatingHexagons"/>
    <dgm:cxn modelId="{459DFBFB-E39C-4002-9712-C7695C587F5F}" type="presParOf" srcId="{4B8F4B0E-942E-450C-9FD1-7DFFA5B3B95B}" destId="{0F04ACBF-919A-4C91-964B-88C76E2C093C}" srcOrd="2" destOrd="0" presId="urn:microsoft.com/office/officeart/2008/layout/AlternatingHexagons"/>
    <dgm:cxn modelId="{3882D99A-41EF-47C3-8A15-46B22060F3E2}" type="presParOf" srcId="{4B8F4B0E-942E-450C-9FD1-7DFFA5B3B95B}" destId="{0F408734-35F8-4B51-8DB8-BEE7C43C8B78}" srcOrd="3" destOrd="0" presId="urn:microsoft.com/office/officeart/2008/layout/AlternatingHexagons"/>
    <dgm:cxn modelId="{A554B4E6-6C03-4251-9244-020F1B8B9588}" type="presParOf" srcId="{4B8F4B0E-942E-450C-9FD1-7DFFA5B3B95B}" destId="{7B945941-262B-463D-A9FF-B5F344A921F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C427A-0E5F-4769-ABAF-EF88BD9660E0}">
      <dsp:nvSpPr>
        <dsp:cNvPr id="0" name=""/>
        <dsp:cNvSpPr/>
      </dsp:nvSpPr>
      <dsp:spPr>
        <a:xfrm rot="5400000">
          <a:off x="3472020" y="90488"/>
          <a:ext cx="1352536" cy="117670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1.1 million</a:t>
          </a:r>
          <a:endParaRPr lang="en-US" sz="1800" kern="1200" dirty="0"/>
        </a:p>
      </dsp:txBody>
      <dsp:txXfrm rot="-5400000">
        <a:off x="3743305" y="213343"/>
        <a:ext cx="809966" cy="930996"/>
      </dsp:txXfrm>
    </dsp:sp>
    <dsp:sp modelId="{736D40C8-A3E4-41A1-A579-915949B2EFB1}">
      <dsp:nvSpPr>
        <dsp:cNvPr id="0" name=""/>
        <dsp:cNvSpPr/>
      </dsp:nvSpPr>
      <dsp:spPr>
        <a:xfrm>
          <a:off x="4772348" y="273080"/>
          <a:ext cx="1509430" cy="811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4CC88-CEC6-4762-98C1-2BE789AA99BA}">
      <dsp:nvSpPr>
        <dsp:cNvPr id="0" name=""/>
        <dsp:cNvSpPr/>
      </dsp:nvSpPr>
      <dsp:spPr>
        <a:xfrm rot="5400000">
          <a:off x="2201177" y="90488"/>
          <a:ext cx="1352536" cy="11767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K-12 Students</a:t>
          </a:r>
          <a:endParaRPr lang="en-US" sz="1700" kern="1200" dirty="0"/>
        </a:p>
      </dsp:txBody>
      <dsp:txXfrm rot="-5400000">
        <a:off x="2472462" y="213343"/>
        <a:ext cx="809966" cy="930996"/>
      </dsp:txXfrm>
    </dsp:sp>
    <dsp:sp modelId="{50EC734D-E236-419F-9777-92F7E0C9253B}">
      <dsp:nvSpPr>
        <dsp:cNvPr id="0" name=""/>
        <dsp:cNvSpPr/>
      </dsp:nvSpPr>
      <dsp:spPr>
        <a:xfrm rot="5400000">
          <a:off x="2834164" y="1238520"/>
          <a:ext cx="1352536" cy="117670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295</a:t>
          </a:r>
          <a:endParaRPr lang="en-US" sz="1800" kern="1200" dirty="0"/>
        </a:p>
      </dsp:txBody>
      <dsp:txXfrm rot="-5400000">
        <a:off x="3105449" y="1361375"/>
        <a:ext cx="809966" cy="930996"/>
      </dsp:txXfrm>
    </dsp:sp>
    <dsp:sp modelId="{C4EBE02E-1312-4DB6-A595-27946D996CAE}">
      <dsp:nvSpPr>
        <dsp:cNvPr id="0" name=""/>
        <dsp:cNvSpPr/>
      </dsp:nvSpPr>
      <dsp:spPr>
        <a:xfrm>
          <a:off x="1412648" y="1421113"/>
          <a:ext cx="1460739" cy="811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DE0A7-D224-4DFF-A787-988F8936BA11}">
      <dsp:nvSpPr>
        <dsp:cNvPr id="0" name=""/>
        <dsp:cNvSpPr/>
      </dsp:nvSpPr>
      <dsp:spPr>
        <a:xfrm rot="5400000">
          <a:off x="4105007" y="1238520"/>
          <a:ext cx="1352536" cy="117670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School districts</a:t>
          </a:r>
          <a:endParaRPr lang="en-US" sz="1900" kern="1200" dirty="0"/>
        </a:p>
      </dsp:txBody>
      <dsp:txXfrm rot="-5400000">
        <a:off x="4376292" y="1361375"/>
        <a:ext cx="809966" cy="930996"/>
      </dsp:txXfrm>
    </dsp:sp>
    <dsp:sp modelId="{EC36B649-04FE-400C-A49E-672CB869C4F2}">
      <dsp:nvSpPr>
        <dsp:cNvPr id="0" name=""/>
        <dsp:cNvSpPr/>
      </dsp:nvSpPr>
      <dsp:spPr>
        <a:xfrm rot="5400000">
          <a:off x="3472020" y="2386553"/>
          <a:ext cx="1352536" cy="1176706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1,477</a:t>
          </a:r>
          <a:endParaRPr lang="en-US" sz="1800" kern="1200" dirty="0"/>
        </a:p>
      </dsp:txBody>
      <dsp:txXfrm rot="-5400000">
        <a:off x="3743305" y="2509408"/>
        <a:ext cx="809966" cy="930996"/>
      </dsp:txXfrm>
    </dsp:sp>
    <dsp:sp modelId="{F840A4A6-020A-4436-BE89-DC88FE44C031}">
      <dsp:nvSpPr>
        <dsp:cNvPr id="0" name=""/>
        <dsp:cNvSpPr/>
      </dsp:nvSpPr>
      <dsp:spPr>
        <a:xfrm>
          <a:off x="4772348" y="2569145"/>
          <a:ext cx="1509430" cy="811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AB39E-7384-4F64-BBDB-79CBB0BB56A7}">
      <dsp:nvSpPr>
        <dsp:cNvPr id="0" name=""/>
        <dsp:cNvSpPr/>
      </dsp:nvSpPr>
      <dsp:spPr>
        <a:xfrm rot="5400000">
          <a:off x="2201177" y="2386553"/>
          <a:ext cx="1352536" cy="117670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YOU</a:t>
          </a:r>
          <a:endParaRPr lang="en-US" sz="3600" kern="1200" dirty="0"/>
        </a:p>
      </dsp:txBody>
      <dsp:txXfrm rot="-5400000">
        <a:off x="2472462" y="2509408"/>
        <a:ext cx="809966" cy="930996"/>
      </dsp:txXfrm>
    </dsp:sp>
    <dsp:sp modelId="{5E324559-2EEA-4367-8E9A-B08E994C44F2}">
      <dsp:nvSpPr>
        <dsp:cNvPr id="0" name=""/>
        <dsp:cNvSpPr/>
      </dsp:nvSpPr>
      <dsp:spPr>
        <a:xfrm rot="5400000">
          <a:off x="2834164" y="3534586"/>
          <a:ext cx="1352536" cy="11767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147 </a:t>
          </a:r>
          <a:endParaRPr lang="en-US" sz="1800" kern="1200" dirty="0"/>
        </a:p>
      </dsp:txBody>
      <dsp:txXfrm rot="-5400000">
        <a:off x="3105449" y="3657441"/>
        <a:ext cx="809966" cy="930996"/>
      </dsp:txXfrm>
    </dsp:sp>
    <dsp:sp modelId="{493D39B2-80FC-4206-85CC-DEB081635455}">
      <dsp:nvSpPr>
        <dsp:cNvPr id="0" name=""/>
        <dsp:cNvSpPr/>
      </dsp:nvSpPr>
      <dsp:spPr>
        <a:xfrm>
          <a:off x="1412648" y="3717178"/>
          <a:ext cx="1460739" cy="811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45941-262B-463D-A9FF-B5F344A921F4}">
      <dsp:nvSpPr>
        <dsp:cNvPr id="0" name=""/>
        <dsp:cNvSpPr/>
      </dsp:nvSpPr>
      <dsp:spPr>
        <a:xfrm rot="5400000">
          <a:off x="4105007" y="3534586"/>
          <a:ext cx="1352536" cy="117670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Legislators</a:t>
          </a:r>
          <a:endParaRPr lang="en-US" sz="1400" kern="1200" dirty="0"/>
        </a:p>
      </dsp:txBody>
      <dsp:txXfrm rot="-5400000">
        <a:off x="4376292" y="3657441"/>
        <a:ext cx="809966" cy="930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A9E6131-5DB9-4C2A-BF3B-563FD413EF06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3A2450D6-5440-410C-9B31-9A8D69B6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96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2DF8380B-2CF4-4546-8AAA-4FD6CC16ED2D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6E7E84B-98CD-4E2A-952C-CAE6AA8BC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slide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5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Jessica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62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159" indent="-28506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0245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343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2441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8539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636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0735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6833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D9F7760-EB4E-49EA-930A-E72101C3EE86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19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9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159" indent="-28506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0245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343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2441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8539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636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0735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6833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3E6406E-1CC1-46FE-B635-46F1CDE6783E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1734" y="4237592"/>
            <a:ext cx="5586735" cy="48733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159" indent="-28506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0245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343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2441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8539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636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0735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6833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3166082-DEC9-4619-88F5-DA673186CCA9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9133" y="4410392"/>
            <a:ext cx="5586735" cy="464502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159" indent="-28506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0245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343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2441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8539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636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0735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6833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B55E7B7-CFB7-4E73-9F5C-0B1BE0AACF73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9133" y="4410392"/>
            <a:ext cx="5586735" cy="456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159" indent="-28506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0245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343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2441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8539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636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0735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6833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B371D11-1191-488E-B45A-0464C7A8F9D1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18E8-FE41-494C-89B8-6CE420E08897}" type="datetime1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2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0291-C265-4AC0-91DA-BC196057D994}" type="datetime1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6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FE5F-4B83-4E9A-82E5-9704A81E57CB}" type="datetime1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3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37D2-4608-4DA2-99D5-FB0FF2E4A21F}" type="datetime1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295400" y="6208594"/>
            <a:ext cx="7391400" cy="609600"/>
            <a:chOff x="2398246" y="7142229"/>
            <a:chExt cx="7391400" cy="609600"/>
          </a:xfrm>
        </p:grpSpPr>
        <p:sp>
          <p:nvSpPr>
            <p:cNvPr id="8" name="Rectangle 7"/>
            <p:cNvSpPr/>
            <p:nvPr/>
          </p:nvSpPr>
          <p:spPr>
            <a:xfrm>
              <a:off x="2398246" y="7142229"/>
              <a:ext cx="7391400" cy="609600"/>
            </a:xfrm>
            <a:prstGeom prst="rect">
              <a:avLst/>
            </a:prstGeom>
            <a:solidFill>
              <a:srgbClr val="0054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smtClean="0">
                  <a:latin typeface="Arial Narrow" panose="020B0606020202030204" pitchFamily="34" charset="0"/>
                </a:rPr>
                <a:t>WSSDA Week</a:t>
              </a:r>
              <a:r>
                <a:rPr lang="en-US" sz="1600" b="1" baseline="0" dirty="0" smtClean="0">
                  <a:latin typeface="Arial Narrow" panose="020B0606020202030204" pitchFamily="34" charset="0"/>
                </a:rPr>
                <a:t> 3 Legislative Update, 2/3/17</a:t>
              </a:r>
              <a:endParaRPr lang="en-US" sz="1600" b="1" dirty="0">
                <a:latin typeface="Arial Narrow" panose="020B060602020203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6792" y="7218609"/>
              <a:ext cx="821184" cy="456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418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5D4B-4C04-4D6D-ABC2-D1A9AA3B24C7}" type="datetime1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4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37EA-B160-45FE-9949-D781CA90D664}" type="datetime1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1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C203-4A82-4A05-88F7-0DBC69CAE8EC}" type="datetime1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7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BE14-AAEB-44E1-8557-17E25B39E339}" type="datetime1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5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5BA3-233A-4938-986C-CBBAEFB07933}" type="datetime1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CFC0-A2ED-48CC-9D75-6B5244F963B2}" type="datetime1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9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3D5E-E5A3-48D7-99E1-3FD02E72AA7A}" type="datetime1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6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DCDD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C4BF7-E475-449C-B1B7-23C64A21F6B1}" type="datetime1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30030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B6AA464-A7E6-497E-ADB9-393DA218FF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89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vw.org/watch/?eventID=2017011011" TargetMode="External"/><Relationship Id="rId3" Type="http://schemas.openxmlformats.org/officeDocument/2006/relationships/hyperlink" Target="http://leg.wa.gov/legislature/Pages/CommitteeListing.aspx" TargetMode="External"/><Relationship Id="rId7" Type="http://schemas.openxmlformats.org/officeDocument/2006/relationships/hyperlink" Target="https://app.leg.wa.gov/pbc/" TargetMode="External"/><Relationship Id="rId2" Type="http://schemas.openxmlformats.org/officeDocument/2006/relationships/hyperlink" Target="http://leg.wa.gov/JointCommittees/EFTF/Pag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.leg.wa.gov/billinfo/" TargetMode="External"/><Relationship Id="rId5" Type="http://schemas.openxmlformats.org/officeDocument/2006/relationships/hyperlink" Target="http://leg.wa.gov/Senate/Committees/Pages/default.aspx" TargetMode="External"/><Relationship Id="rId4" Type="http://schemas.openxmlformats.org/officeDocument/2006/relationships/hyperlink" Target="http://leg.wa.gov/House/Committees/Pages/default.asp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ssda.box.com/shared/static/bgdwingc8iy78cjeb17zpzffu79m26p5.pdf" TargetMode="External"/><Relationship Id="rId3" Type="http://schemas.openxmlformats.org/officeDocument/2006/relationships/hyperlink" Target="https://wssda.box.com/shared/static/vuqg3gf7k1txhvryv07rxumh46kxwmih.pdf" TargetMode="External"/><Relationship Id="rId7" Type="http://schemas.openxmlformats.org/officeDocument/2006/relationships/hyperlink" Target="https://wssda.box.com/shared/static/9fszhsw4dvkebzb6dp79x5imqgcarsuc.pdf" TargetMode="External"/><Relationship Id="rId2" Type="http://schemas.openxmlformats.org/officeDocument/2006/relationships/hyperlink" Target="https://wssda.box.com/shared/static/6zjo49foavz9a3mgml1264jta1s2i20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.leg.wa.gov/billsummary?BillNumber=5607&amp;Year=2017" TargetMode="External"/><Relationship Id="rId5" Type="http://schemas.openxmlformats.org/officeDocument/2006/relationships/hyperlink" Target="https://wssda.box.com/shared/static/1mlxv0v5wsnzsgiv6zh21xhpsqxdf1ww.pdf" TargetMode="External"/><Relationship Id="rId4" Type="http://schemas.openxmlformats.org/officeDocument/2006/relationships/hyperlink" Target="https://wssda.box.com/shared/static/uhpzykqsknzzm22l770swsayvf8e5bc0.pdf" TargetMode="External"/><Relationship Id="rId9" Type="http://schemas.openxmlformats.org/officeDocument/2006/relationships/hyperlink" Target="http://app.leg.wa.gov/billsummary?BillNumber=1843&amp;Year=2017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ssda.box.com/shared/static/qd9j8i2hcpq2bioj0i1r79qlfosf6gla.xls" TargetMode="External"/><Relationship Id="rId2" Type="http://schemas.openxmlformats.org/officeDocument/2006/relationships/hyperlink" Target="http://leg.wa.gov/House/Committees/APP/Pages/default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ssda.org/Events/LegislativeConference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ssda.org/Legislative/OurPrioritiesPositions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t.kimbrough@wssda.org" TargetMode="External"/><Relationship Id="rId3" Type="http://schemas.openxmlformats.org/officeDocument/2006/relationships/image" Target="../media/image3.jpeg"/><Relationship Id="rId7" Type="http://schemas.openxmlformats.org/officeDocument/2006/relationships/hyperlink" Target="mailto:j.vavrus@wssda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.garchow@wssda.org" TargetMode="External"/><Relationship Id="rId5" Type="http://schemas.openxmlformats.org/officeDocument/2006/relationships/hyperlink" Target="http://wssda.org/Legislative/SchoolBoardLegislativeRepresentatives.aspx" TargetMode="External"/><Relationship Id="rId4" Type="http://schemas.openxmlformats.org/officeDocument/2006/relationships/hyperlink" Target="http://wssda.org/Legislative/LegislativeUpdates.aspx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ssda.org/Legislative/SchoolBoardLegislativeRepresentatives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ssda.org/Legislative/AdvocacyResources.aspx" TargetMode="External"/><Relationship Id="rId4" Type="http://schemas.openxmlformats.org/officeDocument/2006/relationships/hyperlink" Target="http://wssda.org/Legislative/LegislativeUpdates.aspx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search?q=#waedu&amp;src=typd" TargetMode="External"/><Relationship Id="rId3" Type="http://schemas.openxmlformats.org/officeDocument/2006/relationships/hyperlink" Target="http://wssda.org/Legislative/LegislativeCommittee.aspx" TargetMode="External"/><Relationship Id="rId7" Type="http://schemas.openxmlformats.org/officeDocument/2006/relationships/hyperlink" Target="https://twitter.com/search?q=#wssdaleg&amp;src=typ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tter.com/jessicavavrus" TargetMode="External"/><Relationship Id="rId5" Type="http://schemas.openxmlformats.org/officeDocument/2006/relationships/hyperlink" Target="http://wssda.org/Events/LegislativeConference.aspx" TargetMode="External"/><Relationship Id="rId4" Type="http://schemas.openxmlformats.org/officeDocument/2006/relationships/hyperlink" Target="http://wssda.org/Events/LegislativeAssembly.aspx" TargetMode="External"/><Relationship Id="rId9" Type="http://schemas.openxmlformats.org/officeDocument/2006/relationships/hyperlink" Target="https://twitter.com/search?q=#waleg&amp;src=typd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j.vavrus@wssda.or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ssda.org/Legislative/SchoolBoardLegislativeRepresentatives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app.leg.wa.gov/billsummary?BillNumber=5293&amp;Year=2017" TargetMode="External"/><Relationship Id="rId3" Type="http://schemas.openxmlformats.org/officeDocument/2006/relationships/hyperlink" Target="http://app.leg.wa.gov/billsummary?BillNumber=5607&amp;Year=2017" TargetMode="External"/><Relationship Id="rId7" Type="http://schemas.openxmlformats.org/officeDocument/2006/relationships/hyperlink" Target="https://wssda.box.com/shared/static/io365vrdu1pp9ajgkd420jrjg0cq6t14.pdf" TargetMode="External"/><Relationship Id="rId2" Type="http://schemas.openxmlformats.org/officeDocument/2006/relationships/hyperlink" Target="http://app.leg.wa.gov/billsummary?BillNumber=1059&amp;Year=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.leg.wa.gov/billsummary?BillNumber=1551&amp;Year=2017" TargetMode="External"/><Relationship Id="rId5" Type="http://schemas.openxmlformats.org/officeDocument/2006/relationships/hyperlink" Target="http://app.leg.wa.gov/billsummary?BillNumber=1508&amp;Year=2017" TargetMode="External"/><Relationship Id="rId10" Type="http://schemas.openxmlformats.org/officeDocument/2006/relationships/hyperlink" Target="http://app.leg.wa.gov/billsummary?BillNumber=1170&amp;Year=2017" TargetMode="External"/><Relationship Id="rId4" Type="http://schemas.openxmlformats.org/officeDocument/2006/relationships/hyperlink" Target="http://app.leg.wa.gov/billsummary?BillNumber=5505&amp;Year=2017" TargetMode="External"/><Relationship Id="rId9" Type="http://schemas.openxmlformats.org/officeDocument/2006/relationships/hyperlink" Target="http://app.leg.wa.gov/billsummary?BillNumber=5563&amp;Year=2017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app.leg.wa.gov/billsummary?BillNumber=1511&amp;Year=2017" TargetMode="External"/><Relationship Id="rId3" Type="http://schemas.openxmlformats.org/officeDocument/2006/relationships/hyperlink" Target="https://wssda.box.com/shared/static/2q502tkstu9vy77fblork6lp77j3kkgw.pdf" TargetMode="External"/><Relationship Id="rId7" Type="http://schemas.openxmlformats.org/officeDocument/2006/relationships/hyperlink" Target="http://app.leg.wa.gov/billsummary?BillNumber=5673&amp;Chamber=Senate&amp;Year=2017" TargetMode="External"/><Relationship Id="rId2" Type="http://schemas.openxmlformats.org/officeDocument/2006/relationships/hyperlink" Target="http://bit.ly/2l4gHK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.leg.wa.gov/billsummary?BillNumber=1886&amp;Year=2017" TargetMode="External"/><Relationship Id="rId11" Type="http://schemas.openxmlformats.org/officeDocument/2006/relationships/hyperlink" Target="http://app.leg.wa.gov/billsummary?BillNumber=1445&amp;Year=2017" TargetMode="External"/><Relationship Id="rId5" Type="http://schemas.openxmlformats.org/officeDocument/2006/relationships/hyperlink" Target="http://app.leg.wa.gov/billsummary?BillNumber=5664&amp;Year=2017" TargetMode="External"/><Relationship Id="rId10" Type="http://schemas.openxmlformats.org/officeDocument/2006/relationships/hyperlink" Target="http://app.leg.wa.gov/billsummary?BillNumber=1451&amp;Year=2017" TargetMode="External"/><Relationship Id="rId4" Type="http://schemas.openxmlformats.org/officeDocument/2006/relationships/hyperlink" Target="http://app.leg.wa.gov/billsummary?BillNumber=1393&amp;Year=2017" TargetMode="External"/><Relationship Id="rId9" Type="http://schemas.openxmlformats.org/officeDocument/2006/relationships/hyperlink" Target="http://app.leg.wa.gov/billsummary?BillNumber=5656&amp;Year=2017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2jLEs8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087" y="914400"/>
            <a:ext cx="2929632" cy="352423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471185"/>
            <a:ext cx="9144000" cy="1428766"/>
          </a:xfrm>
          <a:prstGeom prst="rect">
            <a:avLst/>
          </a:prstGeom>
          <a:solidFill>
            <a:srgbClr val="005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703" y="4648200"/>
            <a:ext cx="7772400" cy="631825"/>
          </a:xfrm>
        </p:spPr>
        <p:txBody>
          <a:bodyPr>
            <a:normAutofit fontScale="90000"/>
          </a:bodyPr>
          <a:lstStyle/>
          <a:p>
            <a:r>
              <a:rPr lang="en-US" b="1" spc="-15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WSSDA’s Weekly Legislative Update</a:t>
            </a:r>
            <a:endParaRPr lang="en-US" b="1" spc="-15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685800"/>
          </a:xfrm>
        </p:spPr>
        <p:txBody>
          <a:bodyPr>
            <a:normAutofit fontScale="92500" lnSpcReduction="10000"/>
          </a:bodyPr>
          <a:lstStyle/>
          <a:p>
            <a:endParaRPr lang="en-US" sz="20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February 3,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Session Dates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Feb. 17 – House Policy Committee Cutoff</a:t>
            </a:r>
          </a:p>
          <a:p>
            <a:r>
              <a:rPr lang="en-US" dirty="0" smtClean="0"/>
              <a:t>Feb. 24 – Fiscal Committee Cutoff</a:t>
            </a:r>
          </a:p>
          <a:p>
            <a:r>
              <a:rPr lang="en-US" dirty="0" smtClean="0"/>
              <a:t>March 8 – House of Origin Cutoff</a:t>
            </a:r>
          </a:p>
          <a:p>
            <a:r>
              <a:rPr lang="en-US" dirty="0" smtClean="0"/>
              <a:t>March 29 – Policy Cutoff – Opposite House</a:t>
            </a:r>
          </a:p>
          <a:p>
            <a:r>
              <a:rPr lang="en-US" dirty="0" smtClean="0"/>
              <a:t>April 4 – Fiscal Cutoff – Opposite House</a:t>
            </a:r>
          </a:p>
          <a:p>
            <a:r>
              <a:rPr lang="en-US" dirty="0" smtClean="0"/>
              <a:t>April 12 – Opposite House Cutoff</a:t>
            </a:r>
          </a:p>
          <a:p>
            <a:r>
              <a:rPr lang="en-US" dirty="0" smtClean="0"/>
              <a:t>April 23 – Last Day of 105-day Regular Session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Law-Making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2514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Chamber #1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Introduced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Hearing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Comm. Vote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Rules (2-3 votes)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Floor Calendar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Floor Vote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90800" y="1600200"/>
            <a:ext cx="2514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 smtClean="0"/>
              <a:t>Chamber #2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Introduced</a:t>
            </a:r>
            <a:endParaRPr lang="en-US" dirty="0"/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Hearing</a:t>
            </a:r>
            <a:endParaRPr lang="en-US" dirty="0"/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Comm. Vote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Rules (2-3 votes)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Floor Calendar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Floor Vote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4400" y="1600200"/>
            <a:ext cx="2514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 smtClean="0"/>
              <a:t>Reconciliation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dirty="0" smtClean="0"/>
              <a:t>Conference agreement</a:t>
            </a:r>
            <a:endParaRPr lang="en-US" dirty="0"/>
          </a:p>
          <a:p>
            <a:pPr marL="457200" indent="-457200">
              <a:buFont typeface="+mj-lt"/>
              <a:buAutoNum type="arabicPeriod" startAt="13"/>
            </a:pPr>
            <a:r>
              <a:rPr lang="en-US" dirty="0" smtClean="0"/>
              <a:t>Floor vote</a:t>
            </a:r>
            <a:endParaRPr lang="en-US" dirty="0"/>
          </a:p>
          <a:p>
            <a:pPr marL="457200" indent="-457200">
              <a:buFont typeface="+mj-lt"/>
              <a:buAutoNum type="arabicPeriod" startAt="13"/>
            </a:pPr>
            <a:r>
              <a:rPr lang="en-US" dirty="0" smtClean="0"/>
              <a:t>Floor vote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0" y="1600200"/>
            <a:ext cx="228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 smtClean="0"/>
              <a:t>Governor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Partial/ Full Veto</a:t>
            </a:r>
            <a:endParaRPr lang="en-US" dirty="0"/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Interpretive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3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 State Legislature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hlinkClick r:id="rId2"/>
              </a:rPr>
              <a:t>WA </a:t>
            </a:r>
            <a:r>
              <a:rPr lang="en-US" b="1" u="sng" dirty="0">
                <a:hlinkClick r:id="rId2"/>
              </a:rPr>
              <a:t>State Legislature</a:t>
            </a:r>
            <a:r>
              <a:rPr lang="en-US" u="sng" dirty="0"/>
              <a:t> </a:t>
            </a:r>
            <a:endParaRPr lang="en-US" dirty="0"/>
          </a:p>
          <a:p>
            <a:r>
              <a:rPr lang="en-US" b="1" u="sng" dirty="0" smtClean="0">
                <a:hlinkClick r:id="rId3"/>
              </a:rPr>
              <a:t>Legislative </a:t>
            </a:r>
            <a:r>
              <a:rPr lang="en-US" b="1" u="sng" dirty="0">
                <a:hlinkClick r:id="rId3"/>
              </a:rPr>
              <a:t>Committee Information</a:t>
            </a:r>
            <a:r>
              <a:rPr lang="en-US" u="sng" dirty="0">
                <a:hlinkClick r:id="rId3"/>
              </a:rPr>
              <a:t> </a:t>
            </a:r>
            <a:r>
              <a:rPr lang="en-US" dirty="0"/>
              <a:t>- Find out who is on what committee and what their meeting agendas include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Schedules: </a:t>
            </a:r>
            <a:r>
              <a:rPr lang="en-US" dirty="0"/>
              <a:t>To find more details on the Committee Meeting agendas, visit the </a:t>
            </a:r>
            <a:r>
              <a:rPr lang="en-US" u="sng" dirty="0">
                <a:hlinkClick r:id="rId4"/>
              </a:rPr>
              <a:t>House Committee</a:t>
            </a:r>
            <a:r>
              <a:rPr lang="en-US" dirty="0"/>
              <a:t> or </a:t>
            </a:r>
            <a:r>
              <a:rPr lang="en-US" u="sng" dirty="0">
                <a:hlinkClick r:id="rId5"/>
              </a:rPr>
              <a:t>Senate Committee</a:t>
            </a:r>
            <a:r>
              <a:rPr lang="en-US" dirty="0"/>
              <a:t> Web sites and click on the Committee you are interested in. </a:t>
            </a:r>
          </a:p>
          <a:p>
            <a:endParaRPr lang="en-US" dirty="0"/>
          </a:p>
          <a:p>
            <a:r>
              <a:rPr lang="en-US" b="1" u="sng" dirty="0" smtClean="0">
                <a:hlinkClick r:id="rId6"/>
              </a:rPr>
              <a:t>Bill </a:t>
            </a:r>
            <a:r>
              <a:rPr lang="en-US" b="1" u="sng" dirty="0">
                <a:hlinkClick r:id="rId6"/>
              </a:rPr>
              <a:t>Information and Tracking</a:t>
            </a:r>
            <a:r>
              <a:rPr lang="en-US" b="1" dirty="0"/>
              <a:t> </a:t>
            </a:r>
            <a:r>
              <a:rPr lang="en-US" dirty="0"/>
              <a:t>- From these pages you can follow the bills you are most interested in and also provide c</a:t>
            </a:r>
            <a:r>
              <a:rPr lang="en-US" u="sng" dirty="0">
                <a:hlinkClick r:id="rId7"/>
              </a:rPr>
              <a:t>omments on bills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>
              <a:hlinkClick r:id="rId8"/>
            </a:endParaRPr>
          </a:p>
          <a:p>
            <a:pPr marL="0" indent="0">
              <a:buNone/>
            </a:pPr>
            <a:r>
              <a:rPr lang="en-US" b="1" u="sng" dirty="0" smtClean="0">
                <a:hlinkClick r:id="rId8"/>
              </a:rPr>
              <a:t>TVW</a:t>
            </a:r>
            <a:r>
              <a:rPr lang="en-US" dirty="0" smtClean="0"/>
              <a:t> </a:t>
            </a:r>
            <a:r>
              <a:rPr lang="en-US" dirty="0"/>
              <a:t>- TVW is a great resource where you can watch hearings live, or go to the Archives to view past hearings of interest, just select the date and committee.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Diggin</a:t>
            </a:r>
            <a:r>
              <a:rPr lang="en-US" dirty="0" smtClean="0"/>
              <a:t>g into Budget Proposals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Navigating Education Budget Proposals:</a:t>
            </a:r>
            <a:br>
              <a:rPr lang="en-US" dirty="0" smtClean="0"/>
            </a:br>
            <a:r>
              <a:rPr lang="en-US" sz="2700" dirty="0" smtClean="0"/>
              <a:t>Making meaning &amp; providing input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Bills / Proposals “in-play”:</a:t>
            </a:r>
          </a:p>
          <a:p>
            <a:r>
              <a:rPr lang="en-US" dirty="0" smtClean="0"/>
              <a:t>Governor Inslee’s 2017-19 Education Budget</a:t>
            </a:r>
          </a:p>
          <a:p>
            <a:r>
              <a:rPr lang="en-US" dirty="0" smtClean="0"/>
              <a:t>Senate Majority Coalition Caucus (R) Proposal</a:t>
            </a:r>
          </a:p>
          <a:p>
            <a:pPr lvl="1"/>
            <a:r>
              <a:rPr lang="en-US" dirty="0" smtClean="0">
                <a:hlinkClick r:id="rId2"/>
              </a:rPr>
              <a:t>Summary</a:t>
            </a:r>
            <a:endParaRPr lang="en-US" dirty="0" smtClean="0"/>
          </a:p>
          <a:p>
            <a:pPr lvl="1"/>
            <a:r>
              <a:rPr lang="en-US" dirty="0" smtClean="0"/>
              <a:t>School district and taxpayer impact spreadsheets</a:t>
            </a:r>
          </a:p>
          <a:p>
            <a:pPr lvl="2"/>
            <a:r>
              <a:rPr lang="en-US" dirty="0" smtClean="0">
                <a:hlinkClick r:id="rId3"/>
              </a:rPr>
              <a:t>School District Total Amounts</a:t>
            </a:r>
            <a:endParaRPr lang="en-US" dirty="0" smtClean="0"/>
          </a:p>
          <a:p>
            <a:pPr lvl="2"/>
            <a:r>
              <a:rPr lang="en-US" dirty="0" smtClean="0">
                <a:hlinkClick r:id="rId4"/>
              </a:rPr>
              <a:t>Per Student Amounts</a:t>
            </a:r>
            <a:endParaRPr lang="en-US" dirty="0" smtClean="0"/>
          </a:p>
          <a:p>
            <a:pPr lvl="2"/>
            <a:r>
              <a:rPr lang="en-US" dirty="0" smtClean="0">
                <a:hlinkClick r:id="rId5"/>
              </a:rPr>
              <a:t>Funding &amp; Taxpayer Impacts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SSB 5607 </a:t>
            </a:r>
            <a:r>
              <a:rPr lang="en-US" dirty="0" smtClean="0"/>
              <a:t>Bill Report</a:t>
            </a:r>
          </a:p>
          <a:p>
            <a:r>
              <a:rPr lang="en-US" dirty="0" smtClean="0"/>
              <a:t>Democratic Caucus Proposal</a:t>
            </a:r>
          </a:p>
          <a:p>
            <a:pPr lvl="1"/>
            <a:r>
              <a:rPr lang="en-US" dirty="0" smtClean="0">
                <a:hlinkClick r:id="rId7"/>
              </a:rPr>
              <a:t>Summary</a:t>
            </a:r>
            <a:r>
              <a:rPr lang="en-US" dirty="0" smtClean="0"/>
              <a:t> &amp; </a:t>
            </a:r>
            <a:r>
              <a:rPr lang="en-US" dirty="0" smtClean="0">
                <a:hlinkClick r:id="rId8"/>
              </a:rPr>
              <a:t>Cost Estimates</a:t>
            </a:r>
            <a:endParaRPr lang="en-US" dirty="0" smtClean="0"/>
          </a:p>
          <a:p>
            <a:pPr lvl="1"/>
            <a:r>
              <a:rPr lang="en-US" dirty="0" smtClean="0">
                <a:hlinkClick r:id="rId9"/>
              </a:rPr>
              <a:t>HB 1843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14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6214258" y="2270166"/>
            <a:ext cx="1143000" cy="37496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49787" y="2667000"/>
            <a:ext cx="152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/>
              <a:t>Public hearing scheduled for </a:t>
            </a:r>
            <a:r>
              <a:rPr lang="en-US" sz="1600" b="1" i="1" u="sng" dirty="0" smtClean="0"/>
              <a:t>BOTH</a:t>
            </a:r>
            <a:r>
              <a:rPr lang="en-US" sz="1600" b="1" i="1" dirty="0" smtClean="0"/>
              <a:t> bills:</a:t>
            </a:r>
          </a:p>
          <a:p>
            <a:pPr algn="ctr"/>
            <a:r>
              <a:rPr lang="en-US" sz="1600" dirty="0" smtClean="0"/>
              <a:t>MONDAY 2/6</a:t>
            </a:r>
          </a:p>
          <a:p>
            <a:pPr algn="ctr"/>
            <a:r>
              <a:rPr lang="en-US" sz="1600" dirty="0" smtClean="0"/>
              <a:t>House Appropriations, 3:30pm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6787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Participating &amp; Providing Input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House Appropriations Committee</a:t>
            </a:r>
            <a:endParaRPr lang="en-US" dirty="0" smtClean="0"/>
          </a:p>
          <a:p>
            <a:pPr lvl="1"/>
            <a:r>
              <a:rPr lang="en-US" dirty="0" smtClean="0"/>
              <a:t>In person?</a:t>
            </a:r>
          </a:p>
          <a:p>
            <a:pPr lvl="1"/>
            <a:r>
              <a:rPr lang="en-US" dirty="0" smtClean="0"/>
              <a:t>Provide written testimony for WSSDA staff to share?</a:t>
            </a:r>
          </a:p>
          <a:p>
            <a:r>
              <a:rPr lang="en-US" dirty="0" smtClean="0">
                <a:hlinkClick r:id="rId3"/>
              </a:rPr>
              <a:t>Legislator Contacts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Ways to engage:</a:t>
            </a:r>
          </a:p>
          <a:p>
            <a:r>
              <a:rPr lang="en-US" dirty="0" smtClean="0"/>
              <a:t>Email and call your legislators regarding bills that are scheduled for public hearing and/or executive sessions</a:t>
            </a:r>
          </a:p>
          <a:p>
            <a:r>
              <a:rPr lang="en-US" dirty="0" smtClean="0"/>
              <a:t>Come to Olympia – to testify! (not just to watch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7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Box 1"/>
          <p:cNvSpPr txBox="1">
            <a:spLocks noChangeArrowheads="1"/>
          </p:cNvSpPr>
          <p:nvPr/>
        </p:nvSpPr>
        <p:spPr bwMode="auto">
          <a:xfrm>
            <a:off x="638175" y="1143000"/>
            <a:ext cx="768667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 sz="2400" b="1">
              <a:cs typeface="Arial" pitchFamily="34" charset="0"/>
            </a:endParaRPr>
          </a:p>
          <a:p>
            <a:pPr algn="ctr" eaLnBrk="1" hangingPunct="1"/>
            <a:r>
              <a:rPr lang="en-US" altLang="en-US" sz="2400" b="1">
                <a:cs typeface="Arial" pitchFamily="34" charset="0"/>
              </a:rPr>
              <a:t>Annual Legislative Conference &amp; Day on the Hill</a:t>
            </a:r>
          </a:p>
          <a:p>
            <a:pPr algn="ctr" eaLnBrk="1" hangingPunct="1"/>
            <a:r>
              <a:rPr lang="en-US" altLang="en-US" sz="2400" b="1">
                <a:cs typeface="Arial" pitchFamily="34" charset="0"/>
              </a:rPr>
              <a:t>February 12-13, 2017 in Olympia</a:t>
            </a:r>
          </a:p>
          <a:p>
            <a:pPr algn="ctr" eaLnBrk="1" hangingPunct="1"/>
            <a:r>
              <a:rPr lang="en-US" altLang="en-US" sz="2400" b="1">
                <a:cs typeface="Arial" pitchFamily="34" charset="0"/>
              </a:rPr>
              <a:t>Registration Open Now!</a:t>
            </a:r>
          </a:p>
          <a:p>
            <a:pPr algn="ctr" eaLnBrk="1" hangingPunct="1"/>
            <a:r>
              <a:rPr lang="en-US" altLang="en-US" sz="1600" b="1">
                <a:cs typeface="Arial" pitchFamily="34" charset="0"/>
                <a:hlinkClick r:id="rId3"/>
              </a:rPr>
              <a:t>http://wssda.org/Events/LegislativeConference.aspx</a:t>
            </a:r>
            <a:r>
              <a:rPr lang="en-US" altLang="en-US" sz="1600" b="1">
                <a:cs typeface="Arial" pitchFamily="34" charset="0"/>
              </a:rPr>
              <a:t> </a:t>
            </a:r>
          </a:p>
          <a:p>
            <a:pPr algn="ctr" eaLnBrk="1" hangingPunct="1"/>
            <a:endParaRPr lang="en-US" altLang="en-US" sz="2400">
              <a:cs typeface="Arial" pitchFamily="34" charset="0"/>
            </a:endParaRPr>
          </a:p>
          <a:p>
            <a:pPr algn="ctr" eaLnBrk="1" hangingPunct="1"/>
            <a:r>
              <a:rPr lang="en-US" altLang="en-US" sz="2400" b="1">
                <a:solidFill>
                  <a:srgbClr val="3082C4"/>
                </a:solidFill>
                <a:ea typeface="Tahoma" pitchFamily="34" charset="0"/>
                <a:cs typeface="Arial" pitchFamily="34" charset="0"/>
              </a:rPr>
              <a:t>Sponsored by: WSSDA/WASA/WASBO</a:t>
            </a:r>
          </a:p>
          <a:p>
            <a:pPr algn="ctr" eaLnBrk="1" hangingPunct="1"/>
            <a:endParaRPr lang="en-US" altLang="en-US" sz="2400">
              <a:solidFill>
                <a:srgbClr val="3082C4"/>
              </a:solidFill>
              <a:cs typeface="Arial" pitchFamily="34" charset="0"/>
            </a:endParaRPr>
          </a:p>
          <a:p>
            <a:pPr eaLnBrk="1" hangingPunct="1"/>
            <a:endParaRPr lang="en-US" altLang="en-US" sz="2400"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41362" y="228600"/>
            <a:ext cx="7902575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/>
              <a:t>Upcoming Events</a:t>
            </a:r>
            <a:endParaRPr lang="en-US" b="0" dirty="0"/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50" y="3849688"/>
            <a:ext cx="5207000" cy="2309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0219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Week’s Webinar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Foundations:</a:t>
            </a:r>
          </a:p>
          <a:p>
            <a:r>
              <a:rPr lang="en-US" dirty="0" smtClean="0"/>
              <a:t>More on reviewing &amp; communicating input on bills</a:t>
            </a:r>
          </a:p>
          <a:p>
            <a:r>
              <a:rPr lang="en-US" dirty="0" smtClean="0"/>
              <a:t>Why are dates important?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Updates and Actions:</a:t>
            </a:r>
          </a:p>
          <a:p>
            <a:r>
              <a:rPr lang="en-US" dirty="0" smtClean="0"/>
              <a:t>Week 3 recap</a:t>
            </a:r>
          </a:p>
          <a:p>
            <a:r>
              <a:rPr lang="en-US" dirty="0"/>
              <a:t>Bill and issue updates</a:t>
            </a:r>
          </a:p>
          <a:p>
            <a:r>
              <a:rPr lang="en-US" dirty="0" smtClean="0"/>
              <a:t>Week 4 preview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902575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/>
              <a:t>2017 WSSDA </a:t>
            </a:r>
            <a:r>
              <a:rPr lang="en-US" dirty="0"/>
              <a:t>Legislative Priorities</a:t>
            </a:r>
            <a:br>
              <a:rPr lang="en-US" dirty="0"/>
            </a:br>
            <a:r>
              <a:rPr lang="en-US" sz="2200" dirty="0">
                <a:hlinkClick r:id="rId3"/>
              </a:rPr>
              <a:t>http://</a:t>
            </a:r>
            <a:r>
              <a:rPr lang="en-US" sz="2200" dirty="0" smtClean="0">
                <a:hlinkClick r:id="rId3"/>
              </a:rPr>
              <a:t>wssda.org/Legislative/OurPrioritiesPositions.aspx</a:t>
            </a:r>
            <a:r>
              <a:rPr lang="en-US" sz="2200" dirty="0" smtClean="0"/>
              <a:t> </a:t>
            </a:r>
            <a:endParaRPr lang="en-US" sz="2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990600"/>
            <a:ext cx="7143750" cy="55070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dirty="0" smtClean="0"/>
              <a:t>2016 Legislative Assembly</a:t>
            </a:r>
            <a:r>
              <a:rPr lang="en-US" sz="2400" dirty="0" smtClean="0"/>
              <a:t> </a:t>
            </a:r>
            <a:r>
              <a:rPr lang="en-US" sz="1800" dirty="0" smtClean="0"/>
              <a:t>(September)</a:t>
            </a:r>
          </a:p>
          <a:p>
            <a:pPr lvl="1">
              <a:defRPr/>
            </a:pPr>
            <a:r>
              <a:rPr lang="en-US" sz="2000" dirty="0" smtClean="0"/>
              <a:t>95 school district board delegates</a:t>
            </a:r>
          </a:p>
          <a:p>
            <a:pPr lvl="1">
              <a:defRPr/>
            </a:pPr>
            <a:r>
              <a:rPr lang="en-US" sz="2000" dirty="0" smtClean="0"/>
              <a:t>Deliberated 62 legislative positions</a:t>
            </a:r>
            <a:endParaRPr lang="en-US" sz="2000" dirty="0"/>
          </a:p>
          <a:p>
            <a:pPr>
              <a:defRPr/>
            </a:pPr>
            <a:r>
              <a:rPr lang="en-US" sz="2400" b="1" dirty="0" smtClean="0"/>
              <a:t>2017 Priorities </a:t>
            </a:r>
            <a:r>
              <a:rPr lang="en-US" sz="2000" dirty="0" smtClean="0"/>
              <a:t>(Top 20 rankings from Leg. Assembly)</a:t>
            </a:r>
          </a:p>
          <a:p>
            <a:pPr lvl="1">
              <a:defRPr/>
            </a:pPr>
            <a:r>
              <a:rPr lang="en-US" sz="2000" dirty="0" smtClean="0"/>
              <a:t>Invest in our students </a:t>
            </a:r>
          </a:p>
          <a:p>
            <a:pPr lvl="2">
              <a:defRPr/>
            </a:pPr>
            <a:r>
              <a:rPr lang="en-US" sz="1600" dirty="0" smtClean="0"/>
              <a:t>Funding, levies, revenue</a:t>
            </a:r>
          </a:p>
          <a:p>
            <a:pPr lvl="1">
              <a:defRPr/>
            </a:pPr>
            <a:r>
              <a:rPr lang="en-US" sz="2000" dirty="0" smtClean="0"/>
              <a:t>Support our schools</a:t>
            </a:r>
          </a:p>
          <a:p>
            <a:pPr lvl="2">
              <a:defRPr/>
            </a:pPr>
            <a:r>
              <a:rPr lang="en-US" sz="1600" dirty="0" smtClean="0"/>
              <a:t>Facilities, school construction &amp; siting</a:t>
            </a:r>
          </a:p>
          <a:p>
            <a:pPr lvl="2">
              <a:defRPr/>
            </a:pPr>
            <a:r>
              <a:rPr lang="en-US" sz="1600" dirty="0" smtClean="0"/>
              <a:t>Public records requests</a:t>
            </a:r>
          </a:p>
          <a:p>
            <a:pPr lvl="1">
              <a:defRPr/>
            </a:pPr>
            <a:r>
              <a:rPr lang="en-US" sz="2000" dirty="0" smtClean="0"/>
              <a:t>Attract and retain quality staff</a:t>
            </a:r>
          </a:p>
          <a:p>
            <a:pPr lvl="2">
              <a:defRPr/>
            </a:pPr>
            <a:r>
              <a:rPr lang="en-US" sz="1600" dirty="0" smtClean="0"/>
              <a:t>Compensation</a:t>
            </a:r>
          </a:p>
          <a:p>
            <a:pPr lvl="2">
              <a:defRPr/>
            </a:pPr>
            <a:r>
              <a:rPr lang="en-US" sz="1600" dirty="0" smtClean="0"/>
              <a:t>Bargaining</a:t>
            </a:r>
          </a:p>
          <a:p>
            <a:pPr lvl="2">
              <a:defRPr/>
            </a:pPr>
            <a:r>
              <a:rPr lang="en-US" sz="1600" dirty="0" smtClean="0"/>
              <a:t>Teacher recruitment, retention, professional development</a:t>
            </a:r>
          </a:p>
          <a:p>
            <a:pPr>
              <a:defRPr/>
            </a:pPr>
            <a:r>
              <a:rPr lang="en-US" b="1" dirty="0"/>
              <a:t>Joint Association Ed Funding Priorities </a:t>
            </a:r>
          </a:p>
          <a:p>
            <a:pPr lvl="1">
              <a:defRPr/>
            </a:pPr>
            <a:r>
              <a:rPr lang="en-US" sz="1600" dirty="0"/>
              <a:t>Prioritized To-Do List for Education Funding</a:t>
            </a:r>
          </a:p>
          <a:p>
            <a:pPr marL="274638" lvl="1" indent="0">
              <a:buFont typeface="Arial" pitchFamily="34" charset="0"/>
              <a:buNone/>
              <a:defRPr/>
            </a:pPr>
            <a:endParaRPr lang="en-US" sz="2000" dirty="0" smtClean="0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50" y="1143000"/>
            <a:ext cx="2177626" cy="2713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847" y="4000500"/>
            <a:ext cx="1786832" cy="2306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840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dirty="0" smtClean="0"/>
              <a:t>Welcome!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Please </a:t>
            </a:r>
            <a:r>
              <a:rPr lang="en-US" dirty="0"/>
              <a:t>t</a:t>
            </a:r>
            <a:r>
              <a:rPr lang="en-US" dirty="0" smtClean="0"/>
              <a:t>ype your name, school district / organization, and role into the chat box!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94738" cy="49069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Logistics</a:t>
            </a:r>
          </a:p>
          <a:p>
            <a:pPr lvl="1"/>
            <a:r>
              <a:rPr lang="en-US" sz="2400" dirty="0" smtClean="0"/>
              <a:t>Webinar materials </a:t>
            </a:r>
            <a:r>
              <a:rPr lang="en-US" sz="1500" dirty="0" smtClean="0"/>
              <a:t>(</a:t>
            </a:r>
            <a:r>
              <a:rPr lang="en-US" sz="1500" dirty="0" smtClean="0">
                <a:hlinkClick r:id="rId4"/>
              </a:rPr>
              <a:t>Leg Update Web Page</a:t>
            </a:r>
            <a:r>
              <a:rPr lang="en-US" sz="2400" dirty="0" smtClean="0"/>
              <a:t>)</a:t>
            </a:r>
          </a:p>
          <a:p>
            <a:pPr marL="457200" lvl="1" indent="0">
              <a:buNone/>
            </a:pPr>
            <a:r>
              <a:rPr lang="en-US" sz="1700" dirty="0" smtClean="0">
                <a:hlinkClick r:id="rId4"/>
              </a:rPr>
              <a:t>http</a:t>
            </a:r>
            <a:r>
              <a:rPr lang="en-US" sz="1700" dirty="0">
                <a:hlinkClick r:id="rId4"/>
              </a:rPr>
              <a:t>://</a:t>
            </a:r>
            <a:r>
              <a:rPr lang="en-US" sz="1700" dirty="0" smtClean="0">
                <a:hlinkClick r:id="rId4"/>
              </a:rPr>
              <a:t>wssda.org/Legislative/LegislativeUpdates.aspx</a:t>
            </a:r>
            <a:r>
              <a:rPr lang="en-US" sz="1700" dirty="0" smtClean="0"/>
              <a:t> </a:t>
            </a:r>
          </a:p>
          <a:p>
            <a:pPr lvl="1"/>
            <a:r>
              <a:rPr lang="en-US" sz="2400" dirty="0" smtClean="0"/>
              <a:t>Q&amp;A </a:t>
            </a:r>
            <a:r>
              <a:rPr lang="en-US" sz="2400" dirty="0"/>
              <a:t>/ </a:t>
            </a:r>
            <a:r>
              <a:rPr lang="en-US" sz="2400" dirty="0" smtClean="0"/>
              <a:t>Comment process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hat and Question Boxes</a:t>
            </a:r>
          </a:p>
          <a:p>
            <a:pPr lvl="1"/>
            <a:r>
              <a:rPr lang="en-US" sz="2400" dirty="0" smtClean="0"/>
              <a:t>Phones on mute</a:t>
            </a:r>
          </a:p>
          <a:p>
            <a:pPr lvl="1"/>
            <a:r>
              <a:rPr lang="en-US" sz="2400" dirty="0" smtClean="0"/>
              <a:t>Webinar recordings &amp; </a:t>
            </a:r>
            <a:r>
              <a:rPr lang="en-US" sz="2400" dirty="0" err="1" smtClean="0"/>
              <a:t>ppt</a:t>
            </a:r>
            <a:r>
              <a:rPr lang="en-US" sz="2400" dirty="0" smtClean="0"/>
              <a:t> materials </a:t>
            </a:r>
            <a:r>
              <a:rPr lang="en-US" sz="1500" dirty="0" smtClean="0"/>
              <a:t>(</a:t>
            </a:r>
            <a:r>
              <a:rPr lang="en-US" sz="1500" dirty="0" smtClean="0">
                <a:hlinkClick r:id="rId5"/>
              </a:rPr>
              <a:t>Leg Rep Web Page</a:t>
            </a:r>
            <a:r>
              <a:rPr lang="en-US" sz="1500" dirty="0" smtClean="0"/>
              <a:t>)</a:t>
            </a:r>
          </a:p>
          <a:p>
            <a:pPr marL="457200" lvl="1" indent="0">
              <a:buNone/>
            </a:pP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wssda.org/Legislative/SchoolBoardLegislativeRepresentatives.aspx</a:t>
            </a:r>
            <a:r>
              <a:rPr lang="en-US" sz="1600" dirty="0" smtClean="0"/>
              <a:t> 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r>
              <a:rPr lang="en-US" sz="2800" b="1" dirty="0" smtClean="0"/>
              <a:t>Introductions</a:t>
            </a:r>
          </a:p>
          <a:p>
            <a:pPr lvl="1"/>
            <a:r>
              <a:rPr lang="en-US" sz="2600" dirty="0" smtClean="0"/>
              <a:t>WSSDA Staff </a:t>
            </a:r>
          </a:p>
          <a:p>
            <a:pPr lvl="2"/>
            <a:r>
              <a:rPr lang="en-US" sz="1900" dirty="0" smtClean="0"/>
              <a:t>Tim </a:t>
            </a:r>
            <a:r>
              <a:rPr lang="en-US" sz="1900" dirty="0"/>
              <a:t>Garchow, WSSDA Executive Director, </a:t>
            </a:r>
            <a:r>
              <a:rPr lang="en-US" sz="1900" dirty="0">
                <a:hlinkClick r:id="rId6"/>
              </a:rPr>
              <a:t>t.garchow@wssda.org</a:t>
            </a:r>
            <a:r>
              <a:rPr lang="en-US" sz="1900" dirty="0"/>
              <a:t> </a:t>
            </a:r>
          </a:p>
          <a:p>
            <a:pPr lvl="2"/>
            <a:r>
              <a:rPr lang="en-US" sz="1900" dirty="0"/>
              <a:t>Jessica Vavrus, Gov’t Relations Director, </a:t>
            </a:r>
            <a:r>
              <a:rPr lang="en-US" sz="1900" dirty="0">
                <a:hlinkClick r:id="rId7"/>
              </a:rPr>
              <a:t>j.vavrus@wssda.org</a:t>
            </a:r>
            <a:r>
              <a:rPr lang="en-US" sz="1900" dirty="0"/>
              <a:t>  and/or 360-890-5867</a:t>
            </a:r>
          </a:p>
          <a:p>
            <a:pPr lvl="2"/>
            <a:r>
              <a:rPr lang="en-US" sz="1900" dirty="0"/>
              <a:t>Tricia Kimbrough, Legislative Coordinator, </a:t>
            </a:r>
            <a:r>
              <a:rPr lang="en-US" sz="1900" dirty="0">
                <a:hlinkClick r:id="rId8"/>
              </a:rPr>
              <a:t>t.kimbrough@wssda.org</a:t>
            </a:r>
            <a:r>
              <a:rPr lang="en-US" sz="19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1183719"/>
            <a:ext cx="3581400" cy="178510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Webinar Materials </a:t>
            </a:r>
            <a:r>
              <a:rPr lang="en-US" sz="1400" b="1" dirty="0" smtClean="0"/>
              <a:t>(3 </a:t>
            </a:r>
            <a:r>
              <a:rPr lang="en-US" sz="1400" b="1" dirty="0"/>
              <a:t>documents)</a:t>
            </a:r>
            <a:r>
              <a:rPr lang="en-US" sz="20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Committee Meeting Schedules: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Week </a:t>
            </a:r>
            <a:r>
              <a:rPr lang="en-US" dirty="0"/>
              <a:t>3</a:t>
            </a:r>
            <a:r>
              <a:rPr lang="en-US" dirty="0" smtClean="0"/>
              <a:t> recap (</a:t>
            </a:r>
            <a:r>
              <a:rPr lang="en-US" dirty="0" err="1" smtClean="0"/>
              <a:t>pdf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Week 4 preview (</a:t>
            </a:r>
            <a:r>
              <a:rPr lang="en-US" dirty="0" err="1" smtClean="0"/>
              <a:t>pdf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Bill Watch List, </a:t>
            </a:r>
            <a:r>
              <a:rPr lang="en-US" b="1" dirty="0" smtClean="0"/>
              <a:t>1/27/17 (</a:t>
            </a:r>
            <a:r>
              <a:rPr lang="en-US" b="1" i="1" dirty="0" smtClean="0"/>
              <a:t>coming this afternoon</a:t>
            </a:r>
            <a:r>
              <a:rPr lang="en-US" b="1" dirty="0" smtClean="0"/>
              <a:t>) </a:t>
            </a:r>
            <a:r>
              <a:rPr lang="en-US" dirty="0" smtClean="0"/>
              <a:t>(</a:t>
            </a:r>
            <a:r>
              <a:rPr lang="en-US" dirty="0" err="1" smtClean="0"/>
              <a:t>pdf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347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3" y="304800"/>
            <a:ext cx="8443912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/>
              <a:t>WSSDA Resources for learning and communications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88" y="1238250"/>
            <a:ext cx="8799512" cy="42672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hlinkClick r:id="rId3"/>
              </a:rPr>
              <a:t>WSSDA’s Legislative Representative Web Page </a:t>
            </a:r>
            <a:r>
              <a:rPr lang="en-US" sz="2400" dirty="0" smtClean="0"/>
              <a:t>– this is a new web page just for school district board legislative reps. It is where you can register for the weekly updates and also access quick links for legislative activities.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b="1" u="sng" dirty="0" smtClean="0">
                <a:hlinkClick r:id="rId4"/>
              </a:rPr>
              <a:t>WSSDA </a:t>
            </a:r>
            <a:r>
              <a:rPr lang="en-US" b="1" u="sng" dirty="0">
                <a:hlinkClick r:id="rId4"/>
              </a:rPr>
              <a:t>Legislative Updates</a:t>
            </a:r>
            <a:r>
              <a:rPr lang="en-US" u="sng" dirty="0">
                <a:hlinkClick r:id="rId4"/>
              </a:rPr>
              <a:t> </a:t>
            </a:r>
            <a:r>
              <a:rPr lang="en-US" b="1" dirty="0"/>
              <a:t>- </a:t>
            </a:r>
            <a:r>
              <a:rPr lang="en-US" dirty="0"/>
              <a:t>Includes weekly committee schedules, bill watch lists, and WSSDA’s legislative updates during the legislative session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b="1" dirty="0" smtClean="0">
                <a:hlinkClick r:id="rId5"/>
              </a:rPr>
              <a:t>WSSDA Advocacy Resources</a:t>
            </a:r>
            <a:r>
              <a:rPr lang="en-US" sz="2400" b="1" dirty="0" smtClean="0"/>
              <a:t> - </a:t>
            </a:r>
            <a:r>
              <a:rPr lang="en-US" sz="2000" dirty="0" smtClean="0"/>
              <a:t>Organized by WSSDA position categories</a:t>
            </a:r>
          </a:p>
        </p:txBody>
      </p:sp>
    </p:spTree>
    <p:extLst>
      <p:ext uri="{BB962C8B-B14F-4D97-AF65-F5344CB8AC3E}">
        <p14:creationId xmlns:p14="http://schemas.microsoft.com/office/powerpoint/2010/main" val="13080191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7388" y="76200"/>
            <a:ext cx="7902575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/>
              <a:t>WSSDA Resources, cont’d</a:t>
            </a:r>
            <a:endParaRPr lang="en-US" b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1613" y="685800"/>
            <a:ext cx="8729662" cy="5486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WSSDA opportunities:</a:t>
            </a:r>
          </a:p>
          <a:p>
            <a:pPr lvl="1">
              <a:defRPr/>
            </a:pPr>
            <a:r>
              <a:rPr lang="en-US" b="1" dirty="0" smtClean="0"/>
              <a:t>Know</a:t>
            </a:r>
            <a:r>
              <a:rPr lang="en-US" dirty="0" smtClean="0"/>
              <a:t> and </a:t>
            </a:r>
            <a:r>
              <a:rPr lang="en-US" b="1" dirty="0" smtClean="0"/>
              <a:t>Access</a:t>
            </a:r>
            <a:r>
              <a:rPr lang="en-US" dirty="0" smtClean="0"/>
              <a:t> your </a:t>
            </a:r>
            <a:r>
              <a:rPr lang="en-US" dirty="0" smtClean="0">
                <a:hlinkClick r:id="rId3"/>
              </a:rPr>
              <a:t>Legislative Committee DA Representatives </a:t>
            </a:r>
            <a:r>
              <a:rPr lang="en-US" dirty="0" smtClean="0"/>
              <a:t>(elected at Annual Conference)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Participate</a:t>
            </a:r>
            <a:r>
              <a:rPr lang="en-US" dirty="0" smtClean="0"/>
              <a:t> in key statewide events:</a:t>
            </a:r>
          </a:p>
          <a:p>
            <a:pPr lvl="2">
              <a:defRPr/>
            </a:pPr>
            <a:r>
              <a:rPr lang="en-US" dirty="0" smtClean="0">
                <a:hlinkClick r:id="rId4"/>
              </a:rPr>
              <a:t>WSSDA Legislative Assembly </a:t>
            </a:r>
            <a:r>
              <a:rPr lang="en-US" dirty="0" smtClean="0"/>
              <a:t>– set WSSDA’s legislative priorities (Sept)</a:t>
            </a:r>
          </a:p>
          <a:p>
            <a:pPr lvl="2">
              <a:defRPr/>
            </a:pPr>
            <a:r>
              <a:rPr lang="en-US" dirty="0" smtClean="0">
                <a:hlinkClick r:id="rId5"/>
              </a:rPr>
              <a:t>Legislative Conference and Day on the Hill</a:t>
            </a:r>
            <a:r>
              <a:rPr lang="en-US" dirty="0" smtClean="0"/>
              <a:t>  in Olympia (with WASA / WASBO) (Jan/Feb)</a:t>
            </a:r>
          </a:p>
          <a:p>
            <a:pPr marL="914400" lvl="2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Serve</a:t>
            </a:r>
            <a:r>
              <a:rPr lang="en-US" dirty="0" smtClean="0"/>
              <a:t> as your board’s Legislative Representative, discuss issues with your board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Attend</a:t>
            </a:r>
            <a:r>
              <a:rPr lang="en-US" dirty="0" smtClean="0"/>
              <a:t> WSSDA Regional meetings in the Spring or Fall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Tune-in:</a:t>
            </a:r>
          </a:p>
          <a:p>
            <a:pPr lvl="2">
              <a:defRPr/>
            </a:pPr>
            <a:r>
              <a:rPr lang="en-US" dirty="0" smtClean="0"/>
              <a:t>Sign-up for WSSDA </a:t>
            </a:r>
            <a:r>
              <a:rPr lang="en-US" dirty="0" err="1" smtClean="0"/>
              <a:t>eClips</a:t>
            </a:r>
            <a:r>
              <a:rPr lang="en-US" dirty="0" smtClean="0"/>
              <a:t> </a:t>
            </a:r>
          </a:p>
          <a:p>
            <a:pPr lvl="2">
              <a:defRPr/>
            </a:pPr>
            <a:r>
              <a:rPr lang="en-US" dirty="0" smtClean="0"/>
              <a:t>During session: weekly Legislative Updates to members; </a:t>
            </a:r>
            <a:endParaRPr lang="en-US" dirty="0"/>
          </a:p>
          <a:p>
            <a:pPr lvl="2">
              <a:defRPr/>
            </a:pPr>
            <a:r>
              <a:rPr lang="en-US" dirty="0" smtClean="0"/>
              <a:t>Social media (Facebook &amp; Twitter):You </a:t>
            </a:r>
            <a:r>
              <a:rPr lang="en-US" dirty="0"/>
              <a:t>don’t have to have an account to follow “tweeters” during the session! </a:t>
            </a:r>
            <a:endParaRPr lang="en-US" dirty="0" smtClean="0"/>
          </a:p>
          <a:p>
            <a:pPr lvl="3">
              <a:defRPr/>
            </a:pPr>
            <a:r>
              <a:rPr lang="en-US" dirty="0" smtClean="0"/>
              <a:t>Follow </a:t>
            </a:r>
            <a:r>
              <a:rPr lang="en-US" u="sng" dirty="0">
                <a:hlinkClick r:id="rId6"/>
              </a:rPr>
              <a:t>Jessica </a:t>
            </a:r>
            <a:r>
              <a:rPr lang="en-US" dirty="0"/>
              <a:t>or </a:t>
            </a:r>
            <a:r>
              <a:rPr lang="en-US" u="sng" dirty="0">
                <a:hlinkClick r:id="rId7"/>
              </a:rPr>
              <a:t>#</a:t>
            </a:r>
            <a:r>
              <a:rPr lang="en-US" u="sng" dirty="0" err="1">
                <a:hlinkClick r:id="rId7"/>
              </a:rPr>
              <a:t>wssdaleg</a:t>
            </a:r>
            <a:r>
              <a:rPr lang="en-US" dirty="0"/>
              <a:t> and also check out </a:t>
            </a:r>
            <a:r>
              <a:rPr lang="en-US" u="sng" dirty="0">
                <a:hlinkClick r:id="rId8"/>
              </a:rPr>
              <a:t> #</a:t>
            </a:r>
            <a:r>
              <a:rPr lang="en-US" u="sng" dirty="0" err="1">
                <a:hlinkClick r:id="rId8"/>
              </a:rPr>
              <a:t>WAedu</a:t>
            </a:r>
            <a:r>
              <a:rPr lang="en-US" dirty="0"/>
              <a:t> and </a:t>
            </a:r>
            <a:r>
              <a:rPr lang="en-US" u="sng" dirty="0">
                <a:hlinkClick r:id="rId9"/>
              </a:rPr>
              <a:t>#</a:t>
            </a:r>
            <a:r>
              <a:rPr lang="en-US" u="sng" dirty="0" err="1">
                <a:hlinkClick r:id="rId9"/>
              </a:rPr>
              <a:t>WAleg</a:t>
            </a:r>
            <a:r>
              <a:rPr lang="en-US" dirty="0"/>
              <a:t> 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589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Comments?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the Chat/Question Box 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Contact: Jessica </a:t>
            </a:r>
            <a:r>
              <a:rPr lang="en-US" dirty="0"/>
              <a:t>Vavrus, Gov’t Relations Director, </a:t>
            </a:r>
            <a:r>
              <a:rPr lang="en-US" dirty="0">
                <a:hlinkClick r:id="rId3"/>
              </a:rPr>
              <a:t>j.vavrus@wssda.org</a:t>
            </a:r>
            <a:r>
              <a:rPr lang="en-US" dirty="0"/>
              <a:t>  </a:t>
            </a:r>
            <a:r>
              <a:rPr lang="en-US" dirty="0" smtClean="0"/>
              <a:t>; 360-890-5867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344015"/>
            <a:ext cx="821184" cy="4568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to you next week!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WSSDA’s Weekly Legislative Update Webinars:</a:t>
            </a:r>
            <a:br>
              <a:rPr lang="en-US" dirty="0" smtClean="0"/>
            </a:br>
            <a:r>
              <a:rPr lang="en-US" dirty="0" smtClean="0"/>
              <a:t>Purpose and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257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Who:</a:t>
            </a:r>
          </a:p>
          <a:p>
            <a:r>
              <a:rPr lang="en-US" dirty="0" smtClean="0"/>
              <a:t>School Board Legislative Representatives</a:t>
            </a:r>
          </a:p>
          <a:p>
            <a:r>
              <a:rPr lang="en-US" dirty="0" smtClean="0"/>
              <a:t>Other interested school directors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b="1" dirty="0" smtClean="0"/>
              <a:t>What:</a:t>
            </a:r>
          </a:p>
          <a:p>
            <a:r>
              <a:rPr lang="en-US" dirty="0" smtClean="0"/>
              <a:t>Timely legislative </a:t>
            </a:r>
            <a:r>
              <a:rPr lang="en-US" dirty="0"/>
              <a:t>and </a:t>
            </a:r>
            <a:r>
              <a:rPr lang="en-US" dirty="0" smtClean="0"/>
              <a:t>bill / issue updates</a:t>
            </a:r>
          </a:p>
          <a:p>
            <a:r>
              <a:rPr lang="en-US" dirty="0" smtClean="0"/>
              <a:t>Summary of the week’s activities and preview to hearings for the coming week</a:t>
            </a:r>
          </a:p>
          <a:p>
            <a:r>
              <a:rPr lang="en-US" dirty="0" smtClean="0"/>
              <a:t>Orientation to the legislative process, bill tracking, and web-based resources</a:t>
            </a:r>
          </a:p>
          <a:p>
            <a:pPr marL="0" indent="0">
              <a:buNone/>
            </a:pPr>
            <a:r>
              <a:rPr lang="en-US" b="1" dirty="0" smtClean="0"/>
              <a:t>Why: </a:t>
            </a:r>
          </a:p>
          <a:p>
            <a:r>
              <a:rPr lang="en-US" dirty="0" smtClean="0"/>
              <a:t>To engage and empower school board legislative representatives to work with their boards and communities in legislative issues that matter the most 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b="1" dirty="0" smtClean="0"/>
              <a:t>Where/When:</a:t>
            </a:r>
          </a:p>
          <a:p>
            <a:r>
              <a:rPr lang="en-US" dirty="0" smtClean="0"/>
              <a:t>Every Friday during the Legislative Session, at 12:00</a:t>
            </a:r>
          </a:p>
          <a:p>
            <a:r>
              <a:rPr lang="en-US" dirty="0"/>
              <a:t>Register here: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wssda.org/Legislative/SchoolBoardLegislativeRepresentatives.aspx</a:t>
            </a:r>
            <a:r>
              <a:rPr lang="en-US" sz="1600" dirty="0" smtClean="0"/>
              <a:t> </a:t>
            </a:r>
          </a:p>
          <a:p>
            <a:pPr lvl="1"/>
            <a:r>
              <a:rPr lang="en-US" sz="2100" dirty="0" smtClean="0"/>
              <a:t>Recording will be posted to the web site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34375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/>
              <a:t>Why are YOUR legislative partnerships &amp; priorities important?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711325"/>
            <a:ext cx="5038725" cy="44878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YOU’VE been entrusted in your community 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Power in numbers and voice</a:t>
            </a:r>
          </a:p>
          <a:p>
            <a:pPr lvl="1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How can we better engage / involve Leg. Reps across the state??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Decisions made in Olympia DO and WILL affect your district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3140148" y="1184349"/>
          <a:ext cx="7694428" cy="4801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895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Updates &amp; Actions</a:t>
            </a:r>
          </a:p>
          <a:p>
            <a:pPr lvl="1"/>
            <a:r>
              <a:rPr lang="en-US" dirty="0" smtClean="0"/>
              <a:t>Bill / Issue Updates</a:t>
            </a:r>
          </a:p>
          <a:p>
            <a:pPr lvl="1"/>
            <a:r>
              <a:rPr lang="en-US" dirty="0"/>
              <a:t>Bill </a:t>
            </a:r>
            <a:r>
              <a:rPr lang="en-US" dirty="0" smtClean="0"/>
              <a:t>Watch – bills of interest</a:t>
            </a:r>
            <a:endParaRPr lang="en-US" dirty="0"/>
          </a:p>
          <a:p>
            <a:pPr lvl="1"/>
            <a:r>
              <a:rPr lang="en-US" dirty="0" smtClean="0"/>
              <a:t>Week 5 </a:t>
            </a:r>
            <a:r>
              <a:rPr lang="en-US" dirty="0" smtClean="0"/>
              <a:t>Preview</a:t>
            </a:r>
          </a:p>
          <a:p>
            <a:pPr lvl="1"/>
            <a:r>
              <a:rPr lang="en-US" dirty="0" smtClean="0"/>
              <a:t>Legislative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Key 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46429" y="4438471"/>
            <a:ext cx="5216371" cy="1200329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Last Week’s Topics (check out the recording online!):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/>
              <a:t>Updates &amp; Actions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 smtClean="0"/>
              <a:t>Foundations</a:t>
            </a:r>
            <a:r>
              <a:rPr lang="en-US" dirty="0"/>
              <a:t>: 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dirty="0" smtClean="0"/>
              <a:t>Unpacking and understanding bills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25924" y="1676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Foundations:</a:t>
            </a:r>
          </a:p>
          <a:p>
            <a:pPr lvl="1"/>
            <a:r>
              <a:rPr lang="en-US" dirty="0" smtClean="0"/>
              <a:t>Digging int</a:t>
            </a:r>
            <a:r>
              <a:rPr lang="en-US" dirty="0" smtClean="0"/>
              <a:t>o education budget proposals</a:t>
            </a:r>
          </a:p>
          <a:p>
            <a:pPr lvl="1"/>
            <a:r>
              <a:rPr lang="en-US" dirty="0" smtClean="0"/>
              <a:t>Tracking &amp; providing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Bill/Issue Updates</a:t>
            </a:r>
            <a:br>
              <a:rPr lang="en-US" dirty="0" smtClean="0"/>
            </a:br>
            <a:r>
              <a:rPr lang="en-US" dirty="0" smtClean="0"/>
              <a:t>Schedules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9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/>
          <a:lstStyle/>
          <a:p>
            <a:r>
              <a:rPr lang="en-US" dirty="0" smtClean="0"/>
              <a:t>Week 4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Bill / Issue Actions &amp; Highlights</a:t>
            </a:r>
          </a:p>
          <a:p>
            <a:pPr lvl="1"/>
            <a:r>
              <a:rPr lang="en-US" dirty="0" smtClean="0"/>
              <a:t>Ed Funding Proposals</a:t>
            </a:r>
          </a:p>
          <a:p>
            <a:pPr lvl="2"/>
            <a:r>
              <a:rPr lang="en-US" dirty="0"/>
              <a:t>Levy Lid Delay – </a:t>
            </a:r>
            <a:r>
              <a:rPr lang="en-US" dirty="0">
                <a:hlinkClick r:id="rId2"/>
              </a:rPr>
              <a:t>HB 1059 </a:t>
            </a:r>
            <a:r>
              <a:rPr lang="en-US" dirty="0"/>
              <a:t> public hearing in Ways &amp; Means</a:t>
            </a:r>
          </a:p>
          <a:p>
            <a:pPr lvl="2"/>
            <a:r>
              <a:rPr lang="en-US" dirty="0">
                <a:hlinkClick r:id="rId3"/>
              </a:rPr>
              <a:t>SB 5607 </a:t>
            </a:r>
            <a:r>
              <a:rPr lang="en-US" dirty="0"/>
              <a:t>– public hearing, executive session, and Senate passage</a:t>
            </a:r>
          </a:p>
          <a:p>
            <a:pPr lvl="1"/>
            <a:r>
              <a:rPr lang="en-US" dirty="0" smtClean="0"/>
              <a:t>School District Liability Bill – </a:t>
            </a:r>
            <a:r>
              <a:rPr lang="en-US" dirty="0" smtClean="0">
                <a:hlinkClick r:id="rId4"/>
              </a:rPr>
              <a:t>SB 5505</a:t>
            </a:r>
            <a:endParaRPr lang="en-US" dirty="0" smtClean="0"/>
          </a:p>
          <a:p>
            <a:pPr lvl="2"/>
            <a:r>
              <a:rPr lang="en-US" dirty="0" smtClean="0"/>
              <a:t>1/31 Testimony (school attorneys, superintendents)</a:t>
            </a:r>
          </a:p>
          <a:p>
            <a:pPr lvl="2"/>
            <a:r>
              <a:rPr lang="en-US" dirty="0" smtClean="0"/>
              <a:t>Implications &amp; necessary next steps (need exec. session)</a:t>
            </a:r>
          </a:p>
          <a:p>
            <a:pPr lvl="1"/>
            <a:r>
              <a:rPr lang="en-US" dirty="0"/>
              <a:t>Student Health/Nutrition: </a:t>
            </a:r>
            <a:r>
              <a:rPr lang="en-US" dirty="0">
                <a:hlinkClick r:id="rId5"/>
              </a:rPr>
              <a:t>HB 1508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HB 1551 </a:t>
            </a:r>
            <a:r>
              <a:rPr lang="en-US" dirty="0"/>
              <a:t>(facilities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Truancy Bills (</a:t>
            </a:r>
            <a:r>
              <a:rPr lang="en-US" dirty="0" smtClean="0">
                <a:hlinkClick r:id="rId7"/>
              </a:rPr>
              <a:t>comparison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hlinkClick r:id="rId8"/>
              </a:rPr>
              <a:t>SB 5293 </a:t>
            </a:r>
            <a:r>
              <a:rPr lang="en-US" dirty="0" smtClean="0"/>
              <a:t>(</a:t>
            </a:r>
            <a:r>
              <a:rPr lang="en-US" dirty="0" err="1" smtClean="0"/>
              <a:t>Darnielle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hlinkClick r:id="rId9"/>
              </a:rPr>
              <a:t>SB 5563 </a:t>
            </a:r>
            <a:r>
              <a:rPr lang="en-US" dirty="0" smtClean="0"/>
              <a:t>(Fortunato)</a:t>
            </a:r>
          </a:p>
          <a:p>
            <a:pPr lvl="2"/>
            <a:r>
              <a:rPr lang="en-US" dirty="0" smtClean="0">
                <a:hlinkClick r:id="rId10"/>
              </a:rPr>
              <a:t>HB 1170 </a:t>
            </a:r>
            <a:r>
              <a:rPr lang="en-US" dirty="0" smtClean="0"/>
              <a:t>(Orwall)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/>
          <a:lstStyle/>
          <a:p>
            <a:r>
              <a:rPr lang="en-US" dirty="0" smtClean="0"/>
              <a:t>Week 4 Recap – Bills to 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Bill Watch List</a:t>
            </a:r>
            <a:r>
              <a:rPr lang="en-US" dirty="0" smtClean="0">
                <a:hlinkClick r:id="rId3"/>
              </a:rPr>
              <a:t>, </a:t>
            </a:r>
            <a:r>
              <a:rPr lang="en-US" dirty="0" smtClean="0"/>
              <a:t>updated 2/3/17</a:t>
            </a:r>
          </a:p>
          <a:p>
            <a:pPr lvl="1"/>
            <a:r>
              <a:rPr lang="en-US" b="1" dirty="0" smtClean="0"/>
              <a:t>Introductions of interest:</a:t>
            </a:r>
          </a:p>
          <a:p>
            <a:pPr lvl="2"/>
            <a:r>
              <a:rPr lang="en-US" dirty="0" smtClean="0"/>
              <a:t>Simple </a:t>
            </a:r>
            <a:r>
              <a:rPr lang="en-US" dirty="0" smtClean="0"/>
              <a:t>Majority in Bond Elections</a:t>
            </a:r>
          </a:p>
          <a:p>
            <a:pPr lvl="3"/>
            <a:r>
              <a:rPr lang="en-US" dirty="0" smtClean="0"/>
              <a:t>HB 1778 (Stonier)</a:t>
            </a:r>
          </a:p>
          <a:p>
            <a:pPr lvl="3"/>
            <a:r>
              <a:rPr lang="en-US" dirty="0" smtClean="0"/>
              <a:t>HB 1779 (Muri) – November only</a:t>
            </a:r>
          </a:p>
          <a:p>
            <a:pPr lvl="3"/>
            <a:r>
              <a:rPr lang="en-US" dirty="0" smtClean="0"/>
              <a:t>SB 5076 (Mullet)</a:t>
            </a:r>
            <a:endParaRPr lang="en-US" dirty="0" smtClean="0"/>
          </a:p>
          <a:p>
            <a:pPr lvl="2"/>
            <a:r>
              <a:rPr lang="en-US" dirty="0" smtClean="0"/>
              <a:t>Federal Forest Revenue Deductions: </a:t>
            </a:r>
            <a:r>
              <a:rPr lang="en-US" dirty="0" smtClean="0">
                <a:hlinkClick r:id="rId4"/>
              </a:rPr>
              <a:t>HB 1393 </a:t>
            </a:r>
            <a:r>
              <a:rPr lang="en-US" dirty="0" smtClean="0"/>
              <a:t>/ </a:t>
            </a:r>
            <a:r>
              <a:rPr lang="en-US" dirty="0" smtClean="0">
                <a:hlinkClick r:id="rId5"/>
              </a:rPr>
              <a:t>SB 5664</a:t>
            </a:r>
            <a:endParaRPr lang="en-US" dirty="0" smtClean="0"/>
          </a:p>
          <a:p>
            <a:pPr lvl="2"/>
            <a:r>
              <a:rPr lang="en-US" dirty="0" smtClean="0"/>
              <a:t>SBE / OSPI Governance Roles: </a:t>
            </a:r>
            <a:r>
              <a:rPr lang="en-US" dirty="0" smtClean="0">
                <a:hlinkClick r:id="rId6"/>
              </a:rPr>
              <a:t>HB 1886 </a:t>
            </a:r>
            <a:r>
              <a:rPr lang="en-US" dirty="0" smtClean="0"/>
              <a:t>/ </a:t>
            </a:r>
            <a:r>
              <a:rPr lang="en-US" dirty="0" smtClean="0">
                <a:hlinkClick r:id="rId7"/>
              </a:rPr>
              <a:t>SB 5673</a:t>
            </a:r>
            <a:endParaRPr lang="en-US" dirty="0" smtClean="0"/>
          </a:p>
          <a:p>
            <a:pPr lvl="2"/>
            <a:r>
              <a:rPr lang="en-US" dirty="0" smtClean="0"/>
              <a:t>Student Supports:</a:t>
            </a:r>
          </a:p>
          <a:p>
            <a:pPr lvl="3"/>
            <a:r>
              <a:rPr lang="en-US" dirty="0" smtClean="0"/>
              <a:t>Learning Assistance Program: </a:t>
            </a:r>
            <a:r>
              <a:rPr lang="en-US" dirty="0" smtClean="0">
                <a:hlinkClick r:id="rId8"/>
              </a:rPr>
              <a:t>HB 1511</a:t>
            </a:r>
            <a:endParaRPr lang="en-US" dirty="0" smtClean="0"/>
          </a:p>
          <a:p>
            <a:pPr lvl="3"/>
            <a:r>
              <a:rPr lang="en-US" dirty="0" smtClean="0"/>
              <a:t>Homeless Supports: </a:t>
            </a:r>
            <a:r>
              <a:rPr lang="en-US" dirty="0" smtClean="0">
                <a:hlinkClick r:id="rId9"/>
              </a:rPr>
              <a:t>SB 5656 </a:t>
            </a:r>
            <a:r>
              <a:rPr lang="en-US" dirty="0" smtClean="0"/>
              <a:t>(ending homelessness)</a:t>
            </a:r>
          </a:p>
          <a:p>
            <a:pPr lvl="3"/>
            <a:r>
              <a:rPr lang="en-US" dirty="0" smtClean="0"/>
              <a:t>Language Access (</a:t>
            </a:r>
            <a:r>
              <a:rPr lang="en-US" dirty="0" smtClean="0">
                <a:hlinkClick r:id="rId10"/>
              </a:rPr>
              <a:t>HB 1451</a:t>
            </a:r>
            <a:r>
              <a:rPr lang="en-US" dirty="0" smtClean="0"/>
              <a:t>) ; Dual Language (</a:t>
            </a:r>
            <a:r>
              <a:rPr lang="en-US" dirty="0" smtClean="0">
                <a:hlinkClick r:id="rId11"/>
              </a:rPr>
              <a:t>HB 1445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5 Committee Meeting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Feb. 6 – 10, 2017 Schedule </a:t>
            </a:r>
            <a:r>
              <a:rPr lang="en-US" dirty="0" smtClean="0"/>
              <a:t>– as of 2/3/17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 smtClean="0"/>
              <a:t>green shading on pdf </a:t>
            </a:r>
            <a:r>
              <a:rPr lang="en-US" dirty="0" smtClean="0"/>
              <a:t>schedule for KEY meetings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Ways to engage:</a:t>
            </a:r>
          </a:p>
          <a:p>
            <a:r>
              <a:rPr lang="en-US" dirty="0" smtClean="0"/>
              <a:t>Email and call your legislators regarding bills that are scheduled for public hearing and/or executive sessions</a:t>
            </a:r>
          </a:p>
          <a:p>
            <a:r>
              <a:rPr lang="en-US" dirty="0" smtClean="0"/>
              <a:t>Come to Olympia – to testify! (not just to watch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7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1948</TotalTime>
  <Words>1312</Words>
  <Application>Microsoft Office PowerPoint</Application>
  <PresentationFormat>On-screen Show (4:3)</PresentationFormat>
  <Paragraphs>265</Paragraphs>
  <Slides>23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WSSDA’s Weekly Legislative Update</vt:lpstr>
      <vt:lpstr>Welcome! Please type your name, school district / organization, and role into the chat box!</vt:lpstr>
      <vt:lpstr>WSSDA’s Weekly Legislative Update Webinars: Purpose and Audience</vt:lpstr>
      <vt:lpstr>Why are YOUR legislative partnerships &amp; priorities important?</vt:lpstr>
      <vt:lpstr>Today’s Focus</vt:lpstr>
      <vt:lpstr>Bill/Issue Updates Schedules</vt:lpstr>
      <vt:lpstr>Week 4 Recap</vt:lpstr>
      <vt:lpstr>Week 4 Recap – Bills to Watch</vt:lpstr>
      <vt:lpstr>Week 5 Committee Meeting Schedules</vt:lpstr>
      <vt:lpstr>Key Session Dates</vt:lpstr>
      <vt:lpstr>Law-Making Process</vt:lpstr>
      <vt:lpstr>WA State Legislature Resources</vt:lpstr>
      <vt:lpstr>foundations</vt:lpstr>
      <vt:lpstr>Navigating Education Budget Proposals: Making meaning &amp; providing input</vt:lpstr>
      <vt:lpstr>Participating &amp; Providing Input </vt:lpstr>
      <vt:lpstr>Things to remember</vt:lpstr>
      <vt:lpstr>Upcoming Events</vt:lpstr>
      <vt:lpstr>Next Week’s Webinar</vt:lpstr>
      <vt:lpstr>2017 WSSDA Legislative Priorities http://wssda.org/Legislative/OurPrioritiesPositions.aspx </vt:lpstr>
      <vt:lpstr>WSSDA Resources for learning and communications </vt:lpstr>
      <vt:lpstr>WSSDA Resources, cont’d</vt:lpstr>
      <vt:lpstr>Questions / Comments?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Legislative Assembly</dc:title>
  <dc:creator>Twombly, Abigail (WSSDA)</dc:creator>
  <cp:lastModifiedBy>Vavrus, Jessica (WSSDA)</cp:lastModifiedBy>
  <cp:revision>76</cp:revision>
  <cp:lastPrinted>2017-02-03T19:58:31Z</cp:lastPrinted>
  <dcterms:created xsi:type="dcterms:W3CDTF">2016-03-17T15:32:55Z</dcterms:created>
  <dcterms:modified xsi:type="dcterms:W3CDTF">2017-02-03T21:15:18Z</dcterms:modified>
</cp:coreProperties>
</file>