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265" r:id="rId3"/>
    <p:sldId id="381" r:id="rId4"/>
    <p:sldId id="382" r:id="rId5"/>
    <p:sldId id="316" r:id="rId6"/>
    <p:sldId id="319" r:id="rId7"/>
    <p:sldId id="310" r:id="rId8"/>
    <p:sldId id="336" r:id="rId9"/>
    <p:sldId id="341" r:id="rId10"/>
    <p:sldId id="318" r:id="rId11"/>
    <p:sldId id="317" r:id="rId12"/>
    <p:sldId id="345" r:id="rId13"/>
    <p:sldId id="342" r:id="rId14"/>
    <p:sldId id="337" r:id="rId15"/>
    <p:sldId id="306" r:id="rId16"/>
    <p:sldId id="354" r:id="rId17"/>
    <p:sldId id="387" r:id="rId18"/>
    <p:sldId id="386" r:id="rId19"/>
    <p:sldId id="380" r:id="rId20"/>
    <p:sldId id="357" r:id="rId21"/>
    <p:sldId id="301" r:id="rId22"/>
    <p:sldId id="353" r:id="rId23"/>
    <p:sldId id="383" r:id="rId24"/>
    <p:sldId id="384" r:id="rId25"/>
    <p:sldId id="385" r:id="rId26"/>
    <p:sldId id="351" r:id="rId27"/>
    <p:sldId id="320" r:id="rId28"/>
    <p:sldId id="303" r:id="rId29"/>
    <p:sldId id="304" r:id="rId30"/>
    <p:sldId id="333" r:id="rId31"/>
    <p:sldId id="293" r:id="rId32"/>
    <p:sldId id="294"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5476"/>
    <a:srgbClr val="97DC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683" autoAdjust="0"/>
    <p:restoredTop sz="96450" autoAdjust="0"/>
  </p:normalViewPr>
  <p:slideViewPr>
    <p:cSldViewPr>
      <p:cViewPr>
        <p:scale>
          <a:sx n="70" d="100"/>
          <a:sy n="70" d="100"/>
        </p:scale>
        <p:origin x="-1028" y="-48"/>
      </p:cViewPr>
      <p:guideLst>
        <p:guide orient="horz" pos="2160"/>
        <p:guide pos="2880"/>
      </p:guideLst>
    </p:cSldViewPr>
  </p:slideViewPr>
  <p:notesTextViewPr>
    <p:cViewPr>
      <p:scale>
        <a:sx n="1" d="1"/>
        <a:sy n="1" d="1"/>
      </p:scale>
      <p:origin x="0" y="0"/>
    </p:cViewPr>
  </p:notesTextViewPr>
  <p:sorterViewPr>
    <p:cViewPr>
      <p:scale>
        <a:sx n="90" d="100"/>
        <a:sy n="90" d="100"/>
      </p:scale>
      <p:origin x="0" y="5168"/>
    </p:cViewPr>
  </p:sorterViewPr>
  <p:notesViewPr>
    <p:cSldViewPr>
      <p:cViewPr varScale="1">
        <p:scale>
          <a:sx n="84" d="100"/>
          <a:sy n="84" d="100"/>
        </p:scale>
        <p:origin x="-31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3362B2-18DC-40DF-9F82-798A18F4DC40}" type="doc">
      <dgm:prSet loTypeId="urn:microsoft.com/office/officeart/2008/layout/AlternatingHexagons" loCatId="list" qsTypeId="urn:microsoft.com/office/officeart/2005/8/quickstyle/simple1" qsCatId="simple" csTypeId="urn:microsoft.com/office/officeart/2005/8/colors/colorful1" csCatId="colorful" phldr="1"/>
      <dgm:spPr/>
      <dgm:t>
        <a:bodyPr/>
        <a:lstStyle/>
        <a:p>
          <a:endParaRPr lang="en-US"/>
        </a:p>
      </dgm:t>
    </dgm:pt>
    <dgm:pt modelId="{41553C6D-9D2F-437D-98AB-4D1F1462A6F9}">
      <dgm:prSet phldrT="[Text]"/>
      <dgm:spPr/>
      <dgm:t>
        <a:bodyPr/>
        <a:lstStyle/>
        <a:p>
          <a:r>
            <a:rPr lang="en-US" dirty="0" smtClean="0"/>
            <a:t>1.1 million</a:t>
          </a:r>
          <a:endParaRPr lang="en-US" dirty="0"/>
        </a:p>
      </dgm:t>
    </dgm:pt>
    <dgm:pt modelId="{7520F3C7-8095-42DB-A42B-12F45FAFA849}" type="parTrans" cxnId="{91E4A03F-A90A-4175-8B92-B942CA59EB72}">
      <dgm:prSet/>
      <dgm:spPr/>
      <dgm:t>
        <a:bodyPr/>
        <a:lstStyle/>
        <a:p>
          <a:endParaRPr lang="en-US"/>
        </a:p>
      </dgm:t>
    </dgm:pt>
    <dgm:pt modelId="{4780210B-7731-4E73-878D-CE6910D40349}" type="sibTrans" cxnId="{91E4A03F-A90A-4175-8B92-B942CA59EB72}">
      <dgm:prSet/>
      <dgm:spPr/>
      <dgm:t>
        <a:bodyPr/>
        <a:lstStyle/>
        <a:p>
          <a:r>
            <a:rPr lang="en-US" dirty="0" smtClean="0"/>
            <a:t>K-12 Students</a:t>
          </a:r>
          <a:endParaRPr lang="en-US" dirty="0"/>
        </a:p>
      </dgm:t>
    </dgm:pt>
    <dgm:pt modelId="{BC8FC7E8-B2AD-4065-963B-30623D2A49F6}">
      <dgm:prSet phldrT="[Text]"/>
      <dgm:spPr/>
      <dgm:t>
        <a:bodyPr/>
        <a:lstStyle/>
        <a:p>
          <a:r>
            <a:rPr lang="en-US" dirty="0" smtClean="0"/>
            <a:t>295</a:t>
          </a:r>
          <a:endParaRPr lang="en-US" dirty="0"/>
        </a:p>
      </dgm:t>
    </dgm:pt>
    <dgm:pt modelId="{DAD5E90D-0FA7-4B1E-AD01-2463A34537EE}" type="parTrans" cxnId="{D45A76B0-4CED-4DD8-80C8-35144DD95BDF}">
      <dgm:prSet/>
      <dgm:spPr/>
      <dgm:t>
        <a:bodyPr/>
        <a:lstStyle/>
        <a:p>
          <a:endParaRPr lang="en-US"/>
        </a:p>
      </dgm:t>
    </dgm:pt>
    <dgm:pt modelId="{CD874FB4-2438-4160-8DEE-3A1B678E3F80}" type="sibTrans" cxnId="{D45A76B0-4CED-4DD8-80C8-35144DD95BDF}">
      <dgm:prSet/>
      <dgm:spPr/>
      <dgm:t>
        <a:bodyPr/>
        <a:lstStyle/>
        <a:p>
          <a:r>
            <a:rPr lang="en-US" dirty="0" smtClean="0"/>
            <a:t>School districts</a:t>
          </a:r>
          <a:endParaRPr lang="en-US" dirty="0"/>
        </a:p>
      </dgm:t>
    </dgm:pt>
    <dgm:pt modelId="{2B253F46-7848-4226-8026-C36737FD90C0}">
      <dgm:prSet phldrT="[Text]"/>
      <dgm:spPr/>
      <dgm:t>
        <a:bodyPr/>
        <a:lstStyle/>
        <a:p>
          <a:r>
            <a:rPr lang="en-US" dirty="0" smtClean="0"/>
            <a:t>147 </a:t>
          </a:r>
          <a:endParaRPr lang="en-US" dirty="0"/>
        </a:p>
      </dgm:t>
    </dgm:pt>
    <dgm:pt modelId="{3A9D54D8-1223-4665-8571-F1D8AFEF2303}" type="parTrans" cxnId="{B1FA27D2-D37A-4837-82F2-8BDD14B51126}">
      <dgm:prSet/>
      <dgm:spPr/>
      <dgm:t>
        <a:bodyPr/>
        <a:lstStyle/>
        <a:p>
          <a:endParaRPr lang="en-US"/>
        </a:p>
      </dgm:t>
    </dgm:pt>
    <dgm:pt modelId="{B0232C16-24BF-43C6-9244-57ABC0BE6E95}" type="sibTrans" cxnId="{B1FA27D2-D37A-4837-82F2-8BDD14B51126}">
      <dgm:prSet/>
      <dgm:spPr/>
      <dgm:t>
        <a:bodyPr/>
        <a:lstStyle/>
        <a:p>
          <a:r>
            <a:rPr lang="en-US" dirty="0" smtClean="0"/>
            <a:t>Legislators</a:t>
          </a:r>
          <a:endParaRPr lang="en-US" dirty="0"/>
        </a:p>
      </dgm:t>
    </dgm:pt>
    <dgm:pt modelId="{AD47F150-87C4-463B-ADCA-D121440CB37D}">
      <dgm:prSet phldrT="[Text]"/>
      <dgm:spPr/>
      <dgm:t>
        <a:bodyPr/>
        <a:lstStyle/>
        <a:p>
          <a:r>
            <a:rPr lang="en-US" dirty="0" smtClean="0"/>
            <a:t>1,477</a:t>
          </a:r>
          <a:endParaRPr lang="en-US" dirty="0"/>
        </a:p>
      </dgm:t>
    </dgm:pt>
    <dgm:pt modelId="{6C9F0E2E-CA36-45B4-BD04-2B93A7F289CF}" type="parTrans" cxnId="{0EBFB38A-90E6-40F4-941C-29F501D4B01F}">
      <dgm:prSet/>
      <dgm:spPr/>
      <dgm:t>
        <a:bodyPr/>
        <a:lstStyle/>
        <a:p>
          <a:endParaRPr lang="en-US"/>
        </a:p>
      </dgm:t>
    </dgm:pt>
    <dgm:pt modelId="{FD0CAD4E-5FA3-42AC-BDBB-13B7A659310D}" type="sibTrans" cxnId="{0EBFB38A-90E6-40F4-941C-29F501D4B01F}">
      <dgm:prSet/>
      <dgm:spPr/>
      <dgm:t>
        <a:bodyPr/>
        <a:lstStyle/>
        <a:p>
          <a:r>
            <a:rPr lang="en-US" dirty="0" smtClean="0"/>
            <a:t>YOU</a:t>
          </a:r>
          <a:endParaRPr lang="en-US" dirty="0"/>
        </a:p>
      </dgm:t>
    </dgm:pt>
    <dgm:pt modelId="{7A8C8556-A466-4723-A603-6897F4A904C6}" type="pres">
      <dgm:prSet presAssocID="{263362B2-18DC-40DF-9F82-798A18F4DC40}" presName="Name0" presStyleCnt="0">
        <dgm:presLayoutVars>
          <dgm:chMax/>
          <dgm:chPref/>
          <dgm:dir/>
          <dgm:animLvl val="lvl"/>
        </dgm:presLayoutVars>
      </dgm:prSet>
      <dgm:spPr/>
      <dgm:t>
        <a:bodyPr/>
        <a:lstStyle/>
        <a:p>
          <a:endParaRPr lang="en-US"/>
        </a:p>
      </dgm:t>
    </dgm:pt>
    <dgm:pt modelId="{EC66AED1-BDC0-4F80-B852-87C58F04A4F2}" type="pres">
      <dgm:prSet presAssocID="{41553C6D-9D2F-437D-98AB-4D1F1462A6F9}" presName="composite" presStyleCnt="0"/>
      <dgm:spPr/>
    </dgm:pt>
    <dgm:pt modelId="{D42C427A-0E5F-4769-ABAF-EF88BD9660E0}" type="pres">
      <dgm:prSet presAssocID="{41553C6D-9D2F-437D-98AB-4D1F1462A6F9}" presName="Parent1" presStyleLbl="node1" presStyleIdx="0" presStyleCnt="8">
        <dgm:presLayoutVars>
          <dgm:chMax val="1"/>
          <dgm:chPref val="1"/>
          <dgm:bulletEnabled val="1"/>
        </dgm:presLayoutVars>
      </dgm:prSet>
      <dgm:spPr/>
      <dgm:t>
        <a:bodyPr/>
        <a:lstStyle/>
        <a:p>
          <a:endParaRPr lang="en-US"/>
        </a:p>
      </dgm:t>
    </dgm:pt>
    <dgm:pt modelId="{736D40C8-A3E4-41A1-A579-915949B2EFB1}" type="pres">
      <dgm:prSet presAssocID="{41553C6D-9D2F-437D-98AB-4D1F1462A6F9}" presName="Childtext1" presStyleLbl="revTx" presStyleIdx="0" presStyleCnt="4">
        <dgm:presLayoutVars>
          <dgm:chMax val="0"/>
          <dgm:chPref val="0"/>
          <dgm:bulletEnabled val="1"/>
        </dgm:presLayoutVars>
      </dgm:prSet>
      <dgm:spPr/>
      <dgm:t>
        <a:bodyPr/>
        <a:lstStyle/>
        <a:p>
          <a:endParaRPr lang="en-US"/>
        </a:p>
      </dgm:t>
    </dgm:pt>
    <dgm:pt modelId="{F9367DE9-FE32-4162-B2F4-C70A058336D0}" type="pres">
      <dgm:prSet presAssocID="{41553C6D-9D2F-437D-98AB-4D1F1462A6F9}" presName="BalanceSpacing" presStyleCnt="0"/>
      <dgm:spPr/>
    </dgm:pt>
    <dgm:pt modelId="{7D6F261F-D80D-4730-9CCE-C85626F25EBD}" type="pres">
      <dgm:prSet presAssocID="{41553C6D-9D2F-437D-98AB-4D1F1462A6F9}" presName="BalanceSpacing1" presStyleCnt="0"/>
      <dgm:spPr/>
    </dgm:pt>
    <dgm:pt modelId="{A4E4CC88-CEC6-4762-98C1-2BE789AA99BA}" type="pres">
      <dgm:prSet presAssocID="{4780210B-7731-4E73-878D-CE6910D40349}" presName="Accent1Text" presStyleLbl="node1" presStyleIdx="1" presStyleCnt="8"/>
      <dgm:spPr/>
      <dgm:t>
        <a:bodyPr/>
        <a:lstStyle/>
        <a:p>
          <a:endParaRPr lang="en-US"/>
        </a:p>
      </dgm:t>
    </dgm:pt>
    <dgm:pt modelId="{35362A76-C04D-4B98-B88E-7D07D9F8322D}" type="pres">
      <dgm:prSet presAssocID="{4780210B-7731-4E73-878D-CE6910D40349}" presName="spaceBetweenRectangles" presStyleCnt="0"/>
      <dgm:spPr/>
    </dgm:pt>
    <dgm:pt modelId="{3B241B53-D39B-4BD1-A9E8-BFD45CB4977B}" type="pres">
      <dgm:prSet presAssocID="{BC8FC7E8-B2AD-4065-963B-30623D2A49F6}" presName="composite" presStyleCnt="0"/>
      <dgm:spPr/>
    </dgm:pt>
    <dgm:pt modelId="{50EC734D-E236-419F-9777-92F7E0C9253B}" type="pres">
      <dgm:prSet presAssocID="{BC8FC7E8-B2AD-4065-963B-30623D2A49F6}" presName="Parent1" presStyleLbl="node1" presStyleIdx="2" presStyleCnt="8">
        <dgm:presLayoutVars>
          <dgm:chMax val="1"/>
          <dgm:chPref val="1"/>
          <dgm:bulletEnabled val="1"/>
        </dgm:presLayoutVars>
      </dgm:prSet>
      <dgm:spPr/>
      <dgm:t>
        <a:bodyPr/>
        <a:lstStyle/>
        <a:p>
          <a:endParaRPr lang="en-US"/>
        </a:p>
      </dgm:t>
    </dgm:pt>
    <dgm:pt modelId="{C4EBE02E-1312-4DB6-A595-27946D996CAE}" type="pres">
      <dgm:prSet presAssocID="{BC8FC7E8-B2AD-4065-963B-30623D2A49F6}" presName="Childtext1" presStyleLbl="revTx" presStyleIdx="1" presStyleCnt="4">
        <dgm:presLayoutVars>
          <dgm:chMax val="0"/>
          <dgm:chPref val="0"/>
          <dgm:bulletEnabled val="1"/>
        </dgm:presLayoutVars>
      </dgm:prSet>
      <dgm:spPr/>
      <dgm:t>
        <a:bodyPr/>
        <a:lstStyle/>
        <a:p>
          <a:endParaRPr lang="en-US"/>
        </a:p>
      </dgm:t>
    </dgm:pt>
    <dgm:pt modelId="{C4AF7007-88DA-4A29-A05B-3C7009B36249}" type="pres">
      <dgm:prSet presAssocID="{BC8FC7E8-B2AD-4065-963B-30623D2A49F6}" presName="BalanceSpacing" presStyleCnt="0"/>
      <dgm:spPr/>
    </dgm:pt>
    <dgm:pt modelId="{5FB923E9-75EE-4E09-B4B4-CDB3E036D04C}" type="pres">
      <dgm:prSet presAssocID="{BC8FC7E8-B2AD-4065-963B-30623D2A49F6}" presName="BalanceSpacing1" presStyleCnt="0"/>
      <dgm:spPr/>
    </dgm:pt>
    <dgm:pt modelId="{840DE0A7-D224-4DFF-A787-988F8936BA11}" type="pres">
      <dgm:prSet presAssocID="{CD874FB4-2438-4160-8DEE-3A1B678E3F80}" presName="Accent1Text" presStyleLbl="node1" presStyleIdx="3" presStyleCnt="8"/>
      <dgm:spPr/>
      <dgm:t>
        <a:bodyPr/>
        <a:lstStyle/>
        <a:p>
          <a:endParaRPr lang="en-US"/>
        </a:p>
      </dgm:t>
    </dgm:pt>
    <dgm:pt modelId="{E7A53267-4F79-455B-8EB7-7A688DE869C4}" type="pres">
      <dgm:prSet presAssocID="{CD874FB4-2438-4160-8DEE-3A1B678E3F80}" presName="spaceBetweenRectangles" presStyleCnt="0"/>
      <dgm:spPr/>
    </dgm:pt>
    <dgm:pt modelId="{B4FB04BC-167D-4732-8F13-17ECA2CF897A}" type="pres">
      <dgm:prSet presAssocID="{AD47F150-87C4-463B-ADCA-D121440CB37D}" presName="composite" presStyleCnt="0"/>
      <dgm:spPr/>
    </dgm:pt>
    <dgm:pt modelId="{EC36B649-04FE-400C-A49E-672CB869C4F2}" type="pres">
      <dgm:prSet presAssocID="{AD47F150-87C4-463B-ADCA-D121440CB37D}" presName="Parent1" presStyleLbl="node1" presStyleIdx="4" presStyleCnt="8">
        <dgm:presLayoutVars>
          <dgm:chMax val="1"/>
          <dgm:chPref val="1"/>
          <dgm:bulletEnabled val="1"/>
        </dgm:presLayoutVars>
      </dgm:prSet>
      <dgm:spPr/>
      <dgm:t>
        <a:bodyPr/>
        <a:lstStyle/>
        <a:p>
          <a:endParaRPr lang="en-US"/>
        </a:p>
      </dgm:t>
    </dgm:pt>
    <dgm:pt modelId="{F840A4A6-020A-4436-BE89-DC88FE44C031}" type="pres">
      <dgm:prSet presAssocID="{AD47F150-87C4-463B-ADCA-D121440CB37D}" presName="Childtext1" presStyleLbl="revTx" presStyleIdx="2" presStyleCnt="4">
        <dgm:presLayoutVars>
          <dgm:chMax val="0"/>
          <dgm:chPref val="0"/>
          <dgm:bulletEnabled val="1"/>
        </dgm:presLayoutVars>
      </dgm:prSet>
      <dgm:spPr/>
    </dgm:pt>
    <dgm:pt modelId="{AB55076E-76C3-4D36-B1C3-04AE4A363F99}" type="pres">
      <dgm:prSet presAssocID="{AD47F150-87C4-463B-ADCA-D121440CB37D}" presName="BalanceSpacing" presStyleCnt="0"/>
      <dgm:spPr/>
    </dgm:pt>
    <dgm:pt modelId="{5D6BE336-2332-4EFD-A9CC-1FE6C548175B}" type="pres">
      <dgm:prSet presAssocID="{AD47F150-87C4-463B-ADCA-D121440CB37D}" presName="BalanceSpacing1" presStyleCnt="0"/>
      <dgm:spPr/>
    </dgm:pt>
    <dgm:pt modelId="{0DBAB39E-7384-4F64-BBDB-79CBB0BB56A7}" type="pres">
      <dgm:prSet presAssocID="{FD0CAD4E-5FA3-42AC-BDBB-13B7A659310D}" presName="Accent1Text" presStyleLbl="node1" presStyleIdx="5" presStyleCnt="8"/>
      <dgm:spPr/>
      <dgm:t>
        <a:bodyPr/>
        <a:lstStyle/>
        <a:p>
          <a:endParaRPr lang="en-US"/>
        </a:p>
      </dgm:t>
    </dgm:pt>
    <dgm:pt modelId="{56A3B75B-B19F-431F-8A48-0B71920EB865}" type="pres">
      <dgm:prSet presAssocID="{FD0CAD4E-5FA3-42AC-BDBB-13B7A659310D}" presName="spaceBetweenRectangles" presStyleCnt="0"/>
      <dgm:spPr/>
    </dgm:pt>
    <dgm:pt modelId="{4B8F4B0E-942E-450C-9FD1-7DFFA5B3B95B}" type="pres">
      <dgm:prSet presAssocID="{2B253F46-7848-4226-8026-C36737FD90C0}" presName="composite" presStyleCnt="0"/>
      <dgm:spPr/>
    </dgm:pt>
    <dgm:pt modelId="{5E324559-2EEA-4367-8E9A-B08E994C44F2}" type="pres">
      <dgm:prSet presAssocID="{2B253F46-7848-4226-8026-C36737FD90C0}" presName="Parent1" presStyleLbl="node1" presStyleIdx="6" presStyleCnt="8">
        <dgm:presLayoutVars>
          <dgm:chMax val="1"/>
          <dgm:chPref val="1"/>
          <dgm:bulletEnabled val="1"/>
        </dgm:presLayoutVars>
      </dgm:prSet>
      <dgm:spPr/>
      <dgm:t>
        <a:bodyPr/>
        <a:lstStyle/>
        <a:p>
          <a:endParaRPr lang="en-US"/>
        </a:p>
      </dgm:t>
    </dgm:pt>
    <dgm:pt modelId="{493D39B2-80FC-4206-85CC-DEB081635455}" type="pres">
      <dgm:prSet presAssocID="{2B253F46-7848-4226-8026-C36737FD90C0}" presName="Childtext1" presStyleLbl="revTx" presStyleIdx="3" presStyleCnt="4">
        <dgm:presLayoutVars>
          <dgm:chMax val="0"/>
          <dgm:chPref val="0"/>
          <dgm:bulletEnabled val="1"/>
        </dgm:presLayoutVars>
      </dgm:prSet>
      <dgm:spPr/>
    </dgm:pt>
    <dgm:pt modelId="{0F04ACBF-919A-4C91-964B-88C76E2C093C}" type="pres">
      <dgm:prSet presAssocID="{2B253F46-7848-4226-8026-C36737FD90C0}" presName="BalanceSpacing" presStyleCnt="0"/>
      <dgm:spPr/>
    </dgm:pt>
    <dgm:pt modelId="{0F408734-35F8-4B51-8DB8-BEE7C43C8B78}" type="pres">
      <dgm:prSet presAssocID="{2B253F46-7848-4226-8026-C36737FD90C0}" presName="BalanceSpacing1" presStyleCnt="0"/>
      <dgm:spPr/>
    </dgm:pt>
    <dgm:pt modelId="{7B945941-262B-463D-A9FF-B5F344A921F4}" type="pres">
      <dgm:prSet presAssocID="{B0232C16-24BF-43C6-9244-57ABC0BE6E95}" presName="Accent1Text" presStyleLbl="node1" presStyleIdx="7" presStyleCnt="8"/>
      <dgm:spPr/>
      <dgm:t>
        <a:bodyPr/>
        <a:lstStyle/>
        <a:p>
          <a:endParaRPr lang="en-US"/>
        </a:p>
      </dgm:t>
    </dgm:pt>
  </dgm:ptLst>
  <dgm:cxnLst>
    <dgm:cxn modelId="{91E4A03F-A90A-4175-8B92-B942CA59EB72}" srcId="{263362B2-18DC-40DF-9F82-798A18F4DC40}" destId="{41553C6D-9D2F-437D-98AB-4D1F1462A6F9}" srcOrd="0" destOrd="0" parTransId="{7520F3C7-8095-42DB-A42B-12F45FAFA849}" sibTransId="{4780210B-7731-4E73-878D-CE6910D40349}"/>
    <dgm:cxn modelId="{57AFC3B5-BEF5-48F7-AD5D-9FB9B5D99C3E}" type="presOf" srcId="{4780210B-7731-4E73-878D-CE6910D40349}" destId="{A4E4CC88-CEC6-4762-98C1-2BE789AA99BA}" srcOrd="0" destOrd="0" presId="urn:microsoft.com/office/officeart/2008/layout/AlternatingHexagons"/>
    <dgm:cxn modelId="{4C831921-5D7A-44ED-B07F-4649128CFC0E}" type="presOf" srcId="{B0232C16-24BF-43C6-9244-57ABC0BE6E95}" destId="{7B945941-262B-463D-A9FF-B5F344A921F4}" srcOrd="0" destOrd="0" presId="urn:microsoft.com/office/officeart/2008/layout/AlternatingHexagons"/>
    <dgm:cxn modelId="{E668BFE4-5937-4040-A65E-2E851B0FCBF1}" type="presOf" srcId="{BC8FC7E8-B2AD-4065-963B-30623D2A49F6}" destId="{50EC734D-E236-419F-9777-92F7E0C9253B}" srcOrd="0" destOrd="0" presId="urn:microsoft.com/office/officeart/2008/layout/AlternatingHexagons"/>
    <dgm:cxn modelId="{7243B418-B905-420C-880A-E3F159985104}" type="presOf" srcId="{2B253F46-7848-4226-8026-C36737FD90C0}" destId="{5E324559-2EEA-4367-8E9A-B08E994C44F2}" srcOrd="0" destOrd="0" presId="urn:microsoft.com/office/officeart/2008/layout/AlternatingHexagons"/>
    <dgm:cxn modelId="{170A5F87-FD33-415E-84D7-3D0335ABD16C}" type="presOf" srcId="{CD874FB4-2438-4160-8DEE-3A1B678E3F80}" destId="{840DE0A7-D224-4DFF-A787-988F8936BA11}" srcOrd="0" destOrd="0" presId="urn:microsoft.com/office/officeart/2008/layout/AlternatingHexagons"/>
    <dgm:cxn modelId="{3E869030-E667-45E0-8A24-EA1B95ECFF56}" type="presOf" srcId="{AD47F150-87C4-463B-ADCA-D121440CB37D}" destId="{EC36B649-04FE-400C-A49E-672CB869C4F2}" srcOrd="0" destOrd="0" presId="urn:microsoft.com/office/officeart/2008/layout/AlternatingHexagons"/>
    <dgm:cxn modelId="{0EBFB38A-90E6-40F4-941C-29F501D4B01F}" srcId="{263362B2-18DC-40DF-9F82-798A18F4DC40}" destId="{AD47F150-87C4-463B-ADCA-D121440CB37D}" srcOrd="2" destOrd="0" parTransId="{6C9F0E2E-CA36-45B4-BD04-2B93A7F289CF}" sibTransId="{FD0CAD4E-5FA3-42AC-BDBB-13B7A659310D}"/>
    <dgm:cxn modelId="{CF1F86B1-A250-48EE-B10D-A7E57EC56E72}" type="presOf" srcId="{41553C6D-9D2F-437D-98AB-4D1F1462A6F9}" destId="{D42C427A-0E5F-4769-ABAF-EF88BD9660E0}" srcOrd="0" destOrd="0" presId="urn:microsoft.com/office/officeart/2008/layout/AlternatingHexagons"/>
    <dgm:cxn modelId="{CF657584-5CF6-42B7-B64B-6087E9F8D1C5}" type="presOf" srcId="{263362B2-18DC-40DF-9F82-798A18F4DC40}" destId="{7A8C8556-A466-4723-A603-6897F4A904C6}" srcOrd="0" destOrd="0" presId="urn:microsoft.com/office/officeart/2008/layout/AlternatingHexagons"/>
    <dgm:cxn modelId="{B1FA27D2-D37A-4837-82F2-8BDD14B51126}" srcId="{263362B2-18DC-40DF-9F82-798A18F4DC40}" destId="{2B253F46-7848-4226-8026-C36737FD90C0}" srcOrd="3" destOrd="0" parTransId="{3A9D54D8-1223-4665-8571-F1D8AFEF2303}" sibTransId="{B0232C16-24BF-43C6-9244-57ABC0BE6E95}"/>
    <dgm:cxn modelId="{D45A76B0-4CED-4DD8-80C8-35144DD95BDF}" srcId="{263362B2-18DC-40DF-9F82-798A18F4DC40}" destId="{BC8FC7E8-B2AD-4065-963B-30623D2A49F6}" srcOrd="1" destOrd="0" parTransId="{DAD5E90D-0FA7-4B1E-AD01-2463A34537EE}" sibTransId="{CD874FB4-2438-4160-8DEE-3A1B678E3F80}"/>
    <dgm:cxn modelId="{5486CD45-911E-4C34-A288-93A8B08FB981}" type="presOf" srcId="{FD0CAD4E-5FA3-42AC-BDBB-13B7A659310D}" destId="{0DBAB39E-7384-4F64-BBDB-79CBB0BB56A7}" srcOrd="0" destOrd="0" presId="urn:microsoft.com/office/officeart/2008/layout/AlternatingHexagons"/>
    <dgm:cxn modelId="{CEA8D714-6C90-4CF0-AE58-6AE91C5DD4A2}" type="presParOf" srcId="{7A8C8556-A466-4723-A603-6897F4A904C6}" destId="{EC66AED1-BDC0-4F80-B852-87C58F04A4F2}" srcOrd="0" destOrd="0" presId="urn:microsoft.com/office/officeart/2008/layout/AlternatingHexagons"/>
    <dgm:cxn modelId="{AEE6B4C9-07F3-4D0F-945C-17ADD6DFB94F}" type="presParOf" srcId="{EC66AED1-BDC0-4F80-B852-87C58F04A4F2}" destId="{D42C427A-0E5F-4769-ABAF-EF88BD9660E0}" srcOrd="0" destOrd="0" presId="urn:microsoft.com/office/officeart/2008/layout/AlternatingHexagons"/>
    <dgm:cxn modelId="{B12B24C7-DAA4-424C-8FD2-86ADFFAD45BE}" type="presParOf" srcId="{EC66AED1-BDC0-4F80-B852-87C58F04A4F2}" destId="{736D40C8-A3E4-41A1-A579-915949B2EFB1}" srcOrd="1" destOrd="0" presId="urn:microsoft.com/office/officeart/2008/layout/AlternatingHexagons"/>
    <dgm:cxn modelId="{32F1B752-B840-47C7-BCD3-8A4057F9973B}" type="presParOf" srcId="{EC66AED1-BDC0-4F80-B852-87C58F04A4F2}" destId="{F9367DE9-FE32-4162-B2F4-C70A058336D0}" srcOrd="2" destOrd="0" presId="urn:microsoft.com/office/officeart/2008/layout/AlternatingHexagons"/>
    <dgm:cxn modelId="{0DF572C1-06A7-4D49-9DF3-4309E47F494B}" type="presParOf" srcId="{EC66AED1-BDC0-4F80-B852-87C58F04A4F2}" destId="{7D6F261F-D80D-4730-9CCE-C85626F25EBD}" srcOrd="3" destOrd="0" presId="urn:microsoft.com/office/officeart/2008/layout/AlternatingHexagons"/>
    <dgm:cxn modelId="{42F016F8-924B-4ADF-B000-02C7E2229FB5}" type="presParOf" srcId="{EC66AED1-BDC0-4F80-B852-87C58F04A4F2}" destId="{A4E4CC88-CEC6-4762-98C1-2BE789AA99BA}" srcOrd="4" destOrd="0" presId="urn:microsoft.com/office/officeart/2008/layout/AlternatingHexagons"/>
    <dgm:cxn modelId="{9D181604-4A49-45C5-A6D7-40FAF66FFD42}" type="presParOf" srcId="{7A8C8556-A466-4723-A603-6897F4A904C6}" destId="{35362A76-C04D-4B98-B88E-7D07D9F8322D}" srcOrd="1" destOrd="0" presId="urn:microsoft.com/office/officeart/2008/layout/AlternatingHexagons"/>
    <dgm:cxn modelId="{20F7FB0B-B305-4E87-81D6-33B7DB653E4E}" type="presParOf" srcId="{7A8C8556-A466-4723-A603-6897F4A904C6}" destId="{3B241B53-D39B-4BD1-A9E8-BFD45CB4977B}" srcOrd="2" destOrd="0" presId="urn:microsoft.com/office/officeart/2008/layout/AlternatingHexagons"/>
    <dgm:cxn modelId="{A2B05EBD-0CC1-4A03-82DA-380F14AE10E5}" type="presParOf" srcId="{3B241B53-D39B-4BD1-A9E8-BFD45CB4977B}" destId="{50EC734D-E236-419F-9777-92F7E0C9253B}" srcOrd="0" destOrd="0" presId="urn:microsoft.com/office/officeart/2008/layout/AlternatingHexagons"/>
    <dgm:cxn modelId="{0D02326A-DA9C-4EBC-A6DB-B10FE544EC41}" type="presParOf" srcId="{3B241B53-D39B-4BD1-A9E8-BFD45CB4977B}" destId="{C4EBE02E-1312-4DB6-A595-27946D996CAE}" srcOrd="1" destOrd="0" presId="urn:microsoft.com/office/officeart/2008/layout/AlternatingHexagons"/>
    <dgm:cxn modelId="{56172AC6-BA67-48D4-BE7E-6BD32FE6F49F}" type="presParOf" srcId="{3B241B53-D39B-4BD1-A9E8-BFD45CB4977B}" destId="{C4AF7007-88DA-4A29-A05B-3C7009B36249}" srcOrd="2" destOrd="0" presId="urn:microsoft.com/office/officeart/2008/layout/AlternatingHexagons"/>
    <dgm:cxn modelId="{86C7E2EB-B6A0-43F9-9DBE-0EE876D42F8F}" type="presParOf" srcId="{3B241B53-D39B-4BD1-A9E8-BFD45CB4977B}" destId="{5FB923E9-75EE-4E09-B4B4-CDB3E036D04C}" srcOrd="3" destOrd="0" presId="urn:microsoft.com/office/officeart/2008/layout/AlternatingHexagons"/>
    <dgm:cxn modelId="{9C7BBB22-C4D1-4EC0-A404-389B7E50B93F}" type="presParOf" srcId="{3B241B53-D39B-4BD1-A9E8-BFD45CB4977B}" destId="{840DE0A7-D224-4DFF-A787-988F8936BA11}" srcOrd="4" destOrd="0" presId="urn:microsoft.com/office/officeart/2008/layout/AlternatingHexagons"/>
    <dgm:cxn modelId="{D8EE3817-3BE5-4179-8869-540712F8DBF4}" type="presParOf" srcId="{7A8C8556-A466-4723-A603-6897F4A904C6}" destId="{E7A53267-4F79-455B-8EB7-7A688DE869C4}" srcOrd="3" destOrd="0" presId="urn:microsoft.com/office/officeart/2008/layout/AlternatingHexagons"/>
    <dgm:cxn modelId="{41D02FBA-04D7-42AE-8BF1-E618BD121A4C}" type="presParOf" srcId="{7A8C8556-A466-4723-A603-6897F4A904C6}" destId="{B4FB04BC-167D-4732-8F13-17ECA2CF897A}" srcOrd="4" destOrd="0" presId="urn:microsoft.com/office/officeart/2008/layout/AlternatingHexagons"/>
    <dgm:cxn modelId="{2BD0B237-877E-49F7-BE61-A46D0F0642AE}" type="presParOf" srcId="{B4FB04BC-167D-4732-8F13-17ECA2CF897A}" destId="{EC36B649-04FE-400C-A49E-672CB869C4F2}" srcOrd="0" destOrd="0" presId="urn:microsoft.com/office/officeart/2008/layout/AlternatingHexagons"/>
    <dgm:cxn modelId="{BBAC8022-BD7E-4295-9C4D-2C03A72CA566}" type="presParOf" srcId="{B4FB04BC-167D-4732-8F13-17ECA2CF897A}" destId="{F840A4A6-020A-4436-BE89-DC88FE44C031}" srcOrd="1" destOrd="0" presId="urn:microsoft.com/office/officeart/2008/layout/AlternatingHexagons"/>
    <dgm:cxn modelId="{4EB1D238-7B00-4359-9287-576F44A55A71}" type="presParOf" srcId="{B4FB04BC-167D-4732-8F13-17ECA2CF897A}" destId="{AB55076E-76C3-4D36-B1C3-04AE4A363F99}" srcOrd="2" destOrd="0" presId="urn:microsoft.com/office/officeart/2008/layout/AlternatingHexagons"/>
    <dgm:cxn modelId="{F51E8446-1FDD-46CC-A0C0-76123A27864C}" type="presParOf" srcId="{B4FB04BC-167D-4732-8F13-17ECA2CF897A}" destId="{5D6BE336-2332-4EFD-A9CC-1FE6C548175B}" srcOrd="3" destOrd="0" presId="urn:microsoft.com/office/officeart/2008/layout/AlternatingHexagons"/>
    <dgm:cxn modelId="{A4551D0E-D671-4345-A46D-AB8467CB0A2A}" type="presParOf" srcId="{B4FB04BC-167D-4732-8F13-17ECA2CF897A}" destId="{0DBAB39E-7384-4F64-BBDB-79CBB0BB56A7}" srcOrd="4" destOrd="0" presId="urn:microsoft.com/office/officeart/2008/layout/AlternatingHexagons"/>
    <dgm:cxn modelId="{73870295-CE2D-4EFA-A132-ACCC78F2F67B}" type="presParOf" srcId="{7A8C8556-A466-4723-A603-6897F4A904C6}" destId="{56A3B75B-B19F-431F-8A48-0B71920EB865}" srcOrd="5" destOrd="0" presId="urn:microsoft.com/office/officeart/2008/layout/AlternatingHexagons"/>
    <dgm:cxn modelId="{492BA9EE-EEFD-4329-9B68-514708596AC8}" type="presParOf" srcId="{7A8C8556-A466-4723-A603-6897F4A904C6}" destId="{4B8F4B0E-942E-450C-9FD1-7DFFA5B3B95B}" srcOrd="6" destOrd="0" presId="urn:microsoft.com/office/officeart/2008/layout/AlternatingHexagons"/>
    <dgm:cxn modelId="{D1CE40B6-6DDC-434C-85C3-F68F866A61C6}" type="presParOf" srcId="{4B8F4B0E-942E-450C-9FD1-7DFFA5B3B95B}" destId="{5E324559-2EEA-4367-8E9A-B08E994C44F2}" srcOrd="0" destOrd="0" presId="urn:microsoft.com/office/officeart/2008/layout/AlternatingHexagons"/>
    <dgm:cxn modelId="{398B307A-5C8D-4AFE-B6E2-C281C0F0A9C6}" type="presParOf" srcId="{4B8F4B0E-942E-450C-9FD1-7DFFA5B3B95B}" destId="{493D39B2-80FC-4206-85CC-DEB081635455}" srcOrd="1" destOrd="0" presId="urn:microsoft.com/office/officeart/2008/layout/AlternatingHexagons"/>
    <dgm:cxn modelId="{A312B2C3-7862-46E4-8977-766B8BBD6522}" type="presParOf" srcId="{4B8F4B0E-942E-450C-9FD1-7DFFA5B3B95B}" destId="{0F04ACBF-919A-4C91-964B-88C76E2C093C}" srcOrd="2" destOrd="0" presId="urn:microsoft.com/office/officeart/2008/layout/AlternatingHexagons"/>
    <dgm:cxn modelId="{12FAFF49-EE6B-4982-96EB-521250FB6D64}" type="presParOf" srcId="{4B8F4B0E-942E-450C-9FD1-7DFFA5B3B95B}" destId="{0F408734-35F8-4B51-8DB8-BEE7C43C8B78}" srcOrd="3" destOrd="0" presId="urn:microsoft.com/office/officeart/2008/layout/AlternatingHexagons"/>
    <dgm:cxn modelId="{FBA7DEC8-8A22-4E02-B997-5F1EC1E4B75B}" type="presParOf" srcId="{4B8F4B0E-942E-450C-9FD1-7DFFA5B3B95B}" destId="{7B945941-262B-463D-A9FF-B5F344A921F4}"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C427A-0E5F-4769-ABAF-EF88BD9660E0}">
      <dsp:nvSpPr>
        <dsp:cNvPr id="0" name=""/>
        <dsp:cNvSpPr/>
      </dsp:nvSpPr>
      <dsp:spPr>
        <a:xfrm rot="5400000">
          <a:off x="3472020" y="90488"/>
          <a:ext cx="1352536" cy="1176706"/>
        </a:xfrm>
        <a:prstGeom prst="hexagon">
          <a:avLst>
            <a:gd name="adj" fmla="val 2500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1.1 million</a:t>
          </a:r>
          <a:endParaRPr lang="en-US" sz="1800" kern="1200" dirty="0"/>
        </a:p>
      </dsp:txBody>
      <dsp:txXfrm rot="-5400000">
        <a:off x="3743305" y="213343"/>
        <a:ext cx="809966" cy="930996"/>
      </dsp:txXfrm>
    </dsp:sp>
    <dsp:sp modelId="{736D40C8-A3E4-41A1-A579-915949B2EFB1}">
      <dsp:nvSpPr>
        <dsp:cNvPr id="0" name=""/>
        <dsp:cNvSpPr/>
      </dsp:nvSpPr>
      <dsp:spPr>
        <a:xfrm>
          <a:off x="4772348" y="273080"/>
          <a:ext cx="1509430" cy="811521"/>
        </a:xfrm>
        <a:prstGeom prst="rect">
          <a:avLst/>
        </a:prstGeom>
        <a:noFill/>
        <a:ln>
          <a:noFill/>
        </a:ln>
        <a:effectLst/>
      </dsp:spPr>
      <dsp:style>
        <a:lnRef idx="0">
          <a:scrgbClr r="0" g="0" b="0"/>
        </a:lnRef>
        <a:fillRef idx="0">
          <a:scrgbClr r="0" g="0" b="0"/>
        </a:fillRef>
        <a:effectRef idx="0">
          <a:scrgbClr r="0" g="0" b="0"/>
        </a:effectRef>
        <a:fontRef idx="minor"/>
      </dsp:style>
    </dsp:sp>
    <dsp:sp modelId="{A4E4CC88-CEC6-4762-98C1-2BE789AA99BA}">
      <dsp:nvSpPr>
        <dsp:cNvPr id="0" name=""/>
        <dsp:cNvSpPr/>
      </dsp:nvSpPr>
      <dsp:spPr>
        <a:xfrm rot="5400000">
          <a:off x="2201177" y="90488"/>
          <a:ext cx="1352536" cy="1176706"/>
        </a:xfrm>
        <a:prstGeom prst="hexagon">
          <a:avLst>
            <a:gd name="adj" fmla="val 2500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K-12 Students</a:t>
          </a:r>
          <a:endParaRPr lang="en-US" sz="1700" kern="1200" dirty="0"/>
        </a:p>
      </dsp:txBody>
      <dsp:txXfrm rot="-5400000">
        <a:off x="2472462" y="213343"/>
        <a:ext cx="809966" cy="930996"/>
      </dsp:txXfrm>
    </dsp:sp>
    <dsp:sp modelId="{50EC734D-E236-419F-9777-92F7E0C9253B}">
      <dsp:nvSpPr>
        <dsp:cNvPr id="0" name=""/>
        <dsp:cNvSpPr/>
      </dsp:nvSpPr>
      <dsp:spPr>
        <a:xfrm rot="5400000">
          <a:off x="2834164" y="1238520"/>
          <a:ext cx="1352536" cy="1176706"/>
        </a:xfrm>
        <a:prstGeom prst="hexagon">
          <a:avLst>
            <a:gd name="adj" fmla="val 2500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295</a:t>
          </a:r>
          <a:endParaRPr lang="en-US" sz="1800" kern="1200" dirty="0"/>
        </a:p>
      </dsp:txBody>
      <dsp:txXfrm rot="-5400000">
        <a:off x="3105449" y="1361375"/>
        <a:ext cx="809966" cy="930996"/>
      </dsp:txXfrm>
    </dsp:sp>
    <dsp:sp modelId="{C4EBE02E-1312-4DB6-A595-27946D996CAE}">
      <dsp:nvSpPr>
        <dsp:cNvPr id="0" name=""/>
        <dsp:cNvSpPr/>
      </dsp:nvSpPr>
      <dsp:spPr>
        <a:xfrm>
          <a:off x="1412648" y="1421113"/>
          <a:ext cx="1460739" cy="811521"/>
        </a:xfrm>
        <a:prstGeom prst="rect">
          <a:avLst/>
        </a:prstGeom>
        <a:noFill/>
        <a:ln>
          <a:noFill/>
        </a:ln>
        <a:effectLst/>
      </dsp:spPr>
      <dsp:style>
        <a:lnRef idx="0">
          <a:scrgbClr r="0" g="0" b="0"/>
        </a:lnRef>
        <a:fillRef idx="0">
          <a:scrgbClr r="0" g="0" b="0"/>
        </a:fillRef>
        <a:effectRef idx="0">
          <a:scrgbClr r="0" g="0" b="0"/>
        </a:effectRef>
        <a:fontRef idx="minor"/>
      </dsp:style>
    </dsp:sp>
    <dsp:sp modelId="{840DE0A7-D224-4DFF-A787-988F8936BA11}">
      <dsp:nvSpPr>
        <dsp:cNvPr id="0" name=""/>
        <dsp:cNvSpPr/>
      </dsp:nvSpPr>
      <dsp:spPr>
        <a:xfrm rot="5400000">
          <a:off x="4105007" y="1238520"/>
          <a:ext cx="1352536" cy="1176706"/>
        </a:xfrm>
        <a:prstGeom prst="hexagon">
          <a:avLst>
            <a:gd name="adj" fmla="val 2500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School districts</a:t>
          </a:r>
          <a:endParaRPr lang="en-US" sz="1900" kern="1200" dirty="0"/>
        </a:p>
      </dsp:txBody>
      <dsp:txXfrm rot="-5400000">
        <a:off x="4376292" y="1361375"/>
        <a:ext cx="809966" cy="930996"/>
      </dsp:txXfrm>
    </dsp:sp>
    <dsp:sp modelId="{EC36B649-04FE-400C-A49E-672CB869C4F2}">
      <dsp:nvSpPr>
        <dsp:cNvPr id="0" name=""/>
        <dsp:cNvSpPr/>
      </dsp:nvSpPr>
      <dsp:spPr>
        <a:xfrm rot="5400000">
          <a:off x="3472020" y="2386553"/>
          <a:ext cx="1352536" cy="1176706"/>
        </a:xfrm>
        <a:prstGeom prst="hexagon">
          <a:avLst>
            <a:gd name="adj" fmla="val 25000"/>
            <a:gd name="vf" fmla="val 11547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1,477</a:t>
          </a:r>
          <a:endParaRPr lang="en-US" sz="1800" kern="1200" dirty="0"/>
        </a:p>
      </dsp:txBody>
      <dsp:txXfrm rot="-5400000">
        <a:off x="3743305" y="2509408"/>
        <a:ext cx="809966" cy="930996"/>
      </dsp:txXfrm>
    </dsp:sp>
    <dsp:sp modelId="{F840A4A6-020A-4436-BE89-DC88FE44C031}">
      <dsp:nvSpPr>
        <dsp:cNvPr id="0" name=""/>
        <dsp:cNvSpPr/>
      </dsp:nvSpPr>
      <dsp:spPr>
        <a:xfrm>
          <a:off x="4772348" y="2569145"/>
          <a:ext cx="1509430" cy="811521"/>
        </a:xfrm>
        <a:prstGeom prst="rect">
          <a:avLst/>
        </a:prstGeom>
        <a:noFill/>
        <a:ln>
          <a:noFill/>
        </a:ln>
        <a:effectLst/>
      </dsp:spPr>
      <dsp:style>
        <a:lnRef idx="0">
          <a:scrgbClr r="0" g="0" b="0"/>
        </a:lnRef>
        <a:fillRef idx="0">
          <a:scrgbClr r="0" g="0" b="0"/>
        </a:fillRef>
        <a:effectRef idx="0">
          <a:scrgbClr r="0" g="0" b="0"/>
        </a:effectRef>
        <a:fontRef idx="minor"/>
      </dsp:style>
    </dsp:sp>
    <dsp:sp modelId="{0DBAB39E-7384-4F64-BBDB-79CBB0BB56A7}">
      <dsp:nvSpPr>
        <dsp:cNvPr id="0" name=""/>
        <dsp:cNvSpPr/>
      </dsp:nvSpPr>
      <dsp:spPr>
        <a:xfrm rot="5400000">
          <a:off x="2201177" y="2386553"/>
          <a:ext cx="1352536" cy="1176706"/>
        </a:xfrm>
        <a:prstGeom prst="hexagon">
          <a:avLst>
            <a:gd name="adj" fmla="val 25000"/>
            <a:gd name="vf" fmla="val 1154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en-US" sz="3600" kern="1200" dirty="0" smtClean="0"/>
            <a:t>YOU</a:t>
          </a:r>
          <a:endParaRPr lang="en-US" sz="3600" kern="1200" dirty="0"/>
        </a:p>
      </dsp:txBody>
      <dsp:txXfrm rot="-5400000">
        <a:off x="2472462" y="2509408"/>
        <a:ext cx="809966" cy="930996"/>
      </dsp:txXfrm>
    </dsp:sp>
    <dsp:sp modelId="{5E324559-2EEA-4367-8E9A-B08E994C44F2}">
      <dsp:nvSpPr>
        <dsp:cNvPr id="0" name=""/>
        <dsp:cNvSpPr/>
      </dsp:nvSpPr>
      <dsp:spPr>
        <a:xfrm rot="5400000">
          <a:off x="2834164" y="3534586"/>
          <a:ext cx="1352536" cy="1176706"/>
        </a:xfrm>
        <a:prstGeom prst="hexagon">
          <a:avLst>
            <a:gd name="adj" fmla="val 2500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147 </a:t>
          </a:r>
          <a:endParaRPr lang="en-US" sz="1800" kern="1200" dirty="0"/>
        </a:p>
      </dsp:txBody>
      <dsp:txXfrm rot="-5400000">
        <a:off x="3105449" y="3657441"/>
        <a:ext cx="809966" cy="930996"/>
      </dsp:txXfrm>
    </dsp:sp>
    <dsp:sp modelId="{493D39B2-80FC-4206-85CC-DEB081635455}">
      <dsp:nvSpPr>
        <dsp:cNvPr id="0" name=""/>
        <dsp:cNvSpPr/>
      </dsp:nvSpPr>
      <dsp:spPr>
        <a:xfrm>
          <a:off x="1412648" y="3717178"/>
          <a:ext cx="1460739" cy="811521"/>
        </a:xfrm>
        <a:prstGeom prst="rect">
          <a:avLst/>
        </a:prstGeom>
        <a:noFill/>
        <a:ln>
          <a:noFill/>
        </a:ln>
        <a:effectLst/>
      </dsp:spPr>
      <dsp:style>
        <a:lnRef idx="0">
          <a:scrgbClr r="0" g="0" b="0"/>
        </a:lnRef>
        <a:fillRef idx="0">
          <a:scrgbClr r="0" g="0" b="0"/>
        </a:fillRef>
        <a:effectRef idx="0">
          <a:scrgbClr r="0" g="0" b="0"/>
        </a:effectRef>
        <a:fontRef idx="minor"/>
      </dsp:style>
    </dsp:sp>
    <dsp:sp modelId="{7B945941-262B-463D-A9FF-B5F344A921F4}">
      <dsp:nvSpPr>
        <dsp:cNvPr id="0" name=""/>
        <dsp:cNvSpPr/>
      </dsp:nvSpPr>
      <dsp:spPr>
        <a:xfrm rot="5400000">
          <a:off x="4105007" y="3534586"/>
          <a:ext cx="1352536" cy="1176706"/>
        </a:xfrm>
        <a:prstGeom prst="hexagon">
          <a:avLst>
            <a:gd name="adj" fmla="val 25000"/>
            <a:gd name="vf" fmla="val 1154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en-US" sz="1400" kern="1200" dirty="0" smtClean="0"/>
            <a:t>Legislators</a:t>
          </a:r>
          <a:endParaRPr lang="en-US" sz="1400" kern="1200" dirty="0"/>
        </a:p>
      </dsp:txBody>
      <dsp:txXfrm rot="-5400000">
        <a:off x="4376292" y="3657441"/>
        <a:ext cx="809966" cy="930996"/>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3172" tIns="46586" rIns="93172" bIns="46586" rtlCol="0"/>
          <a:lstStyle>
            <a:lvl1pPr algn="r">
              <a:defRPr sz="1200"/>
            </a:lvl1pPr>
          </a:lstStyle>
          <a:p>
            <a:fld id="{EA9E6131-5DB9-4C2A-BF3B-563FD413EF06}" type="datetimeFigureOut">
              <a:rPr lang="en-US" smtClean="0"/>
              <a:t>4/7/2017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200"/>
            </a:lvl1pPr>
          </a:lstStyle>
          <a:p>
            <a:fld id="{3A2450D6-5440-410C-9B31-9A8D69B60014}" type="slidenum">
              <a:rPr lang="en-US" smtClean="0"/>
              <a:t>‹#›</a:t>
            </a:fld>
            <a:endParaRPr lang="en-US"/>
          </a:p>
        </p:txBody>
      </p:sp>
    </p:spTree>
    <p:extLst>
      <p:ext uri="{BB962C8B-B14F-4D97-AF65-F5344CB8AC3E}">
        <p14:creationId xmlns:p14="http://schemas.microsoft.com/office/powerpoint/2010/main" val="2367496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2DF8380B-2CF4-4546-8AAA-4FD6CC16ED2D}" type="datetimeFigureOut">
              <a:rPr lang="en-US" smtClean="0"/>
              <a:t>4/7/2017</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E6E7E84B-98CD-4E2A-952C-CAE6AA8BCF1B}" type="slidenum">
              <a:rPr lang="en-US" smtClean="0"/>
              <a:t>‹#›</a:t>
            </a:fld>
            <a:endParaRPr lang="en-US"/>
          </a:p>
        </p:txBody>
      </p:sp>
    </p:spTree>
    <p:extLst>
      <p:ext uri="{BB962C8B-B14F-4D97-AF65-F5344CB8AC3E}">
        <p14:creationId xmlns:p14="http://schemas.microsoft.com/office/powerpoint/2010/main" val="3006405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slide	</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1</a:t>
            </a:fld>
            <a:endParaRPr lang="en-US"/>
          </a:p>
        </p:txBody>
      </p:sp>
    </p:spTree>
    <p:extLst>
      <p:ext uri="{BB962C8B-B14F-4D97-AF65-F5344CB8AC3E}">
        <p14:creationId xmlns:p14="http://schemas.microsoft.com/office/powerpoint/2010/main" val="377005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800"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864" indent="-285717" eaLnBrk="0" hangingPunct="0">
              <a:defRPr>
                <a:solidFill>
                  <a:schemeClr val="tx1"/>
                </a:solidFill>
                <a:latin typeface="Arial" pitchFamily="34" charset="0"/>
              </a:defRPr>
            </a:lvl2pPr>
            <a:lvl3pPr marL="1142868" indent="-228574" eaLnBrk="0" hangingPunct="0">
              <a:defRPr>
                <a:solidFill>
                  <a:schemeClr val="tx1"/>
                </a:solidFill>
                <a:latin typeface="Arial" pitchFamily="34" charset="0"/>
              </a:defRPr>
            </a:lvl3pPr>
            <a:lvl4pPr marL="1600015" indent="-228574" eaLnBrk="0" hangingPunct="0">
              <a:defRPr>
                <a:solidFill>
                  <a:schemeClr val="tx1"/>
                </a:solidFill>
                <a:latin typeface="Arial" pitchFamily="34" charset="0"/>
              </a:defRPr>
            </a:lvl4pPr>
            <a:lvl5pPr marL="2057162" indent="-228574" eaLnBrk="0" hangingPunct="0">
              <a:defRPr>
                <a:solidFill>
                  <a:schemeClr val="tx1"/>
                </a:solidFill>
                <a:latin typeface="Arial" pitchFamily="34" charset="0"/>
              </a:defRPr>
            </a:lvl5pPr>
            <a:lvl6pPr marL="2514309" indent="-228574" eaLnBrk="0" fontAlgn="base" hangingPunct="0">
              <a:spcBef>
                <a:spcPct val="0"/>
              </a:spcBef>
              <a:spcAft>
                <a:spcPct val="0"/>
              </a:spcAft>
              <a:defRPr>
                <a:solidFill>
                  <a:schemeClr val="tx1"/>
                </a:solidFill>
                <a:latin typeface="Arial" pitchFamily="34" charset="0"/>
              </a:defRPr>
            </a:lvl6pPr>
            <a:lvl7pPr marL="2971455" indent="-228574" eaLnBrk="0" fontAlgn="base" hangingPunct="0">
              <a:spcBef>
                <a:spcPct val="0"/>
              </a:spcBef>
              <a:spcAft>
                <a:spcPct val="0"/>
              </a:spcAft>
              <a:defRPr>
                <a:solidFill>
                  <a:schemeClr val="tx1"/>
                </a:solidFill>
                <a:latin typeface="Arial" pitchFamily="34" charset="0"/>
              </a:defRPr>
            </a:lvl7pPr>
            <a:lvl8pPr marL="3428603" indent="-228574" eaLnBrk="0" fontAlgn="base" hangingPunct="0">
              <a:spcBef>
                <a:spcPct val="0"/>
              </a:spcBef>
              <a:spcAft>
                <a:spcPct val="0"/>
              </a:spcAft>
              <a:defRPr>
                <a:solidFill>
                  <a:schemeClr val="tx1"/>
                </a:solidFill>
                <a:latin typeface="Arial" pitchFamily="34" charset="0"/>
              </a:defRPr>
            </a:lvl8pPr>
            <a:lvl9pPr marL="3885750" indent="-228574" eaLnBrk="0" fontAlgn="base" hangingPunct="0">
              <a:spcBef>
                <a:spcPct val="0"/>
              </a:spcBef>
              <a:spcAft>
                <a:spcPct val="0"/>
              </a:spcAft>
              <a:defRPr>
                <a:solidFill>
                  <a:schemeClr val="tx1"/>
                </a:solidFill>
                <a:latin typeface="Arial" pitchFamily="34" charset="0"/>
              </a:defRPr>
            </a:lvl9pPr>
          </a:lstStyle>
          <a:p>
            <a:pPr eaLnBrk="1" hangingPunct="1"/>
            <a:fld id="{0D9F7760-EB4E-49EA-930A-E72101C3EE86}" type="slidenum">
              <a:rPr lang="en-US" altLang="en-US" smtClean="0"/>
              <a:pPr eaLnBrk="1" hangingPunct="1"/>
              <a:t>30</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2</a:t>
            </a:fld>
            <a:endParaRPr lang="en-US"/>
          </a:p>
        </p:txBody>
      </p:sp>
    </p:spTree>
    <p:extLst>
      <p:ext uri="{BB962C8B-B14F-4D97-AF65-F5344CB8AC3E}">
        <p14:creationId xmlns:p14="http://schemas.microsoft.com/office/powerpoint/2010/main" val="4282462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4</a:t>
            </a:fld>
            <a:endParaRPr lang="en-US"/>
          </a:p>
        </p:txBody>
      </p:sp>
    </p:spTree>
    <p:extLst>
      <p:ext uri="{BB962C8B-B14F-4D97-AF65-F5344CB8AC3E}">
        <p14:creationId xmlns:p14="http://schemas.microsoft.com/office/powerpoint/2010/main" val="2488319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6</a:t>
            </a:fld>
            <a:endParaRPr lang="en-US"/>
          </a:p>
        </p:txBody>
      </p:sp>
    </p:spTree>
    <p:extLst>
      <p:ext uri="{BB962C8B-B14F-4D97-AF65-F5344CB8AC3E}">
        <p14:creationId xmlns:p14="http://schemas.microsoft.com/office/powerpoint/2010/main" val="6549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23</a:t>
            </a:fld>
            <a:endParaRPr lang="en-US"/>
          </a:p>
        </p:txBody>
      </p:sp>
    </p:spTree>
    <p:extLst>
      <p:ext uri="{BB962C8B-B14F-4D97-AF65-F5344CB8AC3E}">
        <p14:creationId xmlns:p14="http://schemas.microsoft.com/office/powerpoint/2010/main" val="2137571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24</a:t>
            </a:fld>
            <a:endParaRPr lang="en-US"/>
          </a:p>
        </p:txBody>
      </p:sp>
    </p:spTree>
    <p:extLst>
      <p:ext uri="{BB962C8B-B14F-4D97-AF65-F5344CB8AC3E}">
        <p14:creationId xmlns:p14="http://schemas.microsoft.com/office/powerpoint/2010/main" val="2137571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Jessica</a:t>
            </a:r>
            <a:endParaRPr lang="en-US" dirty="0"/>
          </a:p>
        </p:txBody>
      </p:sp>
      <p:sp>
        <p:nvSpPr>
          <p:cNvPr id="4" name="Slide Number Placeholder 3"/>
          <p:cNvSpPr>
            <a:spLocks noGrp="1"/>
          </p:cNvSpPr>
          <p:nvPr>
            <p:ph type="sldNum" sz="quarter" idx="10"/>
          </p:nvPr>
        </p:nvSpPr>
        <p:spPr/>
        <p:txBody>
          <a:bodyPr/>
          <a:lstStyle/>
          <a:p>
            <a:fld id="{E6E7E84B-98CD-4E2A-952C-CAE6AA8BCF1B}" type="slidenum">
              <a:rPr lang="en-US" smtClean="0"/>
              <a:t>25</a:t>
            </a:fld>
            <a:endParaRPr lang="en-US"/>
          </a:p>
        </p:txBody>
      </p:sp>
    </p:spTree>
    <p:extLst>
      <p:ext uri="{BB962C8B-B14F-4D97-AF65-F5344CB8AC3E}">
        <p14:creationId xmlns:p14="http://schemas.microsoft.com/office/powerpoint/2010/main" val="654989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xfrm>
            <a:off x="701676" y="4416426"/>
            <a:ext cx="5607050" cy="4651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800"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864" indent="-285717" eaLnBrk="0" hangingPunct="0">
              <a:defRPr>
                <a:solidFill>
                  <a:schemeClr val="tx1"/>
                </a:solidFill>
                <a:latin typeface="Arial" pitchFamily="34" charset="0"/>
              </a:defRPr>
            </a:lvl2pPr>
            <a:lvl3pPr marL="1142868" indent="-228574" eaLnBrk="0" hangingPunct="0">
              <a:defRPr>
                <a:solidFill>
                  <a:schemeClr val="tx1"/>
                </a:solidFill>
                <a:latin typeface="Arial" pitchFamily="34" charset="0"/>
              </a:defRPr>
            </a:lvl3pPr>
            <a:lvl4pPr marL="1600015" indent="-228574" eaLnBrk="0" hangingPunct="0">
              <a:defRPr>
                <a:solidFill>
                  <a:schemeClr val="tx1"/>
                </a:solidFill>
                <a:latin typeface="Arial" pitchFamily="34" charset="0"/>
              </a:defRPr>
            </a:lvl4pPr>
            <a:lvl5pPr marL="2057162" indent="-228574" eaLnBrk="0" hangingPunct="0">
              <a:defRPr>
                <a:solidFill>
                  <a:schemeClr val="tx1"/>
                </a:solidFill>
                <a:latin typeface="Arial" pitchFamily="34" charset="0"/>
              </a:defRPr>
            </a:lvl5pPr>
            <a:lvl6pPr marL="2514309" indent="-228574" eaLnBrk="0" fontAlgn="base" hangingPunct="0">
              <a:spcBef>
                <a:spcPct val="0"/>
              </a:spcBef>
              <a:spcAft>
                <a:spcPct val="0"/>
              </a:spcAft>
              <a:defRPr>
                <a:solidFill>
                  <a:schemeClr val="tx1"/>
                </a:solidFill>
                <a:latin typeface="Arial" pitchFamily="34" charset="0"/>
              </a:defRPr>
            </a:lvl6pPr>
            <a:lvl7pPr marL="2971455" indent="-228574" eaLnBrk="0" fontAlgn="base" hangingPunct="0">
              <a:spcBef>
                <a:spcPct val="0"/>
              </a:spcBef>
              <a:spcAft>
                <a:spcPct val="0"/>
              </a:spcAft>
              <a:defRPr>
                <a:solidFill>
                  <a:schemeClr val="tx1"/>
                </a:solidFill>
                <a:latin typeface="Arial" pitchFamily="34" charset="0"/>
              </a:defRPr>
            </a:lvl7pPr>
            <a:lvl8pPr marL="3428603" indent="-228574" eaLnBrk="0" fontAlgn="base" hangingPunct="0">
              <a:spcBef>
                <a:spcPct val="0"/>
              </a:spcBef>
              <a:spcAft>
                <a:spcPct val="0"/>
              </a:spcAft>
              <a:defRPr>
                <a:solidFill>
                  <a:schemeClr val="tx1"/>
                </a:solidFill>
                <a:latin typeface="Arial" pitchFamily="34" charset="0"/>
              </a:defRPr>
            </a:lvl8pPr>
            <a:lvl9pPr marL="3885750" indent="-228574" eaLnBrk="0" fontAlgn="base" hangingPunct="0">
              <a:spcBef>
                <a:spcPct val="0"/>
              </a:spcBef>
              <a:spcAft>
                <a:spcPct val="0"/>
              </a:spcAft>
              <a:defRPr>
                <a:solidFill>
                  <a:schemeClr val="tx1"/>
                </a:solidFill>
                <a:latin typeface="Arial" pitchFamily="34" charset="0"/>
              </a:defRPr>
            </a:lvl9pPr>
          </a:lstStyle>
          <a:p>
            <a:pPr eaLnBrk="1" hangingPunct="1"/>
            <a:fld id="{EB55E7B7-CFB7-4E73-9F5C-0B1BE0AACF73}" type="slidenum">
              <a:rPr lang="en-US" altLang="en-US" smtClean="0"/>
              <a:pPr eaLnBrk="1" hangingPunct="1"/>
              <a:t>28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xfrm>
            <a:off x="701676" y="4416426"/>
            <a:ext cx="5607050" cy="4575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80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864" indent="-285717" eaLnBrk="0" hangingPunct="0">
              <a:defRPr>
                <a:solidFill>
                  <a:schemeClr val="tx1"/>
                </a:solidFill>
                <a:latin typeface="Arial" pitchFamily="34" charset="0"/>
              </a:defRPr>
            </a:lvl2pPr>
            <a:lvl3pPr marL="1142868" indent="-228574" eaLnBrk="0" hangingPunct="0">
              <a:defRPr>
                <a:solidFill>
                  <a:schemeClr val="tx1"/>
                </a:solidFill>
                <a:latin typeface="Arial" pitchFamily="34" charset="0"/>
              </a:defRPr>
            </a:lvl3pPr>
            <a:lvl4pPr marL="1600015" indent="-228574" eaLnBrk="0" hangingPunct="0">
              <a:defRPr>
                <a:solidFill>
                  <a:schemeClr val="tx1"/>
                </a:solidFill>
                <a:latin typeface="Arial" pitchFamily="34" charset="0"/>
              </a:defRPr>
            </a:lvl4pPr>
            <a:lvl5pPr marL="2057162" indent="-228574" eaLnBrk="0" hangingPunct="0">
              <a:defRPr>
                <a:solidFill>
                  <a:schemeClr val="tx1"/>
                </a:solidFill>
                <a:latin typeface="Arial" pitchFamily="34" charset="0"/>
              </a:defRPr>
            </a:lvl5pPr>
            <a:lvl6pPr marL="2514309" indent="-228574" eaLnBrk="0" fontAlgn="base" hangingPunct="0">
              <a:spcBef>
                <a:spcPct val="0"/>
              </a:spcBef>
              <a:spcAft>
                <a:spcPct val="0"/>
              </a:spcAft>
              <a:defRPr>
                <a:solidFill>
                  <a:schemeClr val="tx1"/>
                </a:solidFill>
                <a:latin typeface="Arial" pitchFamily="34" charset="0"/>
              </a:defRPr>
            </a:lvl6pPr>
            <a:lvl7pPr marL="2971455" indent="-228574" eaLnBrk="0" fontAlgn="base" hangingPunct="0">
              <a:spcBef>
                <a:spcPct val="0"/>
              </a:spcBef>
              <a:spcAft>
                <a:spcPct val="0"/>
              </a:spcAft>
              <a:defRPr>
                <a:solidFill>
                  <a:schemeClr val="tx1"/>
                </a:solidFill>
                <a:latin typeface="Arial" pitchFamily="34" charset="0"/>
              </a:defRPr>
            </a:lvl7pPr>
            <a:lvl8pPr marL="3428603" indent="-228574" eaLnBrk="0" fontAlgn="base" hangingPunct="0">
              <a:spcBef>
                <a:spcPct val="0"/>
              </a:spcBef>
              <a:spcAft>
                <a:spcPct val="0"/>
              </a:spcAft>
              <a:defRPr>
                <a:solidFill>
                  <a:schemeClr val="tx1"/>
                </a:solidFill>
                <a:latin typeface="Arial" pitchFamily="34" charset="0"/>
              </a:defRPr>
            </a:lvl8pPr>
            <a:lvl9pPr marL="3885750" indent="-228574" eaLnBrk="0" fontAlgn="base" hangingPunct="0">
              <a:spcBef>
                <a:spcPct val="0"/>
              </a:spcBef>
              <a:spcAft>
                <a:spcPct val="0"/>
              </a:spcAft>
              <a:defRPr>
                <a:solidFill>
                  <a:schemeClr val="tx1"/>
                </a:solidFill>
                <a:latin typeface="Arial" pitchFamily="34" charset="0"/>
              </a:defRPr>
            </a:lvl9pPr>
          </a:lstStyle>
          <a:p>
            <a:pPr eaLnBrk="1" hangingPunct="1"/>
            <a:fld id="{6B371D11-1191-488E-B45A-0464C7A8F9D1}" type="slidenum">
              <a:rPr lang="en-US" altLang="en-US" smtClean="0"/>
              <a:pPr eaLnBrk="1" hangingPunct="1"/>
              <a:t>29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F518E8-FE41-494C-89B8-6CE420E08897}" type="datetime1">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4067826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E0291-C265-4AC0-91DA-BC196057D994}" type="datetime1">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193006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D0FE5F-4B83-4E9A-82E5-9704A81E57CB}" type="datetime1">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1136636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7AB37D2-4608-4DA2-99D5-FB0FF2E4A21F}" type="datetime1">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77000" y="6477000"/>
            <a:ext cx="2133600" cy="365125"/>
          </a:xfrm>
        </p:spPr>
        <p:txBody>
          <a:bodyPr/>
          <a:lstStyle/>
          <a:p>
            <a:fld id="{BB6AA464-A7E6-497E-ADB9-393DA218FF05}" type="slidenum">
              <a:rPr lang="en-US" smtClean="0"/>
              <a:t>‹#›</a:t>
            </a:fld>
            <a:endParaRPr lang="en-US"/>
          </a:p>
        </p:txBody>
      </p:sp>
      <p:grpSp>
        <p:nvGrpSpPr>
          <p:cNvPr id="7" name="Group 6"/>
          <p:cNvGrpSpPr/>
          <p:nvPr userDrawn="1"/>
        </p:nvGrpSpPr>
        <p:grpSpPr>
          <a:xfrm>
            <a:off x="1295400" y="6400800"/>
            <a:ext cx="7391400" cy="417393"/>
            <a:chOff x="2398246" y="7334435"/>
            <a:chExt cx="7391400" cy="417393"/>
          </a:xfrm>
        </p:grpSpPr>
        <p:sp>
          <p:nvSpPr>
            <p:cNvPr id="8" name="Rectangle 7"/>
            <p:cNvSpPr/>
            <p:nvPr/>
          </p:nvSpPr>
          <p:spPr>
            <a:xfrm>
              <a:off x="2398246" y="7518667"/>
              <a:ext cx="7391400" cy="233161"/>
            </a:xfrm>
            <a:prstGeom prst="rect">
              <a:avLst/>
            </a:prstGeom>
            <a:solidFill>
              <a:srgbClr val="00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latin typeface="Arial Narrow" panose="020B0606020202030204" pitchFamily="34" charset="0"/>
                </a:rPr>
                <a:t>Week</a:t>
              </a:r>
              <a:r>
                <a:rPr lang="en-US" sz="1600" b="1" baseline="0" dirty="0" smtClean="0">
                  <a:latin typeface="Arial Narrow" panose="020B0606020202030204" pitchFamily="34" charset="0"/>
                </a:rPr>
                <a:t> 13 </a:t>
              </a:r>
              <a:r>
                <a:rPr lang="en-US" sz="1600" b="1" baseline="0" dirty="0" smtClean="0">
                  <a:latin typeface="Arial Narrow" panose="020B0606020202030204" pitchFamily="34" charset="0"/>
                </a:rPr>
                <a:t>Legislative Update, </a:t>
              </a:r>
              <a:r>
                <a:rPr lang="en-US" sz="1600" b="1" baseline="0" dirty="0" smtClean="0">
                  <a:latin typeface="Arial Narrow" panose="020B0606020202030204" pitchFamily="34" charset="0"/>
                </a:rPr>
                <a:t>4/7/17</a:t>
              </a:r>
              <a:endParaRPr lang="en-US" sz="1600" b="1" dirty="0">
                <a:latin typeface="Arial Narrow" panose="020B0606020202030204" pitchFamily="34"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65646" y="7334435"/>
              <a:ext cx="662330" cy="368467"/>
            </a:xfrm>
            <a:prstGeom prst="rect">
              <a:avLst/>
            </a:prstGeom>
          </p:spPr>
        </p:pic>
      </p:grpSp>
    </p:spTree>
    <p:extLst>
      <p:ext uri="{BB962C8B-B14F-4D97-AF65-F5344CB8AC3E}">
        <p14:creationId xmlns:p14="http://schemas.microsoft.com/office/powerpoint/2010/main" val="3744187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75D4B-4C04-4D6D-ABC2-D1A9AA3B24C7}" type="datetime1">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1574341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A437EA-B160-45FE-9949-D781CA90D664}" type="datetime1">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219001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BB6AA464-A7E6-497E-ADB9-393DA218FF05}" type="slidenum">
              <a:rPr lang="en-US" smtClean="0"/>
              <a:t>‹#›</a:t>
            </a:fld>
            <a:endParaRPr lang="en-US"/>
          </a:p>
        </p:txBody>
      </p:sp>
      <p:sp>
        <p:nvSpPr>
          <p:cNvPr id="10" name="Rectangle 9"/>
          <p:cNvSpPr/>
          <p:nvPr userDrawn="1"/>
        </p:nvSpPr>
        <p:spPr>
          <a:xfrm>
            <a:off x="1295400" y="6400800"/>
            <a:ext cx="7391400" cy="417393"/>
          </a:xfrm>
          <a:prstGeom prst="rect">
            <a:avLst/>
          </a:prstGeom>
          <a:solidFill>
            <a:srgbClr val="00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latin typeface="Arial Narrow" panose="020B0606020202030204" pitchFamily="34" charset="0"/>
              </a:rPr>
              <a:t>Week</a:t>
            </a:r>
            <a:r>
              <a:rPr lang="en-US" sz="1600" b="1" baseline="0" dirty="0" smtClean="0">
                <a:latin typeface="Arial Narrow" panose="020B0606020202030204" pitchFamily="34" charset="0"/>
              </a:rPr>
              <a:t> 13 </a:t>
            </a:r>
            <a:r>
              <a:rPr lang="en-US" sz="1600" b="1" baseline="0" dirty="0" smtClean="0">
                <a:latin typeface="Arial Narrow" panose="020B0606020202030204" pitchFamily="34" charset="0"/>
              </a:rPr>
              <a:t>Legislative </a:t>
            </a:r>
            <a:r>
              <a:rPr lang="en-US" sz="1600" b="1" baseline="0" dirty="0" smtClean="0">
                <a:latin typeface="Arial Narrow" panose="020B0606020202030204" pitchFamily="34" charset="0"/>
              </a:rPr>
              <a:t>Update, 4/7/17</a:t>
            </a:r>
            <a:endParaRPr lang="en-US" sz="1600" b="1" dirty="0">
              <a:latin typeface="Arial Narrow" panose="020B0606020202030204" pitchFamily="34" charset="0"/>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400800"/>
            <a:ext cx="662330" cy="368467"/>
          </a:xfrm>
          <a:prstGeom prst="rect">
            <a:avLst/>
          </a:prstGeom>
        </p:spPr>
      </p:pic>
    </p:spTree>
    <p:extLst>
      <p:ext uri="{BB962C8B-B14F-4D97-AF65-F5344CB8AC3E}">
        <p14:creationId xmlns:p14="http://schemas.microsoft.com/office/powerpoint/2010/main" val="322417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78BE14-AAEB-44E1-8557-17E25B39E339}" type="datetime1">
              <a:rPr lang="en-US" smtClean="0"/>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378085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85BA3-233A-4938-986C-CBBAEFB07933}" type="datetime1">
              <a:rPr lang="en-US" smtClean="0"/>
              <a:t>4/7/2017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5803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9CFC0-A2ED-48CC-9D75-6B5244F963B2}" type="datetime1">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1377990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63D5E-E5A3-48D7-99E1-3FD02E72AA7A}" type="datetime1">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AA464-A7E6-497E-ADB9-393DA218FF05}" type="slidenum">
              <a:rPr lang="en-US" smtClean="0"/>
              <a:t>‹#›</a:t>
            </a:fld>
            <a:endParaRPr lang="en-US"/>
          </a:p>
        </p:txBody>
      </p:sp>
    </p:spTree>
    <p:extLst>
      <p:ext uri="{BB962C8B-B14F-4D97-AF65-F5344CB8AC3E}">
        <p14:creationId xmlns:p14="http://schemas.microsoft.com/office/powerpoint/2010/main" val="227746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7DCDD">
            <a:alpha val="2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C4BF7-E475-449C-B1B7-23C64A21F6B1}" type="datetime1">
              <a:rPr lang="en-US" smtClean="0"/>
              <a:t>4/7/2017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77000" y="6300309"/>
            <a:ext cx="2133600" cy="365125"/>
          </a:xfrm>
          <a:prstGeom prst="rect">
            <a:avLst/>
          </a:prstGeom>
        </p:spPr>
        <p:txBody>
          <a:bodyPr vert="horz" lIns="91440" tIns="45720" rIns="91440" bIns="45720" rtlCol="0" anchor="ctr"/>
          <a:lstStyle>
            <a:lvl1pPr algn="r">
              <a:defRPr sz="1200">
                <a:solidFill>
                  <a:schemeClr val="bg1"/>
                </a:solidFill>
              </a:defRPr>
            </a:lvl1pPr>
          </a:lstStyle>
          <a:p>
            <a:fld id="{BB6AA464-A7E6-497E-ADB9-393DA218FF05}" type="slidenum">
              <a:rPr lang="en-US" smtClean="0"/>
              <a:pPr/>
              <a:t>‹#›</a:t>
            </a:fld>
            <a:endParaRPr lang="en-US" dirty="0"/>
          </a:p>
        </p:txBody>
      </p:sp>
    </p:spTree>
    <p:extLst>
      <p:ext uri="{BB962C8B-B14F-4D97-AF65-F5344CB8AC3E}">
        <p14:creationId xmlns:p14="http://schemas.microsoft.com/office/powerpoint/2010/main" val="3616899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leg.wa.gov/House/Committees/RUL/Pages/MembersStaff.aspx" TargetMode="External"/><Relationship Id="rId3" Type="http://schemas.openxmlformats.org/officeDocument/2006/relationships/hyperlink" Target="https://app.leg.wa.gov/far/House/Calendar" TargetMode="External"/><Relationship Id="rId7" Type="http://schemas.openxmlformats.org/officeDocument/2006/relationships/hyperlink" Target="https://twitter.com/search?f=tweets&amp;vertical=news&amp;q=#waleg&amp;src=typd" TargetMode="External"/><Relationship Id="rId2" Type="http://schemas.openxmlformats.org/officeDocument/2006/relationships/hyperlink" Target="https://wssda.box.com/shared/static/avr9h6vqrdz2o7w21rtjkglmxp7hngqi.pdf" TargetMode="External"/><Relationship Id="rId1" Type="http://schemas.openxmlformats.org/officeDocument/2006/relationships/slideLayout" Target="../slideLayouts/slideLayout2.xml"/><Relationship Id="rId6" Type="http://schemas.openxmlformats.org/officeDocument/2006/relationships/hyperlink" Target="https://www.tvw.org/tvchannels/senate/" TargetMode="External"/><Relationship Id="rId11" Type="http://schemas.openxmlformats.org/officeDocument/2006/relationships/hyperlink" Target="https://wssda.box.com/shared/static/qd9j8i2hcpq2bioj0i1r79qlfosf6gla.xls" TargetMode="External"/><Relationship Id="rId5" Type="http://schemas.openxmlformats.org/officeDocument/2006/relationships/hyperlink" Target="https://www.tvw.org/tvchannels/house/" TargetMode="External"/><Relationship Id="rId10" Type="http://schemas.openxmlformats.org/officeDocument/2006/relationships/hyperlink" Target="http://leg.wa.gov/Senate/Committees/RULE/Pages/MembersStaff.aspx" TargetMode="External"/><Relationship Id="rId4" Type="http://schemas.openxmlformats.org/officeDocument/2006/relationships/hyperlink" Target="https://app.leg.wa.gov/far/Senate/Calendar" TargetMode="External"/><Relationship Id="rId9" Type="http://schemas.openxmlformats.org/officeDocument/2006/relationships/hyperlink" Target="http://leg.wa.gov/House/Committees/APP/Pages/default.asp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app.leg.wa.gov/billsummary?BillNumber=5639&amp;Year=2017" TargetMode="External"/><Relationship Id="rId13" Type="http://schemas.openxmlformats.org/officeDocument/2006/relationships/hyperlink" Target="http://app.leg.wa.gov/billsummary?BillNumber=1618&amp;Year=2017" TargetMode="External"/><Relationship Id="rId18" Type="http://schemas.openxmlformats.org/officeDocument/2006/relationships/hyperlink" Target="http://app.leg.wa.gov/billsummary?BillNumber=1816&amp;Year=2017" TargetMode="External"/><Relationship Id="rId3" Type="http://schemas.openxmlformats.org/officeDocument/2006/relationships/hyperlink" Target="http://app.leg.wa.gov/billsummary?BillNumber=5236&amp;Year=2017" TargetMode="External"/><Relationship Id="rId7" Type="http://schemas.openxmlformats.org/officeDocument/2006/relationships/hyperlink" Target="http://app.leg.wa.gov/billsummary?BillNumber=1046&amp;Year=2017" TargetMode="External"/><Relationship Id="rId12" Type="http://schemas.openxmlformats.org/officeDocument/2006/relationships/hyperlink" Target="http://app.leg.wa.gov/billsummary?BillNumber=1551&amp;Year=2017" TargetMode="External"/><Relationship Id="rId17" Type="http://schemas.openxmlformats.org/officeDocument/2006/relationships/hyperlink" Target="http://app.leg.wa.gov/billsummary?BillNumber=5241&amp;Year=2017" TargetMode="External"/><Relationship Id="rId2" Type="http://schemas.openxmlformats.org/officeDocument/2006/relationships/hyperlink" Target="http://app.leg.wa.gov/billsummary?BillNumber=5064&amp;Year=2017" TargetMode="External"/><Relationship Id="rId16" Type="http://schemas.openxmlformats.org/officeDocument/2006/relationships/hyperlink" Target="http://app.leg.wa.gov/billsummary?BillNumber=5293&amp;Year=2017" TargetMode="External"/><Relationship Id="rId20" Type="http://schemas.openxmlformats.org/officeDocument/2006/relationships/hyperlink" Target="http://app.leg.wa.gov/billsummary?BillNumber=1641&amp;Year=2017" TargetMode="External"/><Relationship Id="rId1" Type="http://schemas.openxmlformats.org/officeDocument/2006/relationships/slideLayout" Target="../slideLayouts/slideLayout2.xml"/><Relationship Id="rId6" Type="http://schemas.openxmlformats.org/officeDocument/2006/relationships/hyperlink" Target="http://app.leg.wa.gov/billsummary?BillNumber=5891&amp;Year=2017" TargetMode="External"/><Relationship Id="rId11" Type="http://schemas.openxmlformats.org/officeDocument/2006/relationships/hyperlink" Target="http://app.leg.wa.gov/billsummary?BillNumber=1508&amp;Year=2017" TargetMode="External"/><Relationship Id="rId5" Type="http://schemas.openxmlformats.org/officeDocument/2006/relationships/hyperlink" Target="http://app.leg.wa.gov/billsummary?BillNumber=1481&amp;Year=2017" TargetMode="External"/><Relationship Id="rId15" Type="http://schemas.openxmlformats.org/officeDocument/2006/relationships/hyperlink" Target="http://app.leg.wa.gov/billsummary?BillNumber=1170&amp;Year=2017" TargetMode="External"/><Relationship Id="rId10" Type="http://schemas.openxmlformats.org/officeDocument/2006/relationships/hyperlink" Target="http://app.leg.wa.gov/billsummary?BillNumber=1235&amp;Year=2017" TargetMode="External"/><Relationship Id="rId19" Type="http://schemas.openxmlformats.org/officeDocument/2006/relationships/hyperlink" Target="http://app.leg.wa.gov/billsummary?BillNumber=1867&amp;Year=2017" TargetMode="External"/><Relationship Id="rId4" Type="http://schemas.openxmlformats.org/officeDocument/2006/relationships/hyperlink" Target="http://app.leg.wa.gov/billsummary?BillNumber=5449&amp;Year=2017" TargetMode="External"/><Relationship Id="rId9" Type="http://schemas.openxmlformats.org/officeDocument/2006/relationships/hyperlink" Target="http://lawfilesext.leg.wa.gov/biennium/2017-18/Pdf/Amendments/House/5639%20AMH%20ED%20H2507.2.pdf" TargetMode="External"/><Relationship Id="rId14" Type="http://schemas.openxmlformats.org/officeDocument/2006/relationships/hyperlink" Target="http://app.leg.wa.gov/billsummary?BillNumber=1445&amp;Year=2017"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app.leg.wa.gov/billsummary?BillNumber=1346&amp;Chamber=House&amp;Year=2017" TargetMode="External"/><Relationship Id="rId3" Type="http://schemas.openxmlformats.org/officeDocument/2006/relationships/hyperlink" Target="http://app.leg.wa.gov/billsummary?BillNumber=1654&amp;Year=2017" TargetMode="External"/><Relationship Id="rId7" Type="http://schemas.openxmlformats.org/officeDocument/2006/relationships/hyperlink" Target="http://app.leg.wa.gov/billsummary?BillNumber=5325&amp;Year=2017" TargetMode="External"/><Relationship Id="rId2" Type="http://schemas.openxmlformats.org/officeDocument/2006/relationships/hyperlink" Target="http://app.leg.wa.gov/billsummary?BillNumber=1341&amp;Year=2017" TargetMode="External"/><Relationship Id="rId1" Type="http://schemas.openxmlformats.org/officeDocument/2006/relationships/slideLayout" Target="../slideLayouts/slideLayout2.xml"/><Relationship Id="rId6" Type="http://schemas.openxmlformats.org/officeDocument/2006/relationships/hyperlink" Target="http://app.leg.wa.gov/billsummary?BillNumber=5142&amp;Year=2017" TargetMode="External"/><Relationship Id="rId11" Type="http://schemas.openxmlformats.org/officeDocument/2006/relationships/hyperlink" Target="http://app.leg.wa.gov/billsummary?BillNumber=1827&amp;Year=2017" TargetMode="External"/><Relationship Id="rId5" Type="http://schemas.openxmlformats.org/officeDocument/2006/relationships/hyperlink" Target="http://app.leg.wa.gov/billsummary?BillNumber=5712&amp;Year=2017" TargetMode="External"/><Relationship Id="rId10" Type="http://schemas.openxmlformats.org/officeDocument/2006/relationships/hyperlink" Target="http://app.leg.wa.gov/billsummary?BillNumber=5070&amp;Chamber=Senate&amp;Year=2017" TargetMode="External"/><Relationship Id="rId4" Type="http://schemas.openxmlformats.org/officeDocument/2006/relationships/hyperlink" Target="http://app.leg.wa.gov/billsummary?BillNumber=1445&amp;Chamber=House&amp;Year=2017" TargetMode="External"/><Relationship Id="rId9" Type="http://schemas.openxmlformats.org/officeDocument/2006/relationships/hyperlink" Target="http://app.leg.wa.gov/billsummary?BillNumber=1115&amp;Year=2017"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app.leg.wa.gov/billsummary?BillNumber=1594&amp;Year=2017" TargetMode="External"/><Relationship Id="rId3" Type="http://schemas.openxmlformats.org/officeDocument/2006/relationships/hyperlink" Target="http://app.leg.wa.gov/billsummary?BillNumber=5404&amp;Year=2017" TargetMode="External"/><Relationship Id="rId7" Type="http://schemas.openxmlformats.org/officeDocument/2006/relationships/hyperlink" Target="http://app.leg.wa.gov/billsummary?BillNumber=5068&amp;Year=2017" TargetMode="External"/><Relationship Id="rId12" Type="http://schemas.openxmlformats.org/officeDocument/2006/relationships/hyperlink" Target="http://app.leg.wa.gov/billsummary?BillNumber=5726&amp;Year=2017" TargetMode="External"/><Relationship Id="rId2" Type="http://schemas.openxmlformats.org/officeDocument/2006/relationships/hyperlink" Target="http://app.leg.wa.gov/billsummary?BillNumber=1279&amp;Year=2017" TargetMode="External"/><Relationship Id="rId1" Type="http://schemas.openxmlformats.org/officeDocument/2006/relationships/slideLayout" Target="../slideLayouts/slideLayout2.xml"/><Relationship Id="rId6" Type="http://schemas.openxmlformats.org/officeDocument/2006/relationships/hyperlink" Target="http://app.leg.wa.gov/billsummary?BillNumber=1800&amp;Year=2017" TargetMode="External"/><Relationship Id="rId11" Type="http://schemas.openxmlformats.org/officeDocument/2006/relationships/hyperlink" Target="http://app.leg.wa.gov/billsummary?BillNumber=5641&amp;Year=2017" TargetMode="External"/><Relationship Id="rId5" Type="http://schemas.openxmlformats.org/officeDocument/2006/relationships/hyperlink" Target="http://app.leg.wa.gov/billsummary?BillNumber=1017&amp;Year=2017" TargetMode="External"/><Relationship Id="rId10" Type="http://schemas.openxmlformats.org/officeDocument/2006/relationships/hyperlink" Target="http://app.leg.wa.gov/billsummary?BillNumber=1886&amp;Year=2017" TargetMode="External"/><Relationship Id="rId4" Type="http://schemas.openxmlformats.org/officeDocument/2006/relationships/hyperlink" Target="http://app.leg.wa.gov/billsummary?BillNumber=5107&amp;Year=2017" TargetMode="External"/><Relationship Id="rId9" Type="http://schemas.openxmlformats.org/officeDocument/2006/relationships/hyperlink" Target="http://app.leg.wa.gov/billsummary?BillNumber=1060&amp;Year=2017"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leap.leg.wa.gov/leap/budget/detail/2017/ho1719p.asp" TargetMode="External"/><Relationship Id="rId13" Type="http://schemas.openxmlformats.org/officeDocument/2006/relationships/hyperlink" Target="http://app.leg.wa.gov/billsummary?BillNumber=5664&amp;Year=2017" TargetMode="External"/><Relationship Id="rId18" Type="http://schemas.openxmlformats.org/officeDocument/2006/relationships/hyperlink" Target="http://app.leg.wa.gov/billsummary?Year=2017&amp;BillNumber=5112" TargetMode="External"/><Relationship Id="rId26" Type="http://schemas.openxmlformats.org/officeDocument/2006/relationships/hyperlink" Target="http://app.leg.wa.gov/billsummary?BillNumber=1203&amp;Year=2017" TargetMode="External"/><Relationship Id="rId3" Type="http://schemas.openxmlformats.org/officeDocument/2006/relationships/hyperlink" Target="http://app.leg.wa.gov/billsummary?Year=2017&amp;BillNumber=5875" TargetMode="External"/><Relationship Id="rId21" Type="http://schemas.openxmlformats.org/officeDocument/2006/relationships/hyperlink" Target="http://app.leg.wa.gov/billsummary?Year=2017&amp;BillNumber=2163" TargetMode="External"/><Relationship Id="rId7" Type="http://schemas.openxmlformats.org/officeDocument/2006/relationships/hyperlink" Target="http://app.leg.wa.gov/billsummary?BillNumber=1511&amp;Year=2017" TargetMode="External"/><Relationship Id="rId12" Type="http://schemas.openxmlformats.org/officeDocument/2006/relationships/hyperlink" Target="http://app.leg.wa.gov/billsummary?BillNumber=5023&amp;Year=2017" TargetMode="External"/><Relationship Id="rId17" Type="http://schemas.openxmlformats.org/officeDocument/2006/relationships/hyperlink" Target="http://app.leg.wa.gov/billsummary?Year=2017&amp;BillNumber=1549" TargetMode="External"/><Relationship Id="rId25" Type="http://schemas.openxmlformats.org/officeDocument/2006/relationships/hyperlink" Target="http://app.leg.wa.gov/billsummary?BillNumber=1777&amp;Year=2017" TargetMode="External"/><Relationship Id="rId2" Type="http://schemas.openxmlformats.org/officeDocument/2006/relationships/hyperlink" Target="http://app.leg.wa.gov/billsummary?BillNumber=5607&amp;Year=2017" TargetMode="External"/><Relationship Id="rId16" Type="http://schemas.openxmlformats.org/officeDocument/2006/relationships/hyperlink" Target="http://app.leg.wa.gov/billsummary?BillNumber=5127&amp;Year=2017" TargetMode="External"/><Relationship Id="rId20" Type="http://schemas.openxmlformats.org/officeDocument/2006/relationships/hyperlink" Target="http://app.leg.wa.gov/billsummary?Year=2017&amp;BillNumber=2164" TargetMode="External"/><Relationship Id="rId29" Type="http://schemas.openxmlformats.org/officeDocument/2006/relationships/hyperlink" Target="http://app.leg.wa.gov/billsummary?BillNumber=5086&amp;Year=2017" TargetMode="External"/><Relationship Id="rId1" Type="http://schemas.openxmlformats.org/officeDocument/2006/relationships/slideLayout" Target="../slideLayouts/slideLayout2.xml"/><Relationship Id="rId6" Type="http://schemas.openxmlformats.org/officeDocument/2006/relationships/hyperlink" Target="http://app.leg.wa.gov/billsummary?Year=2017&amp;BillNumber=5853" TargetMode="External"/><Relationship Id="rId11" Type="http://schemas.openxmlformats.org/officeDocument/2006/relationships/hyperlink" Target="http://leap.leg.wa.gov/leap/budget/detail/2017/so1719p.asp" TargetMode="External"/><Relationship Id="rId24" Type="http://schemas.openxmlformats.org/officeDocument/2006/relationships/hyperlink" Target="http://app.leg.wa.gov/billsummary?BillNumber=5644&amp;Year=2017" TargetMode="External"/><Relationship Id="rId32" Type="http://schemas.openxmlformats.org/officeDocument/2006/relationships/hyperlink" Target="https://wssda.box.com/shared/static/f6bz9odm39tfhts9f76j7hrj3q30rgci.pdf" TargetMode="External"/><Relationship Id="rId5" Type="http://schemas.openxmlformats.org/officeDocument/2006/relationships/hyperlink" Target="http://app.leg.wa.gov/billsummary?BillNumber=5825&amp;Year=2017" TargetMode="External"/><Relationship Id="rId15" Type="http://schemas.openxmlformats.org/officeDocument/2006/relationships/hyperlink" Target="http://app.leg.wa.gov/billsummary?BillNumber=5113&amp;Year=2017" TargetMode="External"/><Relationship Id="rId23" Type="http://schemas.openxmlformats.org/officeDocument/2006/relationships/hyperlink" Target="http://app.leg.wa.gov/billsummary?BillNumber=5453&amp;Year=2017" TargetMode="External"/><Relationship Id="rId28" Type="http://schemas.openxmlformats.org/officeDocument/2006/relationships/hyperlink" Target="http://app.leg.wa.gov/billsummary?BillNumber=1080&amp;Chamber=House&amp;Year=2017" TargetMode="External"/><Relationship Id="rId10" Type="http://schemas.openxmlformats.org/officeDocument/2006/relationships/hyperlink" Target="http://app.leg.wa.gov/billsummary?BillNumber=1067&amp;Year=2017" TargetMode="External"/><Relationship Id="rId19" Type="http://schemas.openxmlformats.org/officeDocument/2006/relationships/hyperlink" Target="http://app.leg.wa.gov/billsummary?BillNumber=2186&amp;Year=2017" TargetMode="External"/><Relationship Id="rId31" Type="http://schemas.openxmlformats.org/officeDocument/2006/relationships/hyperlink" Target="http://app.leg.wa.gov/billsummary?Year=2017&amp;BillNumber=2170" TargetMode="External"/><Relationship Id="rId4" Type="http://schemas.openxmlformats.org/officeDocument/2006/relationships/hyperlink" Target="http://app.leg.wa.gov/billsummary?BillNumber=1843&amp;Year=2017" TargetMode="External"/><Relationship Id="rId9" Type="http://schemas.openxmlformats.org/officeDocument/2006/relationships/hyperlink" Target="http://app.leg.wa.gov/billsummary?BillNumber=5048&amp;Year=2017" TargetMode="External"/><Relationship Id="rId14" Type="http://schemas.openxmlformats.org/officeDocument/2006/relationships/hyperlink" Target="http://app.leg.wa.gov/billsummary?BillNumber=5111&amp;Year=2017" TargetMode="External"/><Relationship Id="rId22" Type="http://schemas.openxmlformats.org/officeDocument/2006/relationships/hyperlink" Target="http://app.leg.wa.gov/billsummary?BillNumber=5702&amp;Year=2017" TargetMode="External"/><Relationship Id="rId27" Type="http://schemas.openxmlformats.org/officeDocument/2006/relationships/hyperlink" Target="http://app.leg.wa.gov/billsummary?BillNumber=5090&amp;Year=2017" TargetMode="External"/><Relationship Id="rId30" Type="http://schemas.openxmlformats.org/officeDocument/2006/relationships/hyperlink" Target="http://app.leg.wa.gov/billsummary?BillNumber=1075&amp;Chamber=House&amp;Year=2017"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fiscal.wa.gov/default.asp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fiscal.wa.gov/BudgetCBills.aspx" TargetMode="External"/><Relationship Id="rId2" Type="http://schemas.openxmlformats.org/officeDocument/2006/relationships/hyperlink" Target="http://leap.leg.wa.gov/leap/Budget/Detail/2017/hcBillH-2630.1_0407.pdf" TargetMode="External"/><Relationship Id="rId1" Type="http://schemas.openxmlformats.org/officeDocument/2006/relationships/slideLayout" Target="../slideLayouts/slideLayout2.xml"/><Relationship Id="rId5" Type="http://schemas.openxmlformats.org/officeDocument/2006/relationships/hyperlink" Target="http://fiscal.wa.gov/BudgetC.aspx" TargetMode="External"/><Relationship Id="rId4" Type="http://schemas.openxmlformats.org/officeDocument/2006/relationships/hyperlink" Target="http://leap.leg.wa.gov/leap/Budget/Detail/2017/scSummaryDocs_0328.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mailto:t.kimbrough@wssda.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j.vavrus@wssda.org" TargetMode="External"/><Relationship Id="rId5" Type="http://schemas.openxmlformats.org/officeDocument/2006/relationships/hyperlink" Target="http://wssda.org/Legislative/SchoolBoardLegislativeRepresentatives.aspx" TargetMode="External"/><Relationship Id="rId4" Type="http://schemas.openxmlformats.org/officeDocument/2006/relationships/hyperlink" Target="http://wssda.org/Legislative/LegislativeUpdates.asp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ssda.box.com/shared/static/molq10apke5pnq85ktwana4tj14ugj77.pdf" TargetMode="External"/><Relationship Id="rId2" Type="http://schemas.openxmlformats.org/officeDocument/2006/relationships/hyperlink" Target="http://wssda.org/Legislative/LegislativeCommittee.aspx" TargetMode="External"/><Relationship Id="rId1" Type="http://schemas.openxmlformats.org/officeDocument/2006/relationships/slideLayout" Target="../slideLayouts/slideLayout2.xml"/><Relationship Id="rId6" Type="http://schemas.openxmlformats.org/officeDocument/2006/relationships/hyperlink" Target="http://wssda.org/Legislative/LegislativeUpdates/2017EducationBudgetProposals.aspx" TargetMode="External"/><Relationship Id="rId5" Type="http://schemas.openxmlformats.org/officeDocument/2006/relationships/hyperlink" Target="mailto:j.vavrus@wssda.org" TargetMode="External"/><Relationship Id="rId4" Type="http://schemas.openxmlformats.org/officeDocument/2006/relationships/hyperlink" Target="https://wssda.box.com/shared/static/qqm0aqlft2a711xt3sdzkh7wcy38ajnv.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wssda.org/Events/RegionalMeetings.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ssda.org/Events/LegislativeAssembly.aspx"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8" Type="http://schemas.openxmlformats.org/officeDocument/2006/relationships/hyperlink" Target="http://www.tvw.org/watch/?eventID=2017011011" TargetMode="External"/><Relationship Id="rId3" Type="http://schemas.openxmlformats.org/officeDocument/2006/relationships/hyperlink" Target="http://app.leg.wa.gov/billinfo/" TargetMode="External"/><Relationship Id="rId7" Type="http://schemas.openxmlformats.org/officeDocument/2006/relationships/hyperlink" Target="http://leg.wa.gov/Senate/Committees/Pages/default.aspx" TargetMode="External"/><Relationship Id="rId2" Type="http://schemas.openxmlformats.org/officeDocument/2006/relationships/hyperlink" Target="http://leg.wa.gov/JointCommittees/EFTF/Pages/default.aspx" TargetMode="External"/><Relationship Id="rId1" Type="http://schemas.openxmlformats.org/officeDocument/2006/relationships/slideLayout" Target="../slideLayouts/slideLayout2.xml"/><Relationship Id="rId6" Type="http://schemas.openxmlformats.org/officeDocument/2006/relationships/hyperlink" Target="http://leg.wa.gov/House/Committees/Pages/default.aspx" TargetMode="External"/><Relationship Id="rId5" Type="http://schemas.openxmlformats.org/officeDocument/2006/relationships/hyperlink" Target="http://leg.wa.gov/legislature/Pages/CommitteeListing.aspx" TargetMode="External"/><Relationship Id="rId4" Type="http://schemas.openxmlformats.org/officeDocument/2006/relationships/hyperlink" Target="https://app.leg.wa.gov/pbc/"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ssda.org/Legislative/LegislativeUpdates/2017EducationBudgetProposals.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ssda.org/Legislative/AdvocacyResources.aspx" TargetMode="External"/><Relationship Id="rId5" Type="http://schemas.openxmlformats.org/officeDocument/2006/relationships/hyperlink" Target="http://wssda.org/Legislative/LegislativeUpdates.aspx" TargetMode="External"/><Relationship Id="rId4" Type="http://schemas.openxmlformats.org/officeDocument/2006/relationships/hyperlink" Target="http://wssda.org/Legislative/SchoolBoardLegislativeRepresentatives.asp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twitter.com/search?q=#waedu&amp;src=typd" TargetMode="External"/><Relationship Id="rId3" Type="http://schemas.openxmlformats.org/officeDocument/2006/relationships/hyperlink" Target="http://wssda.org/Legislative/LegislativeCommittee.aspx" TargetMode="External"/><Relationship Id="rId7" Type="http://schemas.openxmlformats.org/officeDocument/2006/relationships/hyperlink" Target="https://twitter.com/search?q=#wssdaleg&amp;src=typd"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witter.com/jessicavavrus" TargetMode="External"/><Relationship Id="rId5" Type="http://schemas.openxmlformats.org/officeDocument/2006/relationships/hyperlink" Target="http://wssda.org/Events/LegislativeConference.aspx" TargetMode="External"/><Relationship Id="rId4" Type="http://schemas.openxmlformats.org/officeDocument/2006/relationships/hyperlink" Target="http://wssda.org/Events/LegislativeAssembly.aspx" TargetMode="External"/><Relationship Id="rId9" Type="http://schemas.openxmlformats.org/officeDocument/2006/relationships/hyperlink" Target="https://twitter.com/search?q=#waleg&amp;src=typd"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ssda.org/Legislative/SchoolBoardLegislativeRepresentatives.asp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3" Type="http://schemas.openxmlformats.org/officeDocument/2006/relationships/hyperlink" Target="mailto:j.vavrus@wssda.org" TargetMode="External"/><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pp.leg.wa.gov/pbc/" TargetMode="External"/><Relationship Id="rId2" Type="http://schemas.openxmlformats.org/officeDocument/2006/relationships/hyperlink" Target="http://app.leg.wa.gov/billinfo/" TargetMode="External"/><Relationship Id="rId1" Type="http://schemas.openxmlformats.org/officeDocument/2006/relationships/slideLayout" Target="../slideLayouts/slideLayout2.xml"/><Relationship Id="rId6" Type="http://schemas.openxmlformats.org/officeDocument/2006/relationships/hyperlink" Target="https://app.leg.wa.gov/far/Senate/Calendar" TargetMode="External"/><Relationship Id="rId5" Type="http://schemas.openxmlformats.org/officeDocument/2006/relationships/hyperlink" Target="https://app.leg.wa.gov/far/House/Calendar" TargetMode="Externa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6087" y="914400"/>
            <a:ext cx="2929632" cy="3524234"/>
          </a:xfrm>
          <a:prstGeom prst="rect">
            <a:avLst/>
          </a:prstGeom>
        </p:spPr>
      </p:pic>
      <p:sp>
        <p:nvSpPr>
          <p:cNvPr id="6" name="Rectangle 5"/>
          <p:cNvSpPr/>
          <p:nvPr/>
        </p:nvSpPr>
        <p:spPr>
          <a:xfrm>
            <a:off x="0" y="4471184"/>
            <a:ext cx="9144000" cy="1929615"/>
          </a:xfrm>
          <a:prstGeom prst="rect">
            <a:avLst/>
          </a:prstGeom>
          <a:solidFill>
            <a:srgbClr val="0054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4703" y="4930775"/>
            <a:ext cx="7772400" cy="631825"/>
          </a:xfrm>
        </p:spPr>
        <p:txBody>
          <a:bodyPr>
            <a:noAutofit/>
          </a:bodyPr>
          <a:lstStyle/>
          <a:p>
            <a:r>
              <a:rPr lang="en-US" sz="3200" b="1" spc="-150" dirty="0" smtClean="0">
                <a:solidFill>
                  <a:schemeClr val="bg1"/>
                </a:solidFill>
                <a:latin typeface="Arial Narrow" panose="020B0606020202030204" pitchFamily="34" charset="0"/>
              </a:rPr>
              <a:t>WSSDA’s Weekly Webinar:</a:t>
            </a:r>
            <a:br>
              <a:rPr lang="en-US" sz="3200" b="1" spc="-150" dirty="0" smtClean="0">
                <a:solidFill>
                  <a:schemeClr val="bg1"/>
                </a:solidFill>
                <a:latin typeface="Arial Narrow" panose="020B0606020202030204" pitchFamily="34" charset="0"/>
              </a:rPr>
            </a:br>
            <a:r>
              <a:rPr lang="en-US" sz="3200" b="1" spc="-150" dirty="0" smtClean="0">
                <a:solidFill>
                  <a:schemeClr val="bg1"/>
                </a:solidFill>
                <a:latin typeface="Arial Narrow" panose="020B0606020202030204" pitchFamily="34" charset="0"/>
              </a:rPr>
              <a:t>Week 13 </a:t>
            </a:r>
            <a:r>
              <a:rPr lang="en-US" sz="3200" b="1" spc="-150" dirty="0" smtClean="0">
                <a:solidFill>
                  <a:schemeClr val="bg1"/>
                </a:solidFill>
                <a:latin typeface="Arial Narrow" panose="020B0606020202030204" pitchFamily="34" charset="0"/>
              </a:rPr>
              <a:t>Update</a:t>
            </a:r>
            <a:endParaRPr lang="en-US" sz="3200" b="1" spc="-150" dirty="0">
              <a:solidFill>
                <a:schemeClr val="bg1"/>
              </a:solidFill>
              <a:latin typeface="Arial Narrow" panose="020B0606020202030204" pitchFamily="34" charset="0"/>
            </a:endParaRPr>
          </a:p>
        </p:txBody>
      </p:sp>
      <p:sp>
        <p:nvSpPr>
          <p:cNvPr id="3" name="Subtitle 2"/>
          <p:cNvSpPr>
            <a:spLocks noGrp="1"/>
          </p:cNvSpPr>
          <p:nvPr>
            <p:ph type="subTitle" idx="1"/>
          </p:nvPr>
        </p:nvSpPr>
        <p:spPr>
          <a:xfrm>
            <a:off x="1371600" y="5867400"/>
            <a:ext cx="6400800" cy="685800"/>
          </a:xfrm>
        </p:spPr>
        <p:txBody>
          <a:bodyPr>
            <a:normAutofit/>
          </a:bodyPr>
          <a:lstStyle/>
          <a:p>
            <a:r>
              <a:rPr lang="en-US" sz="2000" dirty="0" smtClean="0">
                <a:solidFill>
                  <a:schemeClr val="bg1"/>
                </a:solidFill>
                <a:latin typeface="Arial Narrow" panose="020B0606020202030204" pitchFamily="34" charset="0"/>
              </a:rPr>
              <a:t>April 7, </a:t>
            </a:r>
            <a:r>
              <a:rPr lang="en-US" sz="2000" dirty="0" smtClean="0">
                <a:solidFill>
                  <a:schemeClr val="bg1"/>
                </a:solidFill>
                <a:latin typeface="Arial Narrow" panose="020B0606020202030204" pitchFamily="34" charset="0"/>
              </a:rPr>
              <a:t>2017</a:t>
            </a:r>
          </a:p>
        </p:txBody>
      </p:sp>
      <p:sp>
        <p:nvSpPr>
          <p:cNvPr id="4" name="Slide Number Placeholder 3"/>
          <p:cNvSpPr>
            <a:spLocks noGrp="1"/>
          </p:cNvSpPr>
          <p:nvPr>
            <p:ph type="sldNum" sz="quarter" idx="12"/>
          </p:nvPr>
        </p:nvSpPr>
        <p:spPr/>
        <p:txBody>
          <a:bodyPr/>
          <a:lstStyle/>
          <a:p>
            <a:fld id="{BB6AA464-A7E6-497E-ADB9-393DA218FF05}" type="slidenum">
              <a:rPr lang="en-US" smtClean="0"/>
              <a:t>1</a:t>
            </a:fld>
            <a:endParaRPr lang="en-US"/>
          </a:p>
        </p:txBody>
      </p:sp>
    </p:spTree>
    <p:extLst>
      <p:ext uri="{BB962C8B-B14F-4D97-AF65-F5344CB8AC3E}">
        <p14:creationId xmlns:p14="http://schemas.microsoft.com/office/powerpoint/2010/main" val="1218217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dirty="0" smtClean="0"/>
              <a:t>Week  Schedule, Participating &amp; Providing Input</a:t>
            </a:r>
            <a:endParaRPr lang="en-US" sz="2800" dirty="0"/>
          </a:p>
        </p:txBody>
      </p:sp>
      <p:sp>
        <p:nvSpPr>
          <p:cNvPr id="3" name="Content Placeholder 2"/>
          <p:cNvSpPr>
            <a:spLocks noGrp="1"/>
          </p:cNvSpPr>
          <p:nvPr>
            <p:ph idx="1"/>
          </p:nvPr>
        </p:nvSpPr>
        <p:spPr>
          <a:xfrm>
            <a:off x="152400" y="1066800"/>
            <a:ext cx="8839200" cy="5059363"/>
          </a:xfrm>
        </p:spPr>
        <p:txBody>
          <a:bodyPr>
            <a:normAutofit fontScale="92500" lnSpcReduction="10000"/>
          </a:bodyPr>
          <a:lstStyle/>
          <a:p>
            <a:r>
              <a:rPr lang="en-US" dirty="0" smtClean="0">
                <a:hlinkClick r:id="rId2"/>
              </a:rPr>
              <a:t>April </a:t>
            </a:r>
            <a:r>
              <a:rPr lang="en-US" dirty="0" smtClean="0">
                <a:hlinkClick r:id="rId2"/>
              </a:rPr>
              <a:t>3 - 7, 2017 </a:t>
            </a:r>
            <a:r>
              <a:rPr lang="en-US" dirty="0" smtClean="0"/>
              <a:t>– as of 3/30/17 </a:t>
            </a:r>
            <a:endParaRPr lang="en-US" dirty="0" smtClean="0"/>
          </a:p>
          <a:p>
            <a:r>
              <a:rPr lang="en-US" dirty="0" smtClean="0"/>
              <a:t>April 10 -14, 2017 – ways to stay connected</a:t>
            </a:r>
            <a:endParaRPr lang="en-US" dirty="0" smtClean="0"/>
          </a:p>
          <a:p>
            <a:pPr lvl="1"/>
            <a:r>
              <a:rPr lang="en-US" dirty="0"/>
              <a:t>Floor Activity Status	</a:t>
            </a:r>
            <a:r>
              <a:rPr lang="en-US" dirty="0">
                <a:hlinkClick r:id="rId3"/>
              </a:rPr>
              <a:t>House</a:t>
            </a:r>
            <a:r>
              <a:rPr lang="en-US" dirty="0"/>
              <a:t> 	 </a:t>
            </a:r>
            <a:r>
              <a:rPr lang="en-US" dirty="0">
                <a:hlinkClick r:id="rId4"/>
              </a:rPr>
              <a:t>Senate</a:t>
            </a:r>
            <a:endParaRPr lang="en-US" dirty="0"/>
          </a:p>
          <a:p>
            <a:pPr lvl="1"/>
            <a:r>
              <a:rPr lang="en-US" dirty="0"/>
              <a:t>TVW Channels:	</a:t>
            </a:r>
            <a:r>
              <a:rPr lang="en-US" dirty="0" smtClean="0">
                <a:hlinkClick r:id="rId5"/>
              </a:rPr>
              <a:t>House</a:t>
            </a:r>
            <a:r>
              <a:rPr lang="en-US" dirty="0"/>
              <a:t>	</a:t>
            </a:r>
            <a:r>
              <a:rPr lang="en-US" dirty="0">
                <a:hlinkClick r:id="rId6"/>
              </a:rPr>
              <a:t>Senate</a:t>
            </a:r>
            <a:endParaRPr lang="en-US" dirty="0"/>
          </a:p>
          <a:p>
            <a:pPr lvl="1"/>
            <a:r>
              <a:rPr lang="en-US" dirty="0"/>
              <a:t>Twitter:		</a:t>
            </a:r>
            <a:r>
              <a:rPr lang="en-US" dirty="0">
                <a:hlinkClick r:id="rId7"/>
              </a:rPr>
              <a:t>#</a:t>
            </a:r>
            <a:r>
              <a:rPr lang="en-US" dirty="0" err="1">
                <a:hlinkClick r:id="rId7"/>
              </a:rPr>
              <a:t>waleg</a:t>
            </a:r>
            <a:endParaRPr lang="en-US" dirty="0"/>
          </a:p>
          <a:p>
            <a:pPr marL="0" indent="0">
              <a:buNone/>
            </a:pPr>
            <a:endParaRPr lang="en-US" dirty="0" smtClean="0"/>
          </a:p>
          <a:p>
            <a:r>
              <a:rPr lang="en-US" dirty="0"/>
              <a:t>Rules Committees </a:t>
            </a:r>
            <a:r>
              <a:rPr lang="en-US" dirty="0" smtClean="0"/>
              <a:t>(sign up for email or RSS alerts to see what bills are moving to the Floor)</a:t>
            </a:r>
          </a:p>
          <a:p>
            <a:pPr lvl="1"/>
            <a:r>
              <a:rPr lang="en-US" dirty="0" smtClean="0">
                <a:hlinkClick r:id="rId8"/>
              </a:rPr>
              <a:t>House</a:t>
            </a:r>
            <a:endParaRPr lang="en-US" dirty="0">
              <a:hlinkClick r:id="rId9"/>
            </a:endParaRPr>
          </a:p>
          <a:p>
            <a:pPr lvl="1"/>
            <a:r>
              <a:rPr lang="en-US" dirty="0">
                <a:hlinkClick r:id="rId10"/>
              </a:rPr>
              <a:t>Senate</a:t>
            </a:r>
            <a:endParaRPr lang="en-US" dirty="0">
              <a:hlinkClick r:id="rId9"/>
            </a:endParaRPr>
          </a:p>
          <a:p>
            <a:pPr marL="0" indent="0">
              <a:buNone/>
            </a:pPr>
            <a:endParaRPr lang="en-US" dirty="0" smtClean="0"/>
          </a:p>
          <a:p>
            <a:pPr marL="0" indent="0">
              <a:buNone/>
            </a:pPr>
            <a:r>
              <a:rPr lang="en-US" b="1" dirty="0" smtClean="0"/>
              <a:t>Participating &amp; Providing Input:</a:t>
            </a:r>
            <a:endParaRPr lang="en-US" b="1" dirty="0"/>
          </a:p>
          <a:p>
            <a:r>
              <a:rPr lang="en-US" dirty="0">
                <a:hlinkClick r:id="rId11"/>
              </a:rPr>
              <a:t>Legislator </a:t>
            </a:r>
            <a:r>
              <a:rPr lang="en-US" dirty="0" smtClean="0">
                <a:hlinkClick r:id="rId11"/>
              </a:rPr>
              <a:t>Contacts</a:t>
            </a:r>
            <a:endParaRPr lang="en-US" dirty="0" smtClean="0"/>
          </a:p>
          <a:p>
            <a:pPr lvl="1"/>
            <a:r>
              <a:rPr lang="en-US" dirty="0" smtClean="0"/>
              <a:t>Includes worksheets with committee member and staff listings</a:t>
            </a:r>
          </a:p>
          <a:p>
            <a:pPr marL="457200" lvl="1" indent="0">
              <a:buNone/>
            </a:pPr>
            <a:endParaRPr lang="en-US" dirty="0"/>
          </a:p>
          <a:p>
            <a:pPr marL="457200" lvl="1" indent="0">
              <a:buNone/>
            </a:pPr>
            <a:endParaRPr lang="en-US" dirty="0" smtClean="0"/>
          </a:p>
          <a:p>
            <a:pPr marL="457200" lvl="1" indent="0">
              <a:buNone/>
            </a:pPr>
            <a:endParaRPr lang="en-US" dirty="0"/>
          </a:p>
          <a:p>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BB6AA464-A7E6-497E-ADB9-393DA218FF05}" type="slidenum">
              <a:rPr lang="en-US" smtClean="0"/>
              <a:t>10</a:t>
            </a:fld>
            <a:endParaRPr lang="en-US"/>
          </a:p>
        </p:txBody>
      </p:sp>
    </p:spTree>
    <p:extLst>
      <p:ext uri="{BB962C8B-B14F-4D97-AF65-F5344CB8AC3E}">
        <p14:creationId xmlns:p14="http://schemas.microsoft.com/office/powerpoint/2010/main" val="36391706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2562"/>
            <a:ext cx="8915400" cy="792162"/>
          </a:xfrm>
        </p:spPr>
        <p:txBody>
          <a:bodyPr>
            <a:noAutofit/>
          </a:bodyPr>
          <a:lstStyle/>
          <a:p>
            <a:r>
              <a:rPr lang="en-US" sz="2400" dirty="0" smtClean="0"/>
              <a:t>Week 13 Updates: </a:t>
            </a:r>
            <a:r>
              <a:rPr lang="en-US" sz="2400" dirty="0"/>
              <a:t>Highlighted Bill / Issue </a:t>
            </a:r>
            <a:r>
              <a:rPr lang="en-US" sz="2400" dirty="0" smtClean="0"/>
              <a:t>Actions </a:t>
            </a:r>
            <a:endParaRPr lang="en-US" sz="2400" dirty="0"/>
          </a:p>
        </p:txBody>
      </p:sp>
      <p:sp>
        <p:nvSpPr>
          <p:cNvPr id="3" name="Content Placeholder 2"/>
          <p:cNvSpPr>
            <a:spLocks noGrp="1"/>
          </p:cNvSpPr>
          <p:nvPr>
            <p:ph idx="1"/>
          </p:nvPr>
        </p:nvSpPr>
        <p:spPr>
          <a:xfrm>
            <a:off x="152400" y="381000"/>
            <a:ext cx="8839200" cy="6096000"/>
          </a:xfrm>
        </p:spPr>
        <p:txBody>
          <a:bodyPr>
            <a:noAutofit/>
          </a:bodyPr>
          <a:lstStyle/>
          <a:p>
            <a:pPr marL="0" indent="0">
              <a:buNone/>
            </a:pPr>
            <a:r>
              <a:rPr lang="en-US" sz="1400" b="1" dirty="0"/>
              <a:t>Key: </a:t>
            </a:r>
            <a:r>
              <a:rPr lang="en-US" sz="1200" b="1" dirty="0"/>
              <a:t>H </a:t>
            </a:r>
            <a:r>
              <a:rPr lang="en-US" sz="1200" dirty="0"/>
              <a:t>= Public Hearing held// </a:t>
            </a:r>
            <a:r>
              <a:rPr lang="en-US" sz="1200" b="1" dirty="0">
                <a:solidFill>
                  <a:srgbClr val="FF0000"/>
                </a:solidFill>
              </a:rPr>
              <a:t>H</a:t>
            </a:r>
            <a:r>
              <a:rPr lang="en-US" sz="1200" b="1" dirty="0"/>
              <a:t> = </a:t>
            </a:r>
            <a:r>
              <a:rPr lang="en-US" sz="1200" dirty="0"/>
              <a:t>Public Hearing scheduled// </a:t>
            </a:r>
            <a:r>
              <a:rPr lang="en-US" sz="1200" b="1" dirty="0">
                <a:solidFill>
                  <a:srgbClr val="FF0000"/>
                </a:solidFill>
              </a:rPr>
              <a:t>ES</a:t>
            </a:r>
            <a:r>
              <a:rPr lang="en-US" sz="1200" dirty="0"/>
              <a:t> = Executive Session  scheduled//</a:t>
            </a:r>
            <a:r>
              <a:rPr lang="en-US" sz="1200" b="1" dirty="0">
                <a:solidFill>
                  <a:srgbClr val="FF0000"/>
                </a:solidFill>
              </a:rPr>
              <a:t> PC/FC </a:t>
            </a:r>
            <a:r>
              <a:rPr lang="en-US" sz="1200" dirty="0"/>
              <a:t>= Passed/Failed Committee //</a:t>
            </a:r>
            <a:r>
              <a:rPr lang="en-US" sz="1200" b="1" dirty="0">
                <a:solidFill>
                  <a:srgbClr val="FF0000"/>
                </a:solidFill>
              </a:rPr>
              <a:t> R </a:t>
            </a:r>
            <a:r>
              <a:rPr lang="en-US" sz="1200" dirty="0"/>
              <a:t>= Rules //</a:t>
            </a:r>
            <a:r>
              <a:rPr lang="en-US" sz="1200" b="1" dirty="0">
                <a:solidFill>
                  <a:srgbClr val="FF0000"/>
                </a:solidFill>
              </a:rPr>
              <a:t> </a:t>
            </a:r>
            <a:r>
              <a:rPr lang="en-US" sz="1200" b="1" dirty="0" smtClean="0">
                <a:solidFill>
                  <a:srgbClr val="FF0000"/>
                </a:solidFill>
              </a:rPr>
              <a:t>FL </a:t>
            </a:r>
            <a:r>
              <a:rPr lang="en-US" sz="1200" dirty="0"/>
              <a:t>= Floor </a:t>
            </a:r>
            <a:r>
              <a:rPr lang="en-US" sz="1200" dirty="0" smtClean="0"/>
              <a:t>Calendar// </a:t>
            </a:r>
            <a:r>
              <a:rPr lang="en-US" sz="1200" b="1" dirty="0" smtClean="0">
                <a:solidFill>
                  <a:srgbClr val="FF0000"/>
                </a:solidFill>
              </a:rPr>
              <a:t>PS/FS </a:t>
            </a:r>
            <a:r>
              <a:rPr lang="en-US" sz="1200" dirty="0"/>
              <a:t>= Passed/Failed </a:t>
            </a:r>
            <a:r>
              <a:rPr lang="en-US" sz="1200" dirty="0" smtClean="0"/>
              <a:t>Senate//</a:t>
            </a:r>
            <a:r>
              <a:rPr lang="en-US" sz="1200" b="1" dirty="0" smtClean="0">
                <a:solidFill>
                  <a:srgbClr val="FF0000"/>
                </a:solidFill>
              </a:rPr>
              <a:t> PH/FH </a:t>
            </a:r>
            <a:r>
              <a:rPr lang="en-US" sz="1200" dirty="0"/>
              <a:t>= Passed/Failed </a:t>
            </a:r>
            <a:r>
              <a:rPr lang="en-US" sz="1200" dirty="0" smtClean="0"/>
              <a:t>House // </a:t>
            </a:r>
            <a:r>
              <a:rPr lang="en-US" sz="1200" b="1" dirty="0">
                <a:solidFill>
                  <a:srgbClr val="FF0000"/>
                </a:solidFill>
              </a:rPr>
              <a:t>PL </a:t>
            </a:r>
            <a:r>
              <a:rPr lang="en-US" sz="1200" dirty="0"/>
              <a:t>= Passed Legislature (awaiting </a:t>
            </a:r>
            <a:r>
              <a:rPr lang="en-US" sz="1200" dirty="0" err="1"/>
              <a:t>Gov</a:t>
            </a:r>
            <a:r>
              <a:rPr lang="en-US" sz="1200" dirty="0"/>
              <a:t> action) //</a:t>
            </a:r>
            <a:r>
              <a:rPr lang="en-US" sz="1200" b="1" dirty="0">
                <a:solidFill>
                  <a:srgbClr val="FF0000"/>
                </a:solidFill>
              </a:rPr>
              <a:t> SL </a:t>
            </a:r>
            <a:r>
              <a:rPr lang="en-US" sz="1200" dirty="0"/>
              <a:t>= Session Law</a:t>
            </a:r>
            <a:endParaRPr lang="en-US" sz="1200" b="1" dirty="0"/>
          </a:p>
          <a:p>
            <a:pPr marL="0" indent="0">
              <a:buNone/>
            </a:pPr>
            <a:r>
              <a:rPr lang="en-US" sz="1400" b="1" dirty="0" smtClean="0"/>
              <a:t>Learning</a:t>
            </a:r>
            <a:r>
              <a:rPr lang="en-US" sz="1400" dirty="0" smtClean="0"/>
              <a:t> (WSSDA Position Category 1)</a:t>
            </a:r>
          </a:p>
          <a:p>
            <a:pPr marL="403225" indent="0">
              <a:buNone/>
            </a:pPr>
            <a:r>
              <a:rPr lang="en-US" sz="1400" b="1" dirty="0" smtClean="0"/>
              <a:t>Curriculum / Instruction:</a:t>
            </a:r>
          </a:p>
          <a:p>
            <a:pPr marL="692150" lvl="2"/>
            <a:r>
              <a:rPr lang="en-US" sz="1200" dirty="0" smtClean="0">
                <a:hlinkClick r:id="rId2"/>
              </a:rPr>
              <a:t>SSB 5064 </a:t>
            </a:r>
            <a:r>
              <a:rPr lang="en-US" sz="1200" dirty="0" smtClean="0"/>
              <a:t>(students’ freedom of expression) </a:t>
            </a:r>
            <a:r>
              <a:rPr lang="en-US" sz="1200" b="1" strike="sngStrike" dirty="0" smtClean="0">
                <a:solidFill>
                  <a:srgbClr val="FF0000"/>
                </a:solidFill>
              </a:rPr>
              <a:t>ES </a:t>
            </a:r>
            <a:r>
              <a:rPr lang="en-US" sz="1200" b="1" dirty="0" smtClean="0">
                <a:solidFill>
                  <a:srgbClr val="FF0000"/>
                </a:solidFill>
              </a:rPr>
              <a:t>Dead</a:t>
            </a:r>
            <a:endParaRPr lang="en-US" sz="1200" b="1" strike="sngStrike" dirty="0">
              <a:solidFill>
                <a:srgbClr val="FF0000"/>
              </a:solidFill>
            </a:endParaRPr>
          </a:p>
          <a:p>
            <a:pPr marL="692150" lvl="2"/>
            <a:r>
              <a:rPr lang="en-US" sz="1200" dirty="0" smtClean="0">
                <a:hlinkClick r:id="rId3"/>
              </a:rPr>
              <a:t>2SSB 5236 </a:t>
            </a:r>
            <a:r>
              <a:rPr lang="en-US" sz="1200" dirty="0" smtClean="0"/>
              <a:t>(civic learning public-private partnership) </a:t>
            </a:r>
            <a:r>
              <a:rPr lang="en-US" sz="1200" b="1" strike="sngStrike" dirty="0" smtClean="0">
                <a:solidFill>
                  <a:srgbClr val="FF0000"/>
                </a:solidFill>
              </a:rPr>
              <a:t>ES </a:t>
            </a:r>
            <a:r>
              <a:rPr lang="en-US" sz="1200" b="1" dirty="0" smtClean="0">
                <a:solidFill>
                  <a:srgbClr val="FF0000"/>
                </a:solidFill>
              </a:rPr>
              <a:t>Dead</a:t>
            </a:r>
            <a:endParaRPr lang="en-US" sz="1200" b="1" strike="sngStrike" dirty="0">
              <a:solidFill>
                <a:srgbClr val="FF0000"/>
              </a:solidFill>
            </a:endParaRPr>
          </a:p>
          <a:p>
            <a:pPr marL="692150" lvl="2"/>
            <a:r>
              <a:rPr lang="en-US" sz="1200" dirty="0" smtClean="0">
                <a:hlinkClick r:id="rId4"/>
              </a:rPr>
              <a:t>ESSB 5449 </a:t>
            </a:r>
            <a:r>
              <a:rPr lang="en-US" sz="1200" dirty="0" smtClean="0"/>
              <a:t>(digital citizenship, media literacy, internet safety) </a:t>
            </a:r>
            <a:r>
              <a:rPr lang="en-US" sz="1200" b="1" dirty="0" smtClean="0">
                <a:solidFill>
                  <a:srgbClr val="FF0000"/>
                </a:solidFill>
              </a:rPr>
              <a:t>PH</a:t>
            </a:r>
            <a:endParaRPr lang="en-US" sz="1200" b="1" dirty="0">
              <a:solidFill>
                <a:srgbClr val="FF0000"/>
              </a:solidFill>
            </a:endParaRPr>
          </a:p>
          <a:p>
            <a:pPr marL="692150" lvl="2"/>
            <a:r>
              <a:rPr lang="en-US" sz="1200" dirty="0" smtClean="0">
                <a:hlinkClick r:id="rId5"/>
              </a:rPr>
              <a:t>ESHB 1481 </a:t>
            </a:r>
            <a:r>
              <a:rPr lang="en-US" sz="1200" dirty="0" smtClean="0"/>
              <a:t>(driver education uniformity) </a:t>
            </a:r>
            <a:r>
              <a:rPr lang="en-US" sz="1200" b="1" dirty="0" smtClean="0">
                <a:solidFill>
                  <a:srgbClr val="FF0000"/>
                </a:solidFill>
              </a:rPr>
              <a:t>FL</a:t>
            </a:r>
            <a:endParaRPr lang="en-US" sz="1200" b="1" dirty="0">
              <a:solidFill>
                <a:srgbClr val="FF0000"/>
              </a:solidFill>
            </a:endParaRPr>
          </a:p>
          <a:p>
            <a:pPr marL="463550" lvl="2" indent="0">
              <a:buNone/>
            </a:pPr>
            <a:r>
              <a:rPr lang="en-US" sz="1400" b="1" dirty="0" smtClean="0"/>
              <a:t>Assessments / Graduation Requirements:</a:t>
            </a:r>
          </a:p>
          <a:p>
            <a:pPr marL="692150" lvl="2"/>
            <a:r>
              <a:rPr lang="en-US" sz="1200" dirty="0" smtClean="0">
                <a:hlinkClick r:id="rId6"/>
              </a:rPr>
              <a:t>SB 5891 </a:t>
            </a:r>
            <a:r>
              <a:rPr lang="en-US" sz="1200" dirty="0" smtClean="0"/>
              <a:t>(Delaying requirement of science high school assessment as graduation requirement until the Class of 2021) </a:t>
            </a:r>
            <a:r>
              <a:rPr lang="en-US" sz="1200" b="1" dirty="0" smtClean="0">
                <a:solidFill>
                  <a:srgbClr val="FF0000"/>
                </a:solidFill>
              </a:rPr>
              <a:t>PS</a:t>
            </a:r>
            <a:endParaRPr lang="en-US" sz="1200" b="1" dirty="0" smtClean="0">
              <a:solidFill>
                <a:srgbClr val="FF0000"/>
              </a:solidFill>
              <a:hlinkClick r:id="rId7"/>
            </a:endParaRPr>
          </a:p>
          <a:p>
            <a:pPr marL="692150" lvl="2"/>
            <a:r>
              <a:rPr lang="en-US" sz="1200" dirty="0" smtClean="0">
                <a:hlinkClick r:id="rId8"/>
              </a:rPr>
              <a:t>SB 5639 </a:t>
            </a:r>
            <a:r>
              <a:rPr lang="en-US" sz="1200" dirty="0" smtClean="0"/>
              <a:t>(Alternative student assessments) **House Ed. </a:t>
            </a:r>
            <a:r>
              <a:rPr lang="en-US" sz="1200" dirty="0" smtClean="0">
                <a:hlinkClick r:id="rId9"/>
              </a:rPr>
              <a:t>Striking Amendment </a:t>
            </a:r>
            <a:r>
              <a:rPr lang="en-US" sz="1200" dirty="0" smtClean="0"/>
              <a:t>replaced text of this bill with that of </a:t>
            </a:r>
            <a:r>
              <a:rPr lang="en-US" sz="1200" dirty="0" smtClean="0">
                <a:hlinkClick r:id="rId7"/>
              </a:rPr>
              <a:t>HB </a:t>
            </a:r>
            <a:r>
              <a:rPr lang="en-US" sz="1200" dirty="0">
                <a:hlinkClick r:id="rId7"/>
              </a:rPr>
              <a:t>1046</a:t>
            </a:r>
            <a:r>
              <a:rPr lang="en-US" sz="1200" dirty="0"/>
              <a:t> (Delinking ELA, Math, Science high school </a:t>
            </a:r>
            <a:r>
              <a:rPr lang="en-US" sz="1200" dirty="0" smtClean="0"/>
              <a:t>assessments as </a:t>
            </a:r>
            <a:r>
              <a:rPr lang="en-US" sz="1200" dirty="0"/>
              <a:t>graduation </a:t>
            </a:r>
            <a:r>
              <a:rPr lang="en-US" sz="1200" dirty="0" smtClean="0"/>
              <a:t>requirements) </a:t>
            </a:r>
            <a:r>
              <a:rPr lang="en-US" sz="1200" b="1" dirty="0">
                <a:solidFill>
                  <a:srgbClr val="FF0000"/>
                </a:solidFill>
              </a:rPr>
              <a:t>R</a:t>
            </a:r>
            <a:r>
              <a:rPr lang="en-US" sz="1200" b="1" dirty="0" smtClean="0">
                <a:solidFill>
                  <a:srgbClr val="FF0000"/>
                </a:solidFill>
              </a:rPr>
              <a:t> </a:t>
            </a:r>
            <a:endParaRPr lang="en-US" sz="1200" b="1" dirty="0" smtClean="0">
              <a:solidFill>
                <a:srgbClr val="FF0000"/>
              </a:solidFill>
            </a:endParaRPr>
          </a:p>
          <a:p>
            <a:pPr marL="692150" lvl="2"/>
            <a:r>
              <a:rPr lang="en-US" sz="1200" dirty="0" smtClean="0">
                <a:hlinkClick r:id="rId10"/>
              </a:rPr>
              <a:t>SHB </a:t>
            </a:r>
            <a:r>
              <a:rPr lang="en-US" sz="1200" dirty="0">
                <a:hlinkClick r:id="rId10"/>
              </a:rPr>
              <a:t>1235 </a:t>
            </a:r>
            <a:r>
              <a:rPr lang="en-US" sz="1200" dirty="0"/>
              <a:t>(Physical Education Assessments and Reporting)</a:t>
            </a:r>
            <a:r>
              <a:rPr lang="en-US" sz="1200" dirty="0">
                <a:solidFill>
                  <a:srgbClr val="FF0000"/>
                </a:solidFill>
              </a:rPr>
              <a:t> </a:t>
            </a:r>
            <a:r>
              <a:rPr lang="en-US" sz="1200" b="1" dirty="0" smtClean="0">
                <a:solidFill>
                  <a:srgbClr val="FF0000"/>
                </a:solidFill>
              </a:rPr>
              <a:t>PL</a:t>
            </a:r>
            <a:endParaRPr lang="en-US" sz="1200" b="1" dirty="0">
              <a:solidFill>
                <a:srgbClr val="FF0000"/>
              </a:solidFill>
            </a:endParaRPr>
          </a:p>
          <a:p>
            <a:pPr marL="463550" lvl="2" indent="0">
              <a:buNone/>
            </a:pPr>
            <a:r>
              <a:rPr lang="en-US" sz="1400" b="1" dirty="0" smtClean="0"/>
              <a:t>Student Supports &amp; Student Nutrition:</a:t>
            </a:r>
          </a:p>
          <a:p>
            <a:pPr marL="631825" lvl="2"/>
            <a:r>
              <a:rPr lang="en-US" sz="1200" dirty="0">
                <a:hlinkClick r:id="rId11"/>
              </a:rPr>
              <a:t>SHB 1508 </a:t>
            </a:r>
            <a:r>
              <a:rPr lang="en-US" sz="1200" dirty="0"/>
              <a:t>(Student Nutrition/Breakfast after the Bell</a:t>
            </a:r>
            <a:r>
              <a:rPr lang="en-US" sz="1200" dirty="0" smtClean="0"/>
              <a:t>) </a:t>
            </a:r>
            <a:r>
              <a:rPr lang="en-US" sz="1200" b="1" dirty="0" smtClean="0">
                <a:solidFill>
                  <a:srgbClr val="FF0000"/>
                </a:solidFill>
              </a:rPr>
              <a:t>R</a:t>
            </a:r>
            <a:endParaRPr lang="en-US" sz="1200" dirty="0"/>
          </a:p>
          <a:p>
            <a:pPr marL="631825" lvl="2"/>
            <a:r>
              <a:rPr lang="en-US" sz="1200" dirty="0" smtClean="0">
                <a:hlinkClick r:id="rId12"/>
              </a:rPr>
              <a:t>EHB </a:t>
            </a:r>
            <a:r>
              <a:rPr lang="en-US" sz="1200" dirty="0">
                <a:hlinkClick r:id="rId12"/>
              </a:rPr>
              <a:t>1551 </a:t>
            </a:r>
            <a:r>
              <a:rPr lang="en-US" sz="1200" dirty="0"/>
              <a:t> (equipment assistance grant program to enhance student nutrition in public schools</a:t>
            </a:r>
            <a:r>
              <a:rPr lang="en-US" sz="1200" dirty="0" smtClean="0">
                <a:solidFill>
                  <a:srgbClr val="FF0000"/>
                </a:solidFill>
              </a:rPr>
              <a:t>) </a:t>
            </a:r>
            <a:r>
              <a:rPr lang="en-US" sz="1200" b="1" dirty="0" smtClean="0">
                <a:solidFill>
                  <a:srgbClr val="FF0000"/>
                </a:solidFill>
              </a:rPr>
              <a:t>Dead – but in H Cap. Budget </a:t>
            </a:r>
            <a:endParaRPr lang="en-US" sz="1200" dirty="0">
              <a:solidFill>
                <a:srgbClr val="FF0000"/>
              </a:solidFill>
            </a:endParaRPr>
          </a:p>
          <a:p>
            <a:pPr marL="631825" lvl="2"/>
            <a:r>
              <a:rPr lang="en-US" sz="1200" dirty="0" smtClean="0">
                <a:hlinkClick r:id="rId13"/>
              </a:rPr>
              <a:t>SHB 1618 </a:t>
            </a:r>
            <a:r>
              <a:rPr lang="en-US" sz="1200" dirty="0" smtClean="0"/>
              <a:t>(Family and community engagement coordinators) </a:t>
            </a:r>
            <a:r>
              <a:rPr lang="en-US" sz="1200" b="1" dirty="0" smtClean="0">
                <a:solidFill>
                  <a:srgbClr val="FF0000"/>
                </a:solidFill>
              </a:rPr>
              <a:t>Dead</a:t>
            </a:r>
            <a:endParaRPr lang="en-US" sz="1200" dirty="0">
              <a:solidFill>
                <a:srgbClr val="FF0000"/>
              </a:solidFill>
            </a:endParaRPr>
          </a:p>
          <a:p>
            <a:pPr marL="403225" lvl="2" indent="0">
              <a:buNone/>
            </a:pPr>
            <a:r>
              <a:rPr lang="en-US" sz="1400" b="1" dirty="0" smtClean="0"/>
              <a:t>Dual Language / Bilingual Ed: </a:t>
            </a:r>
            <a:r>
              <a:rPr lang="en-US" sz="1200" dirty="0" smtClean="0">
                <a:hlinkClick r:id="rId14"/>
              </a:rPr>
              <a:t>SHB </a:t>
            </a:r>
            <a:r>
              <a:rPr lang="en-US" sz="1200" dirty="0">
                <a:hlinkClick r:id="rId14"/>
              </a:rPr>
              <a:t>1445</a:t>
            </a:r>
            <a:r>
              <a:rPr lang="en-US" sz="1200" dirty="0"/>
              <a:t> (Dual language in early learning &amp; K12</a:t>
            </a:r>
            <a:r>
              <a:rPr lang="en-US" sz="1200" dirty="0" smtClean="0"/>
              <a:t>) </a:t>
            </a:r>
            <a:r>
              <a:rPr lang="en-US" sz="1200" b="1" dirty="0" smtClean="0">
                <a:solidFill>
                  <a:srgbClr val="FF0000"/>
                </a:solidFill>
              </a:rPr>
              <a:t>FL</a:t>
            </a:r>
            <a:r>
              <a:rPr lang="en-US" sz="1200" dirty="0" smtClean="0"/>
              <a:t> </a:t>
            </a:r>
            <a:endParaRPr lang="en-US" sz="1200" dirty="0"/>
          </a:p>
          <a:p>
            <a:pPr marL="403225" lvl="2" indent="0">
              <a:buNone/>
            </a:pPr>
            <a:r>
              <a:rPr lang="en-US" sz="1400" b="1" dirty="0" smtClean="0"/>
              <a:t>Truancy:</a:t>
            </a:r>
          </a:p>
          <a:p>
            <a:pPr marL="692150" lvl="2"/>
            <a:r>
              <a:rPr lang="en-US" sz="1200" dirty="0" smtClean="0">
                <a:hlinkClick r:id="rId15"/>
              </a:rPr>
              <a:t>2SHB 1170</a:t>
            </a:r>
            <a:r>
              <a:rPr lang="en-US" sz="1200" dirty="0" smtClean="0"/>
              <a:t> (Truancy reduction) </a:t>
            </a:r>
            <a:r>
              <a:rPr lang="en-US" sz="1200" b="1" dirty="0" smtClean="0">
                <a:solidFill>
                  <a:srgbClr val="FF0000"/>
                </a:solidFill>
              </a:rPr>
              <a:t>R</a:t>
            </a:r>
            <a:endParaRPr lang="en-US" sz="1200" dirty="0">
              <a:solidFill>
                <a:srgbClr val="FF0000"/>
              </a:solidFill>
            </a:endParaRPr>
          </a:p>
          <a:p>
            <a:pPr marL="692150" lvl="2"/>
            <a:r>
              <a:rPr lang="en-US" sz="1200" dirty="0" smtClean="0">
                <a:hlinkClick r:id="rId16"/>
              </a:rPr>
              <a:t>ESSB </a:t>
            </a:r>
            <a:r>
              <a:rPr lang="en-US" sz="1200" dirty="0">
                <a:hlinkClick r:id="rId16"/>
              </a:rPr>
              <a:t>5293 </a:t>
            </a:r>
            <a:r>
              <a:rPr lang="en-US" sz="1200" dirty="0"/>
              <a:t>(court-based and school-based efforts to promote attendance and reduce truancy) </a:t>
            </a:r>
            <a:r>
              <a:rPr lang="en-US" sz="1200" b="1" dirty="0" smtClean="0">
                <a:solidFill>
                  <a:srgbClr val="FF0000"/>
                </a:solidFill>
              </a:rPr>
              <a:t>R</a:t>
            </a:r>
          </a:p>
          <a:p>
            <a:pPr marL="463550" lvl="2" indent="0">
              <a:buNone/>
            </a:pPr>
            <a:r>
              <a:rPr lang="en-US" sz="1400" b="1" dirty="0" smtClean="0"/>
              <a:t>Homeless / Foster Youth</a:t>
            </a:r>
            <a:r>
              <a:rPr lang="en-US" sz="1400" dirty="0" smtClean="0"/>
              <a:t>: </a:t>
            </a:r>
          </a:p>
          <a:p>
            <a:pPr marL="692150" lvl="2"/>
            <a:r>
              <a:rPr lang="en-US" sz="1200" dirty="0" smtClean="0">
                <a:hlinkClick r:id="rId17"/>
              </a:rPr>
              <a:t>SSB </a:t>
            </a:r>
            <a:r>
              <a:rPr lang="en-US" sz="1200" dirty="0" smtClean="0">
                <a:hlinkClick r:id="rId17"/>
              </a:rPr>
              <a:t>5241 </a:t>
            </a:r>
            <a:r>
              <a:rPr lang="en-US" sz="1200" dirty="0" smtClean="0"/>
              <a:t>(educational success / credit attainment)</a:t>
            </a:r>
            <a:r>
              <a:rPr lang="en-US" sz="1200" b="1" dirty="0">
                <a:solidFill>
                  <a:srgbClr val="FF0000"/>
                </a:solidFill>
              </a:rPr>
              <a:t> </a:t>
            </a:r>
            <a:r>
              <a:rPr lang="en-US" sz="1200" b="1" dirty="0" smtClean="0">
                <a:solidFill>
                  <a:srgbClr val="FF0000"/>
                </a:solidFill>
              </a:rPr>
              <a:t>PL</a:t>
            </a:r>
            <a:endParaRPr lang="en-US" sz="1200" b="1" dirty="0" smtClean="0">
              <a:solidFill>
                <a:srgbClr val="FF0000"/>
              </a:solidFill>
            </a:endParaRPr>
          </a:p>
          <a:p>
            <a:pPr marL="692150" lvl="2"/>
            <a:r>
              <a:rPr lang="en-US" sz="1200" dirty="0" smtClean="0">
                <a:hlinkClick r:id="rId18"/>
              </a:rPr>
              <a:t>SHB 1816 </a:t>
            </a:r>
            <a:r>
              <a:rPr lang="en-US" sz="1200" dirty="0" smtClean="0"/>
              <a:t>(homeless youth information sharing) </a:t>
            </a:r>
            <a:r>
              <a:rPr lang="en-US" sz="1200" dirty="0"/>
              <a:t>)</a:t>
            </a:r>
            <a:r>
              <a:rPr lang="en-US" sz="1200" b="1" dirty="0"/>
              <a:t> </a:t>
            </a:r>
            <a:r>
              <a:rPr lang="en-US" sz="1200" b="1" dirty="0" smtClean="0">
                <a:solidFill>
                  <a:srgbClr val="FF0000"/>
                </a:solidFill>
              </a:rPr>
              <a:t>FL</a:t>
            </a:r>
            <a:endParaRPr lang="en-US" sz="1200" dirty="0" smtClean="0">
              <a:solidFill>
                <a:srgbClr val="FF0000"/>
              </a:solidFill>
            </a:endParaRPr>
          </a:p>
          <a:p>
            <a:pPr marL="692150" lvl="2"/>
            <a:r>
              <a:rPr lang="en-US" sz="1200" dirty="0" smtClean="0">
                <a:hlinkClick r:id="rId19"/>
              </a:rPr>
              <a:t>SHB 1867 </a:t>
            </a:r>
            <a:r>
              <a:rPr lang="en-US" sz="1200" dirty="0" smtClean="0"/>
              <a:t>(extended foster care transitions) </a:t>
            </a:r>
            <a:r>
              <a:rPr lang="en-US" sz="1200" dirty="0"/>
              <a:t>)</a:t>
            </a:r>
            <a:r>
              <a:rPr lang="en-US" sz="1200" b="1" dirty="0">
                <a:solidFill>
                  <a:srgbClr val="FF0000"/>
                </a:solidFill>
              </a:rPr>
              <a:t> </a:t>
            </a:r>
            <a:r>
              <a:rPr lang="en-US" sz="1200" b="1" dirty="0" smtClean="0">
                <a:solidFill>
                  <a:srgbClr val="FF0000"/>
                </a:solidFill>
              </a:rPr>
              <a:t>FL</a:t>
            </a:r>
            <a:endParaRPr lang="en-US" sz="1200" b="1" dirty="0">
              <a:solidFill>
                <a:srgbClr val="FF0000"/>
              </a:solidFill>
            </a:endParaRPr>
          </a:p>
          <a:p>
            <a:pPr marL="692150" lvl="2"/>
            <a:r>
              <a:rPr lang="en-US" sz="1200" dirty="0" smtClean="0">
                <a:hlinkClick r:id="rId20"/>
              </a:rPr>
              <a:t>SHB 1641 </a:t>
            </a:r>
            <a:r>
              <a:rPr lang="en-US" sz="1200" dirty="0" smtClean="0"/>
              <a:t>(homeless youth health care)</a:t>
            </a:r>
            <a:r>
              <a:rPr lang="en-US" sz="1200" dirty="0" smtClean="0">
                <a:solidFill>
                  <a:srgbClr val="FF0000"/>
                </a:solidFill>
              </a:rPr>
              <a:t> </a:t>
            </a:r>
            <a:r>
              <a:rPr lang="en-US" sz="1200" b="1" dirty="0" smtClean="0">
                <a:solidFill>
                  <a:srgbClr val="FF0000"/>
                </a:solidFill>
              </a:rPr>
              <a:t>FL</a:t>
            </a:r>
            <a:endParaRPr lang="en-US" sz="1200" b="1" dirty="0">
              <a:solidFill>
                <a:srgbClr val="FF0000"/>
              </a:solidFill>
            </a:endParaRPr>
          </a:p>
          <a:p>
            <a:pPr lvl="2"/>
            <a:endParaRPr lang="en-US" sz="1600" b="1" dirty="0" smtClean="0">
              <a:solidFill>
                <a:srgbClr val="FF0000"/>
              </a:solidFill>
            </a:endParaRPr>
          </a:p>
        </p:txBody>
      </p:sp>
      <p:sp>
        <p:nvSpPr>
          <p:cNvPr id="4" name="Slide Number Placeholder 3"/>
          <p:cNvSpPr>
            <a:spLocks noGrp="1"/>
          </p:cNvSpPr>
          <p:nvPr>
            <p:ph type="sldNum" sz="quarter" idx="12"/>
          </p:nvPr>
        </p:nvSpPr>
        <p:spPr/>
        <p:txBody>
          <a:bodyPr/>
          <a:lstStyle/>
          <a:p>
            <a:fld id="{BB6AA464-A7E6-497E-ADB9-393DA218FF05}" type="slidenum">
              <a:rPr lang="en-US" smtClean="0"/>
              <a:t>11</a:t>
            </a:fld>
            <a:endParaRPr lang="en-US"/>
          </a:p>
        </p:txBody>
      </p:sp>
    </p:spTree>
    <p:extLst>
      <p:ext uri="{BB962C8B-B14F-4D97-AF65-F5344CB8AC3E}">
        <p14:creationId xmlns:p14="http://schemas.microsoft.com/office/powerpoint/2010/main" val="1990215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839200" cy="792162"/>
          </a:xfrm>
        </p:spPr>
        <p:txBody>
          <a:bodyPr>
            <a:noAutofit/>
          </a:bodyPr>
          <a:lstStyle/>
          <a:p>
            <a:r>
              <a:rPr lang="en-US" sz="2400" dirty="0" smtClean="0"/>
              <a:t>Week </a:t>
            </a:r>
            <a:r>
              <a:rPr lang="en-US" sz="2400" dirty="0" smtClean="0"/>
              <a:t>13 </a:t>
            </a:r>
            <a:r>
              <a:rPr lang="en-US" sz="2400" dirty="0" smtClean="0"/>
              <a:t>Updates: </a:t>
            </a:r>
            <a:r>
              <a:rPr lang="en-US" sz="2400" dirty="0"/>
              <a:t>Highlighted Bill / Issue Actions </a:t>
            </a:r>
          </a:p>
        </p:txBody>
      </p:sp>
      <p:sp>
        <p:nvSpPr>
          <p:cNvPr id="3" name="Content Placeholder 2"/>
          <p:cNvSpPr>
            <a:spLocks noGrp="1"/>
          </p:cNvSpPr>
          <p:nvPr>
            <p:ph idx="1"/>
          </p:nvPr>
        </p:nvSpPr>
        <p:spPr>
          <a:xfrm>
            <a:off x="152400" y="685800"/>
            <a:ext cx="8839200" cy="6096000"/>
          </a:xfrm>
        </p:spPr>
        <p:txBody>
          <a:bodyPr>
            <a:noAutofit/>
          </a:bodyPr>
          <a:lstStyle/>
          <a:p>
            <a:pPr marL="0" indent="0">
              <a:buNone/>
            </a:pPr>
            <a:r>
              <a:rPr lang="en-US" sz="1200" b="1" dirty="0"/>
              <a:t>Key: H </a:t>
            </a:r>
            <a:r>
              <a:rPr lang="en-US" sz="1200" dirty="0"/>
              <a:t>= Public Hearing held// </a:t>
            </a:r>
            <a:r>
              <a:rPr lang="en-US" sz="1200" b="1" dirty="0">
                <a:solidFill>
                  <a:srgbClr val="FF0000"/>
                </a:solidFill>
              </a:rPr>
              <a:t>H</a:t>
            </a:r>
            <a:r>
              <a:rPr lang="en-US" sz="1200" b="1" dirty="0"/>
              <a:t> = </a:t>
            </a:r>
            <a:r>
              <a:rPr lang="en-US" sz="1200" dirty="0"/>
              <a:t>Public Hearing scheduled// </a:t>
            </a:r>
            <a:r>
              <a:rPr lang="en-US" sz="1200" b="1" dirty="0">
                <a:solidFill>
                  <a:srgbClr val="FF0000"/>
                </a:solidFill>
              </a:rPr>
              <a:t>ES</a:t>
            </a:r>
            <a:r>
              <a:rPr lang="en-US" sz="1200" dirty="0"/>
              <a:t> = Executive Session  scheduled//</a:t>
            </a:r>
            <a:r>
              <a:rPr lang="en-US" sz="1200" b="1" dirty="0">
                <a:solidFill>
                  <a:srgbClr val="FF0000"/>
                </a:solidFill>
              </a:rPr>
              <a:t> PC/FC </a:t>
            </a:r>
            <a:r>
              <a:rPr lang="en-US" sz="1200" dirty="0"/>
              <a:t>= Passed/Failed Committee //</a:t>
            </a:r>
            <a:r>
              <a:rPr lang="en-US" sz="1200" b="1" dirty="0">
                <a:solidFill>
                  <a:srgbClr val="FF0000"/>
                </a:solidFill>
              </a:rPr>
              <a:t> R </a:t>
            </a:r>
            <a:r>
              <a:rPr lang="en-US" sz="1200" dirty="0"/>
              <a:t>= Rules //</a:t>
            </a:r>
            <a:r>
              <a:rPr lang="en-US" sz="1200" b="1" dirty="0">
                <a:solidFill>
                  <a:srgbClr val="FF0000"/>
                </a:solidFill>
              </a:rPr>
              <a:t> FL </a:t>
            </a:r>
            <a:r>
              <a:rPr lang="en-US" sz="1200" dirty="0"/>
              <a:t>= Floor Calendar// </a:t>
            </a:r>
            <a:r>
              <a:rPr lang="en-US" sz="1200" b="1" dirty="0">
                <a:solidFill>
                  <a:srgbClr val="FF0000"/>
                </a:solidFill>
              </a:rPr>
              <a:t>PS/FS </a:t>
            </a:r>
            <a:r>
              <a:rPr lang="en-US" sz="1200" dirty="0"/>
              <a:t>= Passed/Failed Senate//</a:t>
            </a:r>
            <a:r>
              <a:rPr lang="en-US" sz="1200" b="1" dirty="0">
                <a:solidFill>
                  <a:srgbClr val="FF0000"/>
                </a:solidFill>
              </a:rPr>
              <a:t> PH/FH </a:t>
            </a:r>
            <a:r>
              <a:rPr lang="en-US" sz="1200" dirty="0"/>
              <a:t>= Passed/Failed House // </a:t>
            </a:r>
            <a:r>
              <a:rPr lang="en-US" sz="1200" b="1" dirty="0">
                <a:solidFill>
                  <a:srgbClr val="FF0000"/>
                </a:solidFill>
              </a:rPr>
              <a:t>PL </a:t>
            </a:r>
            <a:r>
              <a:rPr lang="en-US" sz="1200" dirty="0"/>
              <a:t>= Passed Legislature (awaiting </a:t>
            </a:r>
            <a:r>
              <a:rPr lang="en-US" sz="1200" dirty="0" err="1"/>
              <a:t>Gov</a:t>
            </a:r>
            <a:r>
              <a:rPr lang="en-US" sz="1200" dirty="0"/>
              <a:t> action) //</a:t>
            </a:r>
            <a:r>
              <a:rPr lang="en-US" sz="1200" b="1" dirty="0">
                <a:solidFill>
                  <a:srgbClr val="FF0000"/>
                </a:solidFill>
              </a:rPr>
              <a:t> SL </a:t>
            </a:r>
            <a:r>
              <a:rPr lang="en-US" sz="1200" dirty="0"/>
              <a:t>= Session Law</a:t>
            </a:r>
            <a:endParaRPr lang="en-US" sz="1200" b="1" dirty="0"/>
          </a:p>
          <a:p>
            <a:pPr marL="0" indent="0">
              <a:buNone/>
            </a:pPr>
            <a:r>
              <a:rPr lang="en-US" sz="1600" b="1" dirty="0" smtClean="0"/>
              <a:t>Teaching</a:t>
            </a:r>
            <a:r>
              <a:rPr lang="en-US" sz="1600" dirty="0" smtClean="0"/>
              <a:t> (WSSDA Position Category 2)</a:t>
            </a:r>
          </a:p>
          <a:p>
            <a:pPr marL="457200" lvl="1" indent="0">
              <a:buNone/>
            </a:pPr>
            <a:r>
              <a:rPr lang="en-US" sz="1400" b="1" dirty="0" smtClean="0"/>
              <a:t>	Certification</a:t>
            </a:r>
          </a:p>
          <a:p>
            <a:pPr lvl="2"/>
            <a:r>
              <a:rPr lang="en-US" sz="1400" dirty="0" smtClean="0">
                <a:hlinkClick r:id="rId2"/>
              </a:rPr>
              <a:t>2SHB 1341 </a:t>
            </a:r>
            <a:r>
              <a:rPr lang="en-US" sz="1400" dirty="0" smtClean="0"/>
              <a:t>(professional certification for teachers/administrators) </a:t>
            </a:r>
            <a:r>
              <a:rPr lang="en-US" sz="1400" b="1" dirty="0" smtClean="0">
                <a:solidFill>
                  <a:srgbClr val="FF0000"/>
                </a:solidFill>
              </a:rPr>
              <a:t>FL</a:t>
            </a:r>
            <a:endParaRPr lang="en-US" sz="1400" dirty="0" smtClean="0"/>
          </a:p>
          <a:p>
            <a:pPr lvl="2"/>
            <a:r>
              <a:rPr lang="en-US" sz="1400" dirty="0" smtClean="0">
                <a:hlinkClick r:id="rId3"/>
              </a:rPr>
              <a:t>EHB 1654 </a:t>
            </a:r>
            <a:r>
              <a:rPr lang="en-US" sz="1400" dirty="0" smtClean="0"/>
              <a:t>(explicit alternative routes for teacher certification programs)</a:t>
            </a:r>
            <a:r>
              <a:rPr lang="en-US" sz="1400" b="1" dirty="0"/>
              <a:t> </a:t>
            </a:r>
            <a:r>
              <a:rPr lang="en-US" sz="1400" b="1" dirty="0" smtClean="0">
                <a:solidFill>
                  <a:srgbClr val="FF0000"/>
                </a:solidFill>
              </a:rPr>
              <a:t>PL</a:t>
            </a:r>
            <a:endParaRPr lang="en-US" sz="1400" dirty="0" smtClean="0">
              <a:solidFill>
                <a:srgbClr val="FF0000"/>
              </a:solidFill>
            </a:endParaRPr>
          </a:p>
          <a:p>
            <a:pPr lvl="2"/>
            <a:endParaRPr lang="en-US" sz="1400" dirty="0"/>
          </a:p>
          <a:p>
            <a:pPr marL="457200" lvl="1" indent="0">
              <a:buNone/>
            </a:pPr>
            <a:r>
              <a:rPr lang="en-US" sz="1400" dirty="0" smtClean="0"/>
              <a:t>	</a:t>
            </a:r>
            <a:r>
              <a:rPr lang="en-US" sz="1400" b="1" dirty="0" smtClean="0"/>
              <a:t>Recruitment / Retention</a:t>
            </a:r>
          </a:p>
          <a:p>
            <a:pPr lvl="2"/>
            <a:r>
              <a:rPr lang="en-US" sz="1400" dirty="0" smtClean="0">
                <a:hlinkClick r:id="rId4"/>
              </a:rPr>
              <a:t>HB </a:t>
            </a:r>
            <a:r>
              <a:rPr lang="en-US" sz="1400" dirty="0">
                <a:hlinkClick r:id="rId4"/>
              </a:rPr>
              <a:t>1445 </a:t>
            </a:r>
            <a:r>
              <a:rPr lang="en-US" sz="1400" dirty="0"/>
              <a:t>(dual language in K-12 </a:t>
            </a:r>
            <a:r>
              <a:rPr lang="en-US" sz="1400" dirty="0" err="1"/>
              <a:t>ed</a:t>
            </a:r>
            <a:r>
              <a:rPr lang="en-US" sz="1400" dirty="0" smtClean="0"/>
              <a:t>) </a:t>
            </a:r>
            <a:r>
              <a:rPr lang="en-US" sz="1400" b="1" dirty="0" smtClean="0">
                <a:solidFill>
                  <a:srgbClr val="FF0000"/>
                </a:solidFill>
              </a:rPr>
              <a:t>FL</a:t>
            </a:r>
            <a:endParaRPr lang="en-US" sz="1400" dirty="0">
              <a:solidFill>
                <a:srgbClr val="FF0000"/>
              </a:solidFill>
            </a:endParaRPr>
          </a:p>
          <a:p>
            <a:pPr lvl="2"/>
            <a:r>
              <a:rPr lang="en-US" sz="1400" dirty="0">
                <a:hlinkClick r:id="rId5"/>
              </a:rPr>
              <a:t>SB 5712 </a:t>
            </a:r>
            <a:r>
              <a:rPr lang="en-US" sz="1400" dirty="0"/>
              <a:t>(bilingual </a:t>
            </a:r>
            <a:r>
              <a:rPr lang="en-US" sz="1400" dirty="0" err="1"/>
              <a:t>ed</a:t>
            </a:r>
            <a:r>
              <a:rPr lang="en-US" sz="1400" dirty="0"/>
              <a:t> workforce</a:t>
            </a:r>
            <a:r>
              <a:rPr lang="en-US" sz="1400" dirty="0" smtClean="0"/>
              <a:t>) </a:t>
            </a:r>
            <a:r>
              <a:rPr lang="en-US" sz="1400" b="1" dirty="0" smtClean="0">
                <a:solidFill>
                  <a:srgbClr val="FF0000"/>
                </a:solidFill>
              </a:rPr>
              <a:t>Dead – but in S Budget</a:t>
            </a:r>
            <a:endParaRPr lang="en-US" sz="1400" strike="sngStrike" dirty="0" smtClean="0">
              <a:solidFill>
                <a:srgbClr val="FF0000"/>
              </a:solidFill>
            </a:endParaRPr>
          </a:p>
          <a:p>
            <a:pPr marL="914400" lvl="2" indent="0">
              <a:buNone/>
            </a:pPr>
            <a:endParaRPr lang="en-US" sz="1400" dirty="0" smtClean="0"/>
          </a:p>
          <a:p>
            <a:pPr marL="914400" lvl="2" indent="0">
              <a:buNone/>
            </a:pPr>
            <a:r>
              <a:rPr lang="en-US" sz="1400" b="1" dirty="0" smtClean="0"/>
              <a:t>Education Support Associates / Student Supports:</a:t>
            </a:r>
          </a:p>
          <a:p>
            <a:pPr lvl="2"/>
            <a:r>
              <a:rPr lang="en-US" sz="1400" dirty="0" smtClean="0">
                <a:hlinkClick r:id="rId6"/>
              </a:rPr>
              <a:t>SSB 5142 </a:t>
            </a:r>
            <a:r>
              <a:rPr lang="en-US" sz="1400" dirty="0" smtClean="0"/>
              <a:t>(Educational interpreters) </a:t>
            </a:r>
            <a:r>
              <a:rPr lang="en-US" sz="1400" b="1" dirty="0" smtClean="0">
                <a:solidFill>
                  <a:srgbClr val="FF0000"/>
                </a:solidFill>
              </a:rPr>
              <a:t>PL</a:t>
            </a:r>
            <a:endParaRPr lang="en-US" sz="1400" dirty="0" smtClean="0">
              <a:solidFill>
                <a:srgbClr val="FF0000"/>
              </a:solidFill>
            </a:endParaRPr>
          </a:p>
          <a:p>
            <a:pPr lvl="2"/>
            <a:r>
              <a:rPr lang="en-US" sz="1400" dirty="0" smtClean="0">
                <a:hlinkClick r:id="rId7"/>
              </a:rPr>
              <a:t>SB 5325 </a:t>
            </a:r>
            <a:r>
              <a:rPr lang="en-US" sz="1400" b="1" dirty="0">
                <a:solidFill>
                  <a:srgbClr val="FF0000"/>
                </a:solidFill>
              </a:rPr>
              <a:t>R </a:t>
            </a:r>
            <a:r>
              <a:rPr lang="en-US" sz="1400" dirty="0" smtClean="0"/>
              <a:t>/ </a:t>
            </a:r>
            <a:r>
              <a:rPr lang="en-US" sz="1400" dirty="0" smtClean="0">
                <a:hlinkClick r:id="rId8"/>
              </a:rPr>
              <a:t>SHB 1346</a:t>
            </a:r>
            <a:r>
              <a:rPr lang="en-US" sz="1400" dirty="0" smtClean="0">
                <a:solidFill>
                  <a:srgbClr val="FF0000"/>
                </a:solidFill>
                <a:hlinkClick r:id="rId8"/>
              </a:rPr>
              <a:t> </a:t>
            </a:r>
            <a:r>
              <a:rPr lang="en-US" sz="1400" b="1" dirty="0" smtClean="0">
                <a:solidFill>
                  <a:srgbClr val="FF0000"/>
                </a:solidFill>
              </a:rPr>
              <a:t>FL</a:t>
            </a:r>
            <a:r>
              <a:rPr lang="en-US" sz="1400" b="1" dirty="0" smtClean="0">
                <a:solidFill>
                  <a:srgbClr val="FF0000"/>
                </a:solidFill>
              </a:rPr>
              <a:t> </a:t>
            </a:r>
            <a:r>
              <a:rPr lang="en-US" sz="1400" dirty="0" smtClean="0">
                <a:solidFill>
                  <a:srgbClr val="FF0000"/>
                </a:solidFill>
              </a:rPr>
              <a:t> </a:t>
            </a:r>
            <a:r>
              <a:rPr lang="en-US" sz="1400" dirty="0" smtClean="0"/>
              <a:t>(Nurse in a school setting)</a:t>
            </a:r>
          </a:p>
          <a:p>
            <a:pPr lvl="2"/>
            <a:r>
              <a:rPr lang="en-US" sz="1400" dirty="0" smtClean="0">
                <a:hlinkClick r:id="rId9"/>
              </a:rPr>
              <a:t>ESHB 1115 </a:t>
            </a:r>
            <a:r>
              <a:rPr lang="en-US" sz="1400" dirty="0" smtClean="0"/>
              <a:t> </a:t>
            </a:r>
            <a:r>
              <a:rPr lang="en-US" sz="1400" b="1" dirty="0" smtClean="0">
                <a:solidFill>
                  <a:srgbClr val="FF0000"/>
                </a:solidFill>
              </a:rPr>
              <a:t>FL</a:t>
            </a:r>
            <a:r>
              <a:rPr lang="en-US" sz="1400" dirty="0" smtClean="0">
                <a:solidFill>
                  <a:srgbClr val="FF0000"/>
                </a:solidFill>
              </a:rPr>
              <a:t> </a:t>
            </a:r>
            <a:r>
              <a:rPr lang="en-US" sz="1400" dirty="0" smtClean="0"/>
              <a:t>/ </a:t>
            </a:r>
            <a:r>
              <a:rPr lang="en-US" sz="1400" dirty="0" smtClean="0">
                <a:hlinkClick r:id="rId10"/>
              </a:rPr>
              <a:t>SB 5070 </a:t>
            </a:r>
            <a:r>
              <a:rPr lang="en-US" sz="1400" b="1" dirty="0">
                <a:solidFill>
                  <a:srgbClr val="FF0000"/>
                </a:solidFill>
              </a:rPr>
              <a:t>R</a:t>
            </a:r>
            <a:r>
              <a:rPr lang="en-US" sz="1400" b="1" dirty="0" smtClean="0">
                <a:solidFill>
                  <a:srgbClr val="FF0000"/>
                </a:solidFill>
              </a:rPr>
              <a:t> </a:t>
            </a:r>
            <a:r>
              <a:rPr lang="en-US" sz="1400" dirty="0" smtClean="0"/>
              <a:t>(</a:t>
            </a:r>
            <a:r>
              <a:rPr lang="en-US" sz="1400" dirty="0" err="1" smtClean="0"/>
              <a:t>Paraeducators</a:t>
            </a:r>
            <a:r>
              <a:rPr lang="en-US" sz="1400" dirty="0" smtClean="0"/>
              <a:t>)</a:t>
            </a:r>
          </a:p>
          <a:p>
            <a:pPr lvl="2"/>
            <a:endParaRPr lang="en-US" sz="1400" dirty="0" smtClean="0"/>
          </a:p>
          <a:p>
            <a:pPr lvl="1"/>
            <a:r>
              <a:rPr lang="en-US" sz="1400" b="1" dirty="0" smtClean="0"/>
              <a:t>Keep an eye on:</a:t>
            </a:r>
          </a:p>
          <a:p>
            <a:pPr lvl="2"/>
            <a:r>
              <a:rPr lang="en-US" sz="1400" dirty="0" smtClean="0">
                <a:hlinkClick r:id="rId11"/>
              </a:rPr>
              <a:t>HB 1827 </a:t>
            </a:r>
            <a:r>
              <a:rPr lang="en-US" sz="1400" b="1" dirty="0" smtClean="0">
                <a:solidFill>
                  <a:srgbClr val="FF0000"/>
                </a:solidFill>
              </a:rPr>
              <a:t>Referenced H-Budget </a:t>
            </a:r>
            <a:r>
              <a:rPr lang="en-US" sz="1400" dirty="0" smtClean="0"/>
              <a:t>(broad bill to address many components related to </a:t>
            </a:r>
            <a:r>
              <a:rPr lang="en-US" sz="1400" b="1" dirty="0" smtClean="0"/>
              <a:t>Teacher Recruitment</a:t>
            </a:r>
            <a:r>
              <a:rPr lang="en-US" sz="1400" dirty="0" smtClean="0"/>
              <a:t>, Educator Retention, Evaluation </a:t>
            </a:r>
            <a:r>
              <a:rPr lang="en-US" sz="1400" dirty="0"/>
              <a:t>of Educator </a:t>
            </a:r>
            <a:r>
              <a:rPr lang="en-US" sz="1400" dirty="0" smtClean="0"/>
              <a:t>Effectiveness, Educator Certification, Incentives </a:t>
            </a:r>
            <a:r>
              <a:rPr lang="en-US" sz="1400" dirty="0"/>
              <a:t>and Assistance for </a:t>
            </a:r>
            <a:r>
              <a:rPr lang="en-US" sz="1400" dirty="0" smtClean="0"/>
              <a:t>Educators)</a:t>
            </a:r>
          </a:p>
          <a:p>
            <a:pPr lvl="3"/>
            <a:r>
              <a:rPr lang="en-US" sz="1400" dirty="0" smtClean="0"/>
              <a:t>Considered Necessary to Implement the Budget (NTIB)</a:t>
            </a:r>
            <a:endParaRPr lang="en-US" sz="1400" dirty="0"/>
          </a:p>
        </p:txBody>
      </p:sp>
      <p:sp>
        <p:nvSpPr>
          <p:cNvPr id="4" name="Slide Number Placeholder 3"/>
          <p:cNvSpPr>
            <a:spLocks noGrp="1"/>
          </p:cNvSpPr>
          <p:nvPr>
            <p:ph type="sldNum" sz="quarter" idx="12"/>
          </p:nvPr>
        </p:nvSpPr>
        <p:spPr/>
        <p:txBody>
          <a:bodyPr/>
          <a:lstStyle/>
          <a:p>
            <a:fld id="{BB6AA464-A7E6-497E-ADB9-393DA218FF05}" type="slidenum">
              <a:rPr lang="en-US" smtClean="0"/>
              <a:t>12</a:t>
            </a:fld>
            <a:endParaRPr lang="en-US"/>
          </a:p>
        </p:txBody>
      </p:sp>
    </p:spTree>
    <p:extLst>
      <p:ext uri="{BB962C8B-B14F-4D97-AF65-F5344CB8AC3E}">
        <p14:creationId xmlns:p14="http://schemas.microsoft.com/office/powerpoint/2010/main" val="332626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10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10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1000"/>
                                        <p:tgtEl>
                                          <p:spTgt spid="3">
                                            <p:txEl>
                                              <p:pRg st="2" end="2"/>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1000"/>
                                        <p:tgtEl>
                                          <p:spTgt spid="3">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1000"/>
                                        <p:tgtEl>
                                          <p:spTgt spid="3">
                                            <p:txEl>
                                              <p:pRg st="7" end="7"/>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1000"/>
                                        <p:tgtEl>
                                          <p:spTgt spid="3">
                                            <p:txEl>
                                              <p:pRg st="8" end="8"/>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wipe(down)">
                                      <p:cBhvr>
                                        <p:cTn id="33" dur="1000"/>
                                        <p:tgtEl>
                                          <p:spTgt spid="3">
                                            <p:txEl>
                                              <p:pRg st="10" end="10"/>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animEffect transition="in" filter="wipe(down)">
                                      <p:cBhvr>
                                        <p:cTn id="36" dur="1000"/>
                                        <p:tgtEl>
                                          <p:spTgt spid="3">
                                            <p:txEl>
                                              <p:pRg st="11" end="11"/>
                                            </p:txEl>
                                          </p:spTgt>
                                        </p:tgtEl>
                                      </p:cBhvr>
                                    </p:animEffect>
                                  </p:childTnLst>
                                </p:cTn>
                              </p:par>
                              <p:par>
                                <p:cTn id="37" presetID="22" presetClass="entr" presetSubtype="4"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wipe(down)">
                                      <p:cBhvr>
                                        <p:cTn id="39" dur="1000"/>
                                        <p:tgtEl>
                                          <p:spTgt spid="3">
                                            <p:txEl>
                                              <p:pRg st="12" end="12"/>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wipe(down)">
                                      <p:cBhvr>
                                        <p:cTn id="42" dur="1000"/>
                                        <p:tgtEl>
                                          <p:spTgt spid="3">
                                            <p:txEl>
                                              <p:pRg st="13" end="13"/>
                                            </p:txEl>
                                          </p:spTgt>
                                        </p:tgtEl>
                                      </p:cBhvr>
                                    </p:animEffect>
                                  </p:childTnLst>
                                </p:cTn>
                              </p:par>
                              <p:par>
                                <p:cTn id="43" presetID="22" presetClass="entr" presetSubtype="4" fill="hold"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animEffect transition="in" filter="wipe(down)">
                                      <p:cBhvr>
                                        <p:cTn id="45" dur="1000"/>
                                        <p:tgtEl>
                                          <p:spTgt spid="3">
                                            <p:txEl>
                                              <p:pRg st="15" end="15"/>
                                            </p:txEl>
                                          </p:spTgt>
                                        </p:tgtEl>
                                      </p:cBhvr>
                                    </p:animEffect>
                                  </p:childTnLst>
                                </p:cTn>
                              </p:par>
                              <p:par>
                                <p:cTn id="46" presetID="22" presetClass="entr" presetSubtype="4" fill="hold" nodeType="withEffect">
                                  <p:stCondLst>
                                    <p:cond delay="0"/>
                                  </p:stCondLst>
                                  <p:childTnLst>
                                    <p:set>
                                      <p:cBhvr>
                                        <p:cTn id="47" dur="1" fill="hold">
                                          <p:stCondLst>
                                            <p:cond delay="0"/>
                                          </p:stCondLst>
                                        </p:cTn>
                                        <p:tgtEl>
                                          <p:spTgt spid="3">
                                            <p:txEl>
                                              <p:pRg st="16" end="16"/>
                                            </p:txEl>
                                          </p:spTgt>
                                        </p:tgtEl>
                                        <p:attrNameLst>
                                          <p:attrName>style.visibility</p:attrName>
                                        </p:attrNameLst>
                                      </p:cBhvr>
                                      <p:to>
                                        <p:strVal val="visible"/>
                                      </p:to>
                                    </p:set>
                                    <p:animEffect transition="in" filter="wipe(down)">
                                      <p:cBhvr>
                                        <p:cTn id="48" dur="1000"/>
                                        <p:tgtEl>
                                          <p:spTgt spid="3">
                                            <p:txEl>
                                              <p:pRg st="16" end="16"/>
                                            </p:txEl>
                                          </p:spTgt>
                                        </p:tgtEl>
                                      </p:cBhvr>
                                    </p:animEffect>
                                  </p:childTnLst>
                                </p:cTn>
                              </p:par>
                              <p:par>
                                <p:cTn id="49" presetID="22" presetClass="entr" presetSubtype="4" fill="hold" nodeType="with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animEffect transition="in" filter="wipe(down)">
                                      <p:cBhvr>
                                        <p:cTn id="51" dur="1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839200" cy="792162"/>
          </a:xfrm>
        </p:spPr>
        <p:txBody>
          <a:bodyPr>
            <a:noAutofit/>
          </a:bodyPr>
          <a:lstStyle/>
          <a:p>
            <a:r>
              <a:rPr lang="en-US" sz="2400" dirty="0" smtClean="0"/>
              <a:t>Week 13 Updates: </a:t>
            </a:r>
            <a:r>
              <a:rPr lang="en-US" sz="2400" dirty="0"/>
              <a:t>Highlighted Bill / Issue Actions </a:t>
            </a:r>
          </a:p>
        </p:txBody>
      </p:sp>
      <p:sp>
        <p:nvSpPr>
          <p:cNvPr id="3" name="Content Placeholder 2"/>
          <p:cNvSpPr>
            <a:spLocks noGrp="1"/>
          </p:cNvSpPr>
          <p:nvPr>
            <p:ph idx="1"/>
          </p:nvPr>
        </p:nvSpPr>
        <p:spPr>
          <a:xfrm>
            <a:off x="152400" y="685800"/>
            <a:ext cx="8839200" cy="6096000"/>
          </a:xfrm>
        </p:spPr>
        <p:txBody>
          <a:bodyPr>
            <a:noAutofit/>
          </a:bodyPr>
          <a:lstStyle/>
          <a:p>
            <a:pPr marL="0" indent="0">
              <a:buNone/>
            </a:pPr>
            <a:r>
              <a:rPr lang="en-US" sz="1200" b="1" dirty="0"/>
              <a:t>Key: H </a:t>
            </a:r>
            <a:r>
              <a:rPr lang="en-US" sz="1200" dirty="0"/>
              <a:t>= Public Hearing held// </a:t>
            </a:r>
            <a:r>
              <a:rPr lang="en-US" sz="1200" b="1" dirty="0">
                <a:solidFill>
                  <a:srgbClr val="FF0000"/>
                </a:solidFill>
              </a:rPr>
              <a:t>H</a:t>
            </a:r>
            <a:r>
              <a:rPr lang="en-US" sz="1200" b="1" dirty="0"/>
              <a:t> = </a:t>
            </a:r>
            <a:r>
              <a:rPr lang="en-US" sz="1200" dirty="0"/>
              <a:t>Public Hearing scheduled// </a:t>
            </a:r>
            <a:r>
              <a:rPr lang="en-US" sz="1200" b="1" dirty="0">
                <a:solidFill>
                  <a:srgbClr val="FF0000"/>
                </a:solidFill>
              </a:rPr>
              <a:t>ES</a:t>
            </a:r>
            <a:r>
              <a:rPr lang="en-US" sz="1200" dirty="0"/>
              <a:t> = Executive Session  scheduled//</a:t>
            </a:r>
            <a:r>
              <a:rPr lang="en-US" sz="1200" b="1" dirty="0">
                <a:solidFill>
                  <a:srgbClr val="FF0000"/>
                </a:solidFill>
              </a:rPr>
              <a:t> PC/FC </a:t>
            </a:r>
            <a:r>
              <a:rPr lang="en-US" sz="1200" dirty="0"/>
              <a:t>= Passed/Failed Committee //</a:t>
            </a:r>
            <a:r>
              <a:rPr lang="en-US" sz="1200" b="1" dirty="0">
                <a:solidFill>
                  <a:srgbClr val="FF0000"/>
                </a:solidFill>
              </a:rPr>
              <a:t> R </a:t>
            </a:r>
            <a:r>
              <a:rPr lang="en-US" sz="1200" dirty="0"/>
              <a:t>= Rules //</a:t>
            </a:r>
            <a:r>
              <a:rPr lang="en-US" sz="1200" b="1" dirty="0">
                <a:solidFill>
                  <a:srgbClr val="FF0000"/>
                </a:solidFill>
              </a:rPr>
              <a:t> FL </a:t>
            </a:r>
            <a:r>
              <a:rPr lang="en-US" sz="1200" dirty="0"/>
              <a:t>= Floor Calendar// </a:t>
            </a:r>
            <a:r>
              <a:rPr lang="en-US" sz="1200" b="1" dirty="0">
                <a:solidFill>
                  <a:srgbClr val="FF0000"/>
                </a:solidFill>
              </a:rPr>
              <a:t>PS/FS </a:t>
            </a:r>
            <a:r>
              <a:rPr lang="en-US" sz="1200" dirty="0"/>
              <a:t>= Passed/Failed Senate//</a:t>
            </a:r>
            <a:r>
              <a:rPr lang="en-US" sz="1200" b="1" dirty="0">
                <a:solidFill>
                  <a:srgbClr val="FF0000"/>
                </a:solidFill>
              </a:rPr>
              <a:t> PH/FH </a:t>
            </a:r>
            <a:r>
              <a:rPr lang="en-US" sz="1200" dirty="0"/>
              <a:t>= Passed/Failed House // </a:t>
            </a:r>
            <a:r>
              <a:rPr lang="en-US" sz="1200" b="1" dirty="0">
                <a:solidFill>
                  <a:srgbClr val="FF0000"/>
                </a:solidFill>
              </a:rPr>
              <a:t>PL </a:t>
            </a:r>
            <a:r>
              <a:rPr lang="en-US" sz="1200" dirty="0"/>
              <a:t>= Passed Legislature (awaiting </a:t>
            </a:r>
            <a:r>
              <a:rPr lang="en-US" sz="1200" dirty="0" err="1"/>
              <a:t>Gov</a:t>
            </a:r>
            <a:r>
              <a:rPr lang="en-US" sz="1200" dirty="0"/>
              <a:t> action) //</a:t>
            </a:r>
            <a:r>
              <a:rPr lang="en-US" sz="1200" b="1" dirty="0">
                <a:solidFill>
                  <a:srgbClr val="FF0000"/>
                </a:solidFill>
              </a:rPr>
              <a:t> SL </a:t>
            </a:r>
            <a:r>
              <a:rPr lang="en-US" sz="1200" dirty="0"/>
              <a:t>= Session Law</a:t>
            </a:r>
            <a:endParaRPr lang="en-US" sz="1200" b="1" dirty="0"/>
          </a:p>
          <a:p>
            <a:pPr marL="0" indent="0">
              <a:buNone/>
            </a:pPr>
            <a:r>
              <a:rPr lang="en-US" sz="1600" b="1" dirty="0" smtClean="0"/>
              <a:t>Leadership</a:t>
            </a:r>
            <a:r>
              <a:rPr lang="en-US" sz="1600" dirty="0" smtClean="0"/>
              <a:t> </a:t>
            </a:r>
            <a:r>
              <a:rPr lang="en-US" sz="1600" dirty="0"/>
              <a:t>(WSSDA Position Category 3) </a:t>
            </a:r>
          </a:p>
          <a:p>
            <a:pPr lvl="2"/>
            <a:r>
              <a:rPr lang="en-US" sz="1400" dirty="0" smtClean="0">
                <a:hlinkClick r:id="rId2"/>
              </a:rPr>
              <a:t>SHB 1279 </a:t>
            </a:r>
            <a:r>
              <a:rPr lang="en-US" sz="1400" dirty="0" smtClean="0"/>
              <a:t>(School </a:t>
            </a:r>
            <a:r>
              <a:rPr lang="en-US" sz="1400" dirty="0"/>
              <a:t>Safety </a:t>
            </a:r>
            <a:r>
              <a:rPr lang="en-US" sz="1400" dirty="0" smtClean="0"/>
              <a:t>Drills) </a:t>
            </a:r>
            <a:r>
              <a:rPr lang="en-US" sz="1400" b="1" dirty="0">
                <a:solidFill>
                  <a:srgbClr val="FF0000"/>
                </a:solidFill>
              </a:rPr>
              <a:t>R</a:t>
            </a:r>
          </a:p>
          <a:p>
            <a:pPr lvl="2"/>
            <a:r>
              <a:rPr lang="en-US" sz="1400" dirty="0" smtClean="0">
                <a:hlinkClick r:id="rId3"/>
              </a:rPr>
              <a:t>SSB 5404 </a:t>
            </a:r>
            <a:r>
              <a:rPr lang="en-US" sz="1400" dirty="0" smtClean="0"/>
              <a:t>(Sunscreen </a:t>
            </a:r>
            <a:r>
              <a:rPr lang="en-US" sz="1400" dirty="0"/>
              <a:t>in </a:t>
            </a:r>
            <a:r>
              <a:rPr lang="en-US" sz="1400" dirty="0" smtClean="0"/>
              <a:t>Schools)</a:t>
            </a:r>
            <a:r>
              <a:rPr lang="en-US" sz="1400" b="1" dirty="0">
                <a:solidFill>
                  <a:srgbClr val="FF0000"/>
                </a:solidFill>
              </a:rPr>
              <a:t> R</a:t>
            </a:r>
          </a:p>
          <a:p>
            <a:pPr lvl="2"/>
            <a:r>
              <a:rPr lang="en-US" sz="1400" dirty="0" smtClean="0">
                <a:hlinkClick r:id="rId4"/>
              </a:rPr>
              <a:t>2SSB </a:t>
            </a:r>
            <a:r>
              <a:rPr lang="en-US" sz="1400" dirty="0">
                <a:hlinkClick r:id="rId4"/>
              </a:rPr>
              <a:t>5107 </a:t>
            </a:r>
            <a:r>
              <a:rPr lang="en-US" sz="1400" dirty="0" smtClean="0"/>
              <a:t>(Early </a:t>
            </a:r>
            <a:r>
              <a:rPr lang="en-US" sz="1400" dirty="0"/>
              <a:t>Childhood </a:t>
            </a:r>
            <a:r>
              <a:rPr lang="en-US" sz="1400" dirty="0" smtClean="0"/>
              <a:t>Ed/Assistance) </a:t>
            </a:r>
            <a:r>
              <a:rPr lang="en-US" sz="1400" b="1" dirty="0" smtClean="0">
                <a:solidFill>
                  <a:srgbClr val="FF0000"/>
                </a:solidFill>
              </a:rPr>
              <a:t>FL</a:t>
            </a:r>
            <a:endParaRPr lang="en-US" sz="1400" b="1" dirty="0" smtClean="0">
              <a:solidFill>
                <a:srgbClr val="FF0000"/>
              </a:solidFill>
            </a:endParaRPr>
          </a:p>
          <a:p>
            <a:pPr lvl="2"/>
            <a:endParaRPr lang="en-US" sz="1400" dirty="0"/>
          </a:p>
          <a:p>
            <a:pPr marL="0" indent="0">
              <a:buNone/>
            </a:pPr>
            <a:r>
              <a:rPr lang="en-US" sz="1600" b="1" dirty="0" smtClean="0"/>
              <a:t>Governance </a:t>
            </a:r>
            <a:r>
              <a:rPr lang="en-US" sz="1600" dirty="0"/>
              <a:t>(WSSDA Position Category 4)</a:t>
            </a:r>
          </a:p>
          <a:p>
            <a:pPr lvl="2"/>
            <a:r>
              <a:rPr lang="en-US" sz="1400" dirty="0" smtClean="0">
                <a:hlinkClick r:id="rId5"/>
              </a:rPr>
              <a:t>EHB </a:t>
            </a:r>
            <a:r>
              <a:rPr lang="en-US" sz="1400" dirty="0">
                <a:hlinkClick r:id="rId5"/>
              </a:rPr>
              <a:t>1017</a:t>
            </a:r>
            <a:r>
              <a:rPr lang="en-US" sz="1400" dirty="0"/>
              <a:t> (School Siting) </a:t>
            </a:r>
            <a:r>
              <a:rPr lang="en-US" sz="1400" b="1" dirty="0">
                <a:solidFill>
                  <a:srgbClr val="FF0000"/>
                </a:solidFill>
              </a:rPr>
              <a:t>R </a:t>
            </a:r>
            <a:endParaRPr lang="en-US" sz="1400" b="1" dirty="0" smtClean="0">
              <a:solidFill>
                <a:srgbClr val="FF0000"/>
              </a:solidFill>
            </a:endParaRPr>
          </a:p>
          <a:p>
            <a:pPr lvl="2"/>
            <a:r>
              <a:rPr lang="en-US" sz="1400" dirty="0" smtClean="0">
                <a:hlinkClick r:id="rId6"/>
              </a:rPr>
              <a:t>HB </a:t>
            </a:r>
            <a:r>
              <a:rPr lang="en-US" sz="1400" dirty="0">
                <a:hlinkClick r:id="rId6"/>
              </a:rPr>
              <a:t>1800 </a:t>
            </a:r>
            <a:r>
              <a:rPr lang="en-US" sz="1400" dirty="0" smtClean="0"/>
              <a:t>(Voting </a:t>
            </a:r>
            <a:r>
              <a:rPr lang="en-US" sz="1400" dirty="0"/>
              <a:t>Rights </a:t>
            </a:r>
            <a:r>
              <a:rPr lang="en-US" sz="1400" dirty="0" smtClean="0"/>
              <a:t>Act) </a:t>
            </a:r>
            <a:r>
              <a:rPr lang="en-US" sz="1400" dirty="0" smtClean="0">
                <a:solidFill>
                  <a:srgbClr val="FF0000"/>
                </a:solidFill>
              </a:rPr>
              <a:t>D</a:t>
            </a:r>
            <a:r>
              <a:rPr lang="en-US" sz="1400" b="1" dirty="0" smtClean="0">
                <a:solidFill>
                  <a:srgbClr val="FF0000"/>
                </a:solidFill>
              </a:rPr>
              <a:t>ead</a:t>
            </a:r>
            <a:endParaRPr lang="en-US" sz="1400" dirty="0" smtClean="0">
              <a:solidFill>
                <a:srgbClr val="FF0000"/>
              </a:solidFill>
            </a:endParaRPr>
          </a:p>
          <a:p>
            <a:pPr lvl="2"/>
            <a:r>
              <a:rPr lang="en-US" sz="1400" dirty="0" smtClean="0">
                <a:hlinkClick r:id="rId7"/>
              </a:rPr>
              <a:t>SB 5068 </a:t>
            </a:r>
            <a:r>
              <a:rPr lang="en-US" sz="1400" dirty="0" smtClean="0"/>
              <a:t>(Voting Rights Act – cities, towns, code cities, counties – DOES NOT CURRENTLY INCLUDE SCHOOL DISTRICTS) </a:t>
            </a:r>
            <a:r>
              <a:rPr lang="en-US" sz="1400" b="1" dirty="0" smtClean="0">
                <a:solidFill>
                  <a:srgbClr val="FF0000"/>
                </a:solidFill>
              </a:rPr>
              <a:t>Dead</a:t>
            </a:r>
            <a:endParaRPr lang="en-US" sz="1400" dirty="0">
              <a:solidFill>
                <a:srgbClr val="FF0000"/>
              </a:solidFill>
            </a:endParaRPr>
          </a:p>
          <a:p>
            <a:pPr lvl="2"/>
            <a:r>
              <a:rPr lang="en-US" sz="1400" dirty="0" smtClean="0">
                <a:hlinkClick r:id="rId8"/>
              </a:rPr>
              <a:t>HB </a:t>
            </a:r>
            <a:r>
              <a:rPr lang="en-US" sz="1400" dirty="0">
                <a:hlinkClick r:id="rId8"/>
              </a:rPr>
              <a:t>1595 </a:t>
            </a:r>
            <a:r>
              <a:rPr lang="en-US" sz="1400" dirty="0"/>
              <a:t>(public records request costs) </a:t>
            </a:r>
            <a:r>
              <a:rPr lang="en-US" sz="1400" b="1" dirty="0" smtClean="0">
                <a:solidFill>
                  <a:srgbClr val="FF0000"/>
                </a:solidFill>
              </a:rPr>
              <a:t>FL</a:t>
            </a:r>
            <a:r>
              <a:rPr lang="en-US" sz="1400" b="1" dirty="0" smtClean="0">
                <a:solidFill>
                  <a:srgbClr val="FF0000"/>
                </a:solidFill>
              </a:rPr>
              <a:t> </a:t>
            </a:r>
            <a:endParaRPr lang="en-US" sz="1400" b="1" dirty="0" smtClean="0">
              <a:solidFill>
                <a:srgbClr val="FF0000"/>
              </a:solidFill>
            </a:endParaRPr>
          </a:p>
          <a:p>
            <a:pPr lvl="2"/>
            <a:r>
              <a:rPr lang="en-US" sz="1400" dirty="0" smtClean="0">
                <a:hlinkClick r:id="rId8"/>
              </a:rPr>
              <a:t>HB </a:t>
            </a:r>
            <a:r>
              <a:rPr lang="en-US" sz="1400" dirty="0">
                <a:hlinkClick r:id="rId8"/>
              </a:rPr>
              <a:t>1594 </a:t>
            </a:r>
            <a:r>
              <a:rPr lang="en-US" sz="1400" dirty="0"/>
              <a:t>(improving public records administration</a:t>
            </a:r>
            <a:r>
              <a:rPr lang="en-US" sz="1400" dirty="0" smtClean="0"/>
              <a:t>)</a:t>
            </a:r>
            <a:r>
              <a:rPr lang="en-US" sz="1400" b="1" dirty="0">
                <a:solidFill>
                  <a:srgbClr val="FF0000"/>
                </a:solidFill>
              </a:rPr>
              <a:t> </a:t>
            </a:r>
            <a:r>
              <a:rPr lang="en-US" sz="1400" b="1" dirty="0" smtClean="0">
                <a:solidFill>
                  <a:srgbClr val="FF0000"/>
                </a:solidFill>
              </a:rPr>
              <a:t>FL</a:t>
            </a:r>
            <a:endParaRPr lang="en-US" sz="1400" dirty="0" smtClean="0"/>
          </a:p>
          <a:p>
            <a:pPr lvl="2"/>
            <a:r>
              <a:rPr lang="en-US" sz="1400" dirty="0" smtClean="0">
                <a:hlinkClick r:id="rId9"/>
              </a:rPr>
              <a:t>HB 1060 </a:t>
            </a:r>
            <a:r>
              <a:rPr lang="en-US" sz="1400" dirty="0" smtClean="0"/>
              <a:t>(Medical Marijuana in schools) </a:t>
            </a:r>
            <a:r>
              <a:rPr lang="en-US" sz="1400" b="1" dirty="0" smtClean="0">
                <a:solidFill>
                  <a:srgbClr val="FF0000"/>
                </a:solidFill>
              </a:rPr>
              <a:t>FL</a:t>
            </a:r>
            <a:endParaRPr lang="en-US" sz="1400" dirty="0" smtClean="0"/>
          </a:p>
          <a:p>
            <a:pPr lvl="2"/>
            <a:r>
              <a:rPr lang="en-US" sz="1400" dirty="0" smtClean="0">
                <a:hlinkClick r:id="rId10"/>
              </a:rPr>
              <a:t>SHB </a:t>
            </a:r>
            <a:r>
              <a:rPr lang="en-US" sz="1400" dirty="0">
                <a:hlinkClick r:id="rId10"/>
              </a:rPr>
              <a:t>1886</a:t>
            </a:r>
            <a:r>
              <a:rPr lang="en-US" sz="1400" dirty="0"/>
              <a:t> (SBE / OSPI Governance Accountability </a:t>
            </a:r>
            <a:r>
              <a:rPr lang="en-US" sz="1400" dirty="0" smtClean="0"/>
              <a:t>Roles) </a:t>
            </a:r>
            <a:r>
              <a:rPr lang="en-US" sz="1400" b="1" dirty="0" smtClean="0">
                <a:solidFill>
                  <a:srgbClr val="FF0000"/>
                </a:solidFill>
              </a:rPr>
              <a:t>PL</a:t>
            </a:r>
            <a:endParaRPr lang="en-US" sz="1400" dirty="0" smtClean="0">
              <a:solidFill>
                <a:srgbClr val="FF0000"/>
              </a:solidFill>
            </a:endParaRPr>
          </a:p>
          <a:p>
            <a:pPr lvl="2"/>
            <a:r>
              <a:rPr lang="en-US" sz="1400" dirty="0" smtClean="0">
                <a:hlinkClick r:id="rId11"/>
              </a:rPr>
              <a:t>SSB 5641 </a:t>
            </a:r>
            <a:r>
              <a:rPr lang="en-US" sz="1400" dirty="0" smtClean="0"/>
              <a:t>(school district class naming) </a:t>
            </a:r>
            <a:r>
              <a:rPr lang="en-US" sz="1400" b="1" dirty="0">
                <a:solidFill>
                  <a:srgbClr val="FF0000"/>
                </a:solidFill>
              </a:rPr>
              <a:t>R</a:t>
            </a:r>
            <a:endParaRPr lang="en-US" sz="1400" dirty="0"/>
          </a:p>
          <a:p>
            <a:pPr marL="914400" lvl="2" indent="0">
              <a:buNone/>
            </a:pPr>
            <a:endParaRPr lang="en-US" sz="1400" dirty="0"/>
          </a:p>
          <a:p>
            <a:pPr lvl="1"/>
            <a:r>
              <a:rPr lang="en-US" sz="1400" dirty="0" smtClean="0"/>
              <a:t>Keep an eye on: </a:t>
            </a:r>
          </a:p>
          <a:p>
            <a:pPr lvl="2"/>
            <a:r>
              <a:rPr lang="en-US" sz="1400" dirty="0" smtClean="0">
                <a:hlinkClick r:id="rId12"/>
              </a:rPr>
              <a:t>SB </a:t>
            </a:r>
            <a:r>
              <a:rPr lang="en-US" sz="1400" dirty="0">
                <a:hlinkClick r:id="rId12"/>
              </a:rPr>
              <a:t>5726 </a:t>
            </a:r>
            <a:r>
              <a:rPr lang="en-US" sz="1400" dirty="0" smtClean="0"/>
              <a:t>(School </a:t>
            </a:r>
            <a:r>
              <a:rPr lang="en-US" sz="1400" dirty="0"/>
              <a:t>Employee Health Care </a:t>
            </a:r>
            <a:r>
              <a:rPr lang="en-US" sz="1400" dirty="0" smtClean="0"/>
              <a:t>Benefits -Requires </a:t>
            </a:r>
            <a:r>
              <a:rPr lang="en-US" sz="1400" dirty="0"/>
              <a:t>that school and educational service districts provide based health care to employees through the Public Employee Benefits Board</a:t>
            </a:r>
            <a:r>
              <a:rPr lang="en-US" sz="1400" dirty="0" smtClean="0"/>
              <a:t>) </a:t>
            </a:r>
            <a:r>
              <a:rPr lang="en-US" sz="1400" dirty="0" smtClean="0">
                <a:solidFill>
                  <a:srgbClr val="FF0000"/>
                </a:solidFill>
              </a:rPr>
              <a:t>NTIB</a:t>
            </a:r>
            <a:endParaRPr lang="en-US" sz="1400" dirty="0">
              <a:solidFill>
                <a:srgbClr val="FF0000"/>
              </a:solidFill>
            </a:endParaRPr>
          </a:p>
          <a:p>
            <a:pPr marL="914400" lvl="2" indent="0">
              <a:buNone/>
            </a:pPr>
            <a:endParaRPr lang="en-US" sz="1200" dirty="0"/>
          </a:p>
          <a:p>
            <a:pPr marL="914400" lvl="2" indent="0">
              <a:buNone/>
            </a:pPr>
            <a:endParaRPr lang="en-US" sz="1200" dirty="0" smtClean="0"/>
          </a:p>
          <a:p>
            <a:pPr marL="914400" lvl="2" indent="0">
              <a:buNone/>
            </a:pPr>
            <a:endParaRPr lang="en-US" sz="1200" dirty="0" smtClean="0"/>
          </a:p>
        </p:txBody>
      </p:sp>
      <p:sp>
        <p:nvSpPr>
          <p:cNvPr id="4" name="Slide Number Placeholder 3"/>
          <p:cNvSpPr>
            <a:spLocks noGrp="1"/>
          </p:cNvSpPr>
          <p:nvPr>
            <p:ph type="sldNum" sz="quarter" idx="12"/>
          </p:nvPr>
        </p:nvSpPr>
        <p:spPr/>
        <p:txBody>
          <a:bodyPr/>
          <a:lstStyle/>
          <a:p>
            <a:fld id="{BB6AA464-A7E6-497E-ADB9-393DA218FF05}" type="slidenum">
              <a:rPr lang="en-US" smtClean="0"/>
              <a:t>13</a:t>
            </a:fld>
            <a:endParaRPr lang="en-US"/>
          </a:p>
        </p:txBody>
      </p:sp>
    </p:spTree>
    <p:extLst>
      <p:ext uri="{BB962C8B-B14F-4D97-AF65-F5344CB8AC3E}">
        <p14:creationId xmlns:p14="http://schemas.microsoft.com/office/powerpoint/2010/main" val="1872239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2238"/>
            <a:ext cx="8915400" cy="563562"/>
          </a:xfrm>
        </p:spPr>
        <p:txBody>
          <a:bodyPr>
            <a:noAutofit/>
          </a:bodyPr>
          <a:lstStyle/>
          <a:p>
            <a:r>
              <a:rPr lang="en-US" sz="2400" dirty="0" smtClean="0"/>
              <a:t>Week </a:t>
            </a:r>
            <a:r>
              <a:rPr lang="en-US" sz="2400" dirty="0" smtClean="0"/>
              <a:t>13 </a:t>
            </a:r>
            <a:r>
              <a:rPr lang="en-US" sz="2400" dirty="0" smtClean="0"/>
              <a:t>Updates: </a:t>
            </a:r>
            <a:r>
              <a:rPr lang="en-US" sz="2400" dirty="0" smtClean="0"/>
              <a:t>Highlighted </a:t>
            </a:r>
            <a:r>
              <a:rPr lang="en-US" sz="2400" dirty="0"/>
              <a:t>Bill / Issue Actions </a:t>
            </a:r>
          </a:p>
        </p:txBody>
      </p:sp>
      <p:sp>
        <p:nvSpPr>
          <p:cNvPr id="3" name="Content Placeholder 2"/>
          <p:cNvSpPr>
            <a:spLocks noGrp="1"/>
          </p:cNvSpPr>
          <p:nvPr>
            <p:ph idx="1"/>
          </p:nvPr>
        </p:nvSpPr>
        <p:spPr>
          <a:xfrm>
            <a:off x="152400" y="609600"/>
            <a:ext cx="8839200" cy="5943600"/>
          </a:xfrm>
        </p:spPr>
        <p:txBody>
          <a:bodyPr>
            <a:normAutofit fontScale="25000" lnSpcReduction="20000"/>
          </a:bodyPr>
          <a:lstStyle/>
          <a:p>
            <a:pPr marL="0" indent="0">
              <a:buNone/>
            </a:pPr>
            <a:r>
              <a:rPr lang="en-US" sz="4800" b="1" dirty="0"/>
              <a:t>Key: H </a:t>
            </a:r>
            <a:r>
              <a:rPr lang="en-US" sz="4800" dirty="0"/>
              <a:t>= Public Hearing held// </a:t>
            </a:r>
            <a:r>
              <a:rPr lang="en-US" sz="4800" b="1" dirty="0">
                <a:solidFill>
                  <a:srgbClr val="FF0000"/>
                </a:solidFill>
              </a:rPr>
              <a:t>H</a:t>
            </a:r>
            <a:r>
              <a:rPr lang="en-US" sz="4800" b="1" dirty="0"/>
              <a:t> = </a:t>
            </a:r>
            <a:r>
              <a:rPr lang="en-US" sz="4800" dirty="0"/>
              <a:t>Public Hearing scheduled// </a:t>
            </a:r>
            <a:r>
              <a:rPr lang="en-US" sz="4800" b="1" dirty="0">
                <a:solidFill>
                  <a:srgbClr val="FF0000"/>
                </a:solidFill>
              </a:rPr>
              <a:t>ES</a:t>
            </a:r>
            <a:r>
              <a:rPr lang="en-US" sz="4800" dirty="0"/>
              <a:t> = Executive Session  scheduled//</a:t>
            </a:r>
            <a:r>
              <a:rPr lang="en-US" sz="4800" b="1" dirty="0">
                <a:solidFill>
                  <a:srgbClr val="FF0000"/>
                </a:solidFill>
              </a:rPr>
              <a:t> PC/FC </a:t>
            </a:r>
            <a:r>
              <a:rPr lang="en-US" sz="4800" dirty="0"/>
              <a:t>= Passed/Failed Committee //</a:t>
            </a:r>
            <a:r>
              <a:rPr lang="en-US" sz="4800" b="1" dirty="0">
                <a:solidFill>
                  <a:srgbClr val="FF0000"/>
                </a:solidFill>
              </a:rPr>
              <a:t> R </a:t>
            </a:r>
            <a:r>
              <a:rPr lang="en-US" sz="4800" dirty="0"/>
              <a:t>= Rules //</a:t>
            </a:r>
            <a:r>
              <a:rPr lang="en-US" sz="4800" b="1" dirty="0">
                <a:solidFill>
                  <a:srgbClr val="FF0000"/>
                </a:solidFill>
              </a:rPr>
              <a:t> FL </a:t>
            </a:r>
            <a:r>
              <a:rPr lang="en-US" sz="4800" dirty="0"/>
              <a:t>= Floor Calendar// </a:t>
            </a:r>
            <a:r>
              <a:rPr lang="en-US" sz="4800" b="1" dirty="0">
                <a:solidFill>
                  <a:srgbClr val="FF0000"/>
                </a:solidFill>
              </a:rPr>
              <a:t>PS/FS </a:t>
            </a:r>
            <a:r>
              <a:rPr lang="en-US" sz="4800" dirty="0"/>
              <a:t>= Passed/Failed Senate//</a:t>
            </a:r>
            <a:r>
              <a:rPr lang="en-US" sz="4800" b="1" dirty="0">
                <a:solidFill>
                  <a:srgbClr val="FF0000"/>
                </a:solidFill>
              </a:rPr>
              <a:t> PH/FH </a:t>
            </a:r>
            <a:r>
              <a:rPr lang="en-US" sz="4800" dirty="0"/>
              <a:t>= Passed/Failed House // </a:t>
            </a:r>
            <a:r>
              <a:rPr lang="en-US" sz="4800" b="1" dirty="0">
                <a:solidFill>
                  <a:srgbClr val="FF0000"/>
                </a:solidFill>
              </a:rPr>
              <a:t>PL </a:t>
            </a:r>
            <a:r>
              <a:rPr lang="en-US" sz="4800" dirty="0"/>
              <a:t>= Passed Legislature (awaiting </a:t>
            </a:r>
            <a:r>
              <a:rPr lang="en-US" sz="4800" dirty="0" err="1"/>
              <a:t>Gov</a:t>
            </a:r>
            <a:r>
              <a:rPr lang="en-US" sz="4800" dirty="0"/>
              <a:t> action) //</a:t>
            </a:r>
            <a:r>
              <a:rPr lang="en-US" sz="4800" b="1" dirty="0">
                <a:solidFill>
                  <a:srgbClr val="FF0000"/>
                </a:solidFill>
              </a:rPr>
              <a:t> SL </a:t>
            </a:r>
            <a:r>
              <a:rPr lang="en-US" sz="4800" dirty="0"/>
              <a:t>= Session Law</a:t>
            </a:r>
            <a:endParaRPr lang="en-US" sz="4800" b="1" dirty="0"/>
          </a:p>
          <a:p>
            <a:pPr marL="0" indent="0">
              <a:buNone/>
            </a:pPr>
            <a:r>
              <a:rPr lang="en-US" sz="5600" b="1" dirty="0" smtClean="0"/>
              <a:t>Funding </a:t>
            </a:r>
            <a:r>
              <a:rPr lang="en-US" sz="5600" b="1" dirty="0"/>
              <a:t>&amp; Allocations </a:t>
            </a:r>
            <a:r>
              <a:rPr lang="en-US" sz="5600" dirty="0"/>
              <a:t>(WSSDA Position Category </a:t>
            </a:r>
            <a:r>
              <a:rPr lang="en-US" sz="5600" dirty="0" smtClean="0"/>
              <a:t>5)</a:t>
            </a:r>
          </a:p>
          <a:p>
            <a:r>
              <a:rPr lang="en-US" sz="4800" b="1" dirty="0" smtClean="0"/>
              <a:t>Education Policy &amp; Budget Bills</a:t>
            </a:r>
            <a:r>
              <a:rPr lang="en-US" sz="4800" b="1" dirty="0" smtClean="0"/>
              <a:t>: </a:t>
            </a:r>
            <a:r>
              <a:rPr lang="en-US" sz="4800" b="1" i="1" dirty="0" smtClean="0">
                <a:solidFill>
                  <a:srgbClr val="FF0000"/>
                </a:solidFill>
              </a:rPr>
              <a:t>ALL NTIB</a:t>
            </a:r>
            <a:endParaRPr lang="en-US" sz="4800" b="1" i="1" dirty="0" smtClean="0">
              <a:solidFill>
                <a:srgbClr val="FF0000"/>
              </a:solidFill>
            </a:endParaRPr>
          </a:p>
          <a:p>
            <a:pPr lvl="1"/>
            <a:r>
              <a:rPr lang="en-US" sz="4800" b="1" dirty="0"/>
              <a:t>Policy </a:t>
            </a:r>
            <a:r>
              <a:rPr lang="en-US" sz="4800" b="1" dirty="0" smtClean="0"/>
              <a:t>Bills</a:t>
            </a:r>
          </a:p>
          <a:p>
            <a:pPr lvl="2"/>
            <a:r>
              <a:rPr lang="en-US" sz="4800" dirty="0" smtClean="0"/>
              <a:t>Overall: </a:t>
            </a:r>
            <a:r>
              <a:rPr lang="en-US" sz="4800" dirty="0" smtClean="0">
                <a:hlinkClick r:id="rId2"/>
              </a:rPr>
              <a:t>SSB </a:t>
            </a:r>
            <a:r>
              <a:rPr lang="en-US" sz="4800" dirty="0">
                <a:hlinkClick r:id="rId2"/>
              </a:rPr>
              <a:t>5607</a:t>
            </a:r>
            <a:r>
              <a:rPr lang="en-US" sz="4800" dirty="0"/>
              <a:t> </a:t>
            </a:r>
            <a:r>
              <a:rPr lang="en-US" sz="4800" b="1" dirty="0" smtClean="0">
                <a:solidFill>
                  <a:srgbClr val="FF0000"/>
                </a:solidFill>
              </a:rPr>
              <a:t>PS</a:t>
            </a:r>
            <a:r>
              <a:rPr lang="en-US" sz="4800" dirty="0" smtClean="0"/>
              <a:t> + </a:t>
            </a:r>
            <a:r>
              <a:rPr lang="en-US" sz="4800" u="sng" dirty="0">
                <a:hlinkClick r:id="rId3"/>
              </a:rPr>
              <a:t>ESSB 5875 </a:t>
            </a:r>
            <a:r>
              <a:rPr lang="en-US" sz="4800" b="1" dirty="0" smtClean="0">
                <a:solidFill>
                  <a:srgbClr val="FF0000"/>
                </a:solidFill>
              </a:rPr>
              <a:t>PS, </a:t>
            </a:r>
            <a:r>
              <a:rPr lang="en-US" sz="4800" dirty="0" smtClean="0"/>
              <a:t>  </a:t>
            </a:r>
            <a:r>
              <a:rPr lang="en-US" sz="4800" dirty="0">
                <a:hlinkClick r:id="rId4"/>
              </a:rPr>
              <a:t>ESHB 1843</a:t>
            </a:r>
            <a:r>
              <a:rPr lang="en-US" sz="4800" dirty="0"/>
              <a:t> </a:t>
            </a:r>
            <a:r>
              <a:rPr lang="en-US" sz="4800" b="1" dirty="0" smtClean="0">
                <a:solidFill>
                  <a:srgbClr val="FF0000"/>
                </a:solidFill>
              </a:rPr>
              <a:t>PH</a:t>
            </a:r>
            <a:r>
              <a:rPr lang="en-US" sz="4800" dirty="0" smtClean="0"/>
              <a:t>, </a:t>
            </a:r>
            <a:r>
              <a:rPr lang="en-US" sz="4800" dirty="0">
                <a:hlinkClick r:id="rId5"/>
              </a:rPr>
              <a:t>SB 5825</a:t>
            </a:r>
            <a:r>
              <a:rPr lang="en-US" sz="4800" dirty="0"/>
              <a:t> </a:t>
            </a:r>
            <a:r>
              <a:rPr lang="en-US" sz="4800" b="1" dirty="0" smtClean="0"/>
              <a:t>H</a:t>
            </a:r>
          </a:p>
          <a:p>
            <a:pPr lvl="2"/>
            <a:r>
              <a:rPr lang="en-US" sz="4800" dirty="0" smtClean="0"/>
              <a:t>CTE:</a:t>
            </a:r>
            <a:r>
              <a:rPr lang="en-US" sz="4800" b="1" dirty="0" smtClean="0"/>
              <a:t> </a:t>
            </a:r>
            <a:r>
              <a:rPr lang="en-US" sz="4800" u="sng" dirty="0" smtClean="0">
                <a:hlinkClick r:id="rId6"/>
              </a:rPr>
              <a:t>SB 5853</a:t>
            </a:r>
            <a:r>
              <a:rPr lang="en-US" sz="4800" b="1" u="sng" dirty="0" smtClean="0"/>
              <a:t> </a:t>
            </a:r>
            <a:r>
              <a:rPr lang="en-US" sz="4800" b="1" u="sng" dirty="0" smtClean="0">
                <a:solidFill>
                  <a:srgbClr val="FF0000"/>
                </a:solidFill>
              </a:rPr>
              <a:t>R </a:t>
            </a:r>
            <a:endParaRPr lang="en-US" sz="4800" dirty="0">
              <a:solidFill>
                <a:srgbClr val="FF0000"/>
              </a:solidFill>
            </a:endParaRPr>
          </a:p>
          <a:p>
            <a:pPr lvl="2"/>
            <a:r>
              <a:rPr lang="en-US" sz="4800" dirty="0" smtClean="0"/>
              <a:t>Learning </a:t>
            </a:r>
            <a:r>
              <a:rPr lang="en-US" sz="4800" dirty="0" smtClean="0"/>
              <a:t>Assistance Program modifications: </a:t>
            </a:r>
            <a:r>
              <a:rPr lang="en-US" sz="4800" dirty="0" smtClean="0">
                <a:hlinkClick r:id="rId7"/>
              </a:rPr>
              <a:t>SSB 1511 </a:t>
            </a:r>
            <a:r>
              <a:rPr lang="en-US" sz="4800" dirty="0" smtClean="0"/>
              <a:t>(components could inform budget discussions)</a:t>
            </a:r>
            <a:endParaRPr lang="en-US" sz="4800" dirty="0"/>
          </a:p>
          <a:p>
            <a:pPr lvl="1"/>
            <a:r>
              <a:rPr lang="en-US" sz="4800" b="1" dirty="0"/>
              <a:t>Budget Bills- </a:t>
            </a:r>
            <a:endParaRPr lang="en-US" sz="4800" b="1" dirty="0" smtClean="0"/>
          </a:p>
          <a:p>
            <a:pPr lvl="2"/>
            <a:r>
              <a:rPr lang="en-US" sz="4600" dirty="0" smtClean="0">
                <a:hlinkClick r:id="rId8"/>
              </a:rPr>
              <a:t>House Budget: </a:t>
            </a:r>
            <a:r>
              <a:rPr lang="en-US" sz="4600" dirty="0" smtClean="0">
                <a:hlinkClick r:id="rId9"/>
              </a:rPr>
              <a:t>ES</a:t>
            </a:r>
            <a:r>
              <a:rPr lang="en-US" sz="4600" dirty="0" smtClean="0">
                <a:hlinkClick r:id="rId9"/>
              </a:rPr>
              <a:t>SB </a:t>
            </a:r>
            <a:r>
              <a:rPr lang="en-US" sz="4600" dirty="0">
                <a:hlinkClick r:id="rId9"/>
              </a:rPr>
              <a:t>5048 </a:t>
            </a:r>
            <a:r>
              <a:rPr lang="en-US" sz="4600" b="1" dirty="0" smtClean="0">
                <a:solidFill>
                  <a:srgbClr val="FF0000"/>
                </a:solidFill>
              </a:rPr>
              <a:t>PH</a:t>
            </a:r>
            <a:r>
              <a:rPr lang="en-US" sz="4600" dirty="0" smtClean="0"/>
              <a:t>,  (S</a:t>
            </a:r>
            <a:r>
              <a:rPr lang="en-US" sz="4600" dirty="0" smtClean="0">
                <a:hlinkClick r:id="rId10"/>
              </a:rPr>
              <a:t>HB </a:t>
            </a:r>
            <a:r>
              <a:rPr lang="en-US" sz="4600" dirty="0">
                <a:hlinkClick r:id="rId10"/>
              </a:rPr>
              <a:t>1067</a:t>
            </a:r>
            <a:r>
              <a:rPr lang="en-US" sz="4600" dirty="0"/>
              <a:t> </a:t>
            </a:r>
            <a:r>
              <a:rPr lang="en-US" sz="4600" dirty="0" smtClean="0"/>
              <a:t>became a striker to SSB 5048 – see fiscal.wa.gov for progression)</a:t>
            </a:r>
          </a:p>
          <a:p>
            <a:pPr lvl="2"/>
            <a:r>
              <a:rPr lang="en-US" sz="4600" dirty="0" smtClean="0">
                <a:hlinkClick r:id="rId11"/>
              </a:rPr>
              <a:t>Senate Budget: </a:t>
            </a:r>
            <a:r>
              <a:rPr lang="en-US" sz="4600" dirty="0" smtClean="0"/>
              <a:t>ESSB 5048 (through 3/31)</a:t>
            </a:r>
            <a:endParaRPr lang="en-US" sz="4600" dirty="0"/>
          </a:p>
          <a:p>
            <a:pPr lvl="1"/>
            <a:r>
              <a:rPr lang="en-US" sz="4800" b="1" dirty="0"/>
              <a:t>Levy Lid Delay </a:t>
            </a:r>
            <a:r>
              <a:rPr lang="en-US" sz="4800" dirty="0"/>
              <a:t>- </a:t>
            </a:r>
            <a:r>
              <a:rPr lang="en-US" sz="4800" dirty="0">
                <a:hlinkClick r:id="rId12"/>
              </a:rPr>
              <a:t>ESB 5023 </a:t>
            </a:r>
            <a:r>
              <a:rPr lang="en-US" sz="4800" dirty="0"/>
              <a:t>(Levy Lid Delay) </a:t>
            </a:r>
            <a:r>
              <a:rPr lang="en-US" sz="4800" b="1" dirty="0" smtClean="0">
                <a:solidFill>
                  <a:srgbClr val="FF0000"/>
                </a:solidFill>
              </a:rPr>
              <a:t>SL</a:t>
            </a:r>
          </a:p>
          <a:p>
            <a:pPr lvl="1"/>
            <a:r>
              <a:rPr lang="en-US" sz="4800" dirty="0" smtClean="0">
                <a:hlinkClick r:id="rId13"/>
              </a:rPr>
              <a:t>SB </a:t>
            </a:r>
            <a:r>
              <a:rPr lang="en-US" sz="4800" dirty="0">
                <a:hlinkClick r:id="rId13"/>
              </a:rPr>
              <a:t>5664</a:t>
            </a:r>
            <a:r>
              <a:rPr lang="en-US" sz="4800" dirty="0"/>
              <a:t> (Federal Forest Revenue Deductions) </a:t>
            </a:r>
            <a:r>
              <a:rPr lang="en-US" sz="4800" b="1" dirty="0" smtClean="0"/>
              <a:t>H – </a:t>
            </a:r>
            <a:r>
              <a:rPr lang="en-US" sz="4800" b="1" dirty="0" smtClean="0">
                <a:solidFill>
                  <a:srgbClr val="FF0000"/>
                </a:solidFill>
              </a:rPr>
              <a:t>NOTE: </a:t>
            </a:r>
            <a:r>
              <a:rPr lang="en-US" sz="4800" b="1" i="1" dirty="0" smtClean="0">
                <a:solidFill>
                  <a:srgbClr val="FF0000"/>
                </a:solidFill>
              </a:rPr>
              <a:t>NO</a:t>
            </a:r>
            <a:r>
              <a:rPr lang="en-US" sz="4800" b="1" dirty="0" smtClean="0">
                <a:solidFill>
                  <a:srgbClr val="FF0000"/>
                </a:solidFill>
              </a:rPr>
              <a:t>T included in either budget as proviso</a:t>
            </a:r>
          </a:p>
          <a:p>
            <a:pPr marL="457200" lvl="1" indent="0">
              <a:buNone/>
            </a:pPr>
            <a:r>
              <a:rPr lang="en-US" sz="4800" b="1" dirty="0" smtClean="0"/>
              <a:t>            Note: </a:t>
            </a:r>
            <a:r>
              <a:rPr lang="en-US" sz="4800" dirty="0" smtClean="0"/>
              <a:t>Secure and Rural Schools Federal funding was not reauthorized by Congress, thus increasing the importance of this 	bill (or proviso) given the large reduction of federal forest revenue coming to states as a result.</a:t>
            </a:r>
          </a:p>
          <a:p>
            <a:r>
              <a:rPr lang="en-US" sz="4800" b="1" dirty="0" smtClean="0"/>
              <a:t>Operating Budget Revenue Bills:</a:t>
            </a:r>
          </a:p>
          <a:p>
            <a:pPr lvl="1"/>
            <a:r>
              <a:rPr lang="en-US" sz="4800" b="1" dirty="0" smtClean="0"/>
              <a:t>Operating Budgets: SSB 5048 (Senate proposal); SHB 1067 (House proposal)</a:t>
            </a:r>
          </a:p>
          <a:p>
            <a:pPr lvl="1"/>
            <a:r>
              <a:rPr lang="en-US" sz="4800" b="1" dirty="0" smtClean="0"/>
              <a:t>Revenue Bills: </a:t>
            </a:r>
            <a:r>
              <a:rPr lang="en-US" sz="4800" dirty="0" smtClean="0"/>
              <a:t>SB </a:t>
            </a:r>
            <a:r>
              <a:rPr lang="en-US" sz="4800" dirty="0">
                <a:hlinkClick r:id="rId14"/>
              </a:rPr>
              <a:t>5111</a:t>
            </a:r>
            <a:r>
              <a:rPr lang="en-US" sz="4800" dirty="0"/>
              <a:t> (Capital gains) </a:t>
            </a:r>
            <a:r>
              <a:rPr lang="en-US" sz="4800" b="1" dirty="0" smtClean="0">
                <a:solidFill>
                  <a:srgbClr val="FF0000"/>
                </a:solidFill>
              </a:rPr>
              <a:t>FS; </a:t>
            </a:r>
            <a:r>
              <a:rPr lang="en-US" sz="4800" dirty="0" smtClean="0">
                <a:hlinkClick r:id="rId15"/>
              </a:rPr>
              <a:t>SB </a:t>
            </a:r>
            <a:r>
              <a:rPr lang="en-US" sz="4800" dirty="0">
                <a:hlinkClick r:id="rId15"/>
              </a:rPr>
              <a:t>5113</a:t>
            </a:r>
            <a:r>
              <a:rPr lang="en-US" sz="4800" dirty="0"/>
              <a:t> </a:t>
            </a:r>
            <a:r>
              <a:rPr lang="en-US" sz="4800" b="1" dirty="0" smtClean="0">
                <a:solidFill>
                  <a:srgbClr val="FF0000"/>
                </a:solidFill>
              </a:rPr>
              <a:t>FL </a:t>
            </a:r>
            <a:r>
              <a:rPr lang="en-US" sz="4800" dirty="0" smtClean="0"/>
              <a:t>/ </a:t>
            </a:r>
            <a:r>
              <a:rPr lang="en-US" sz="4800" dirty="0"/>
              <a:t>HB 1550 (B&amp;O modifications</a:t>
            </a:r>
            <a:r>
              <a:rPr lang="en-US" sz="4800" dirty="0" smtClean="0"/>
              <a:t>); </a:t>
            </a:r>
            <a:r>
              <a:rPr lang="en-US" sz="4800" dirty="0" smtClean="0">
                <a:hlinkClick r:id="rId16"/>
              </a:rPr>
              <a:t>SB </a:t>
            </a:r>
            <a:r>
              <a:rPr lang="en-US" sz="4800" dirty="0">
                <a:hlinkClick r:id="rId16"/>
              </a:rPr>
              <a:t>5127</a:t>
            </a:r>
            <a:r>
              <a:rPr lang="en-US" sz="4800" dirty="0"/>
              <a:t> </a:t>
            </a:r>
            <a:r>
              <a:rPr lang="en-US" sz="4800" b="1" dirty="0" smtClean="0">
                <a:solidFill>
                  <a:srgbClr val="FF0000"/>
                </a:solidFill>
              </a:rPr>
              <a:t>FL </a:t>
            </a:r>
            <a:r>
              <a:rPr lang="en-US" sz="4800" dirty="0" smtClean="0"/>
              <a:t>(</a:t>
            </a:r>
            <a:r>
              <a:rPr lang="en-US" sz="4800" dirty="0"/>
              <a:t>Carbon </a:t>
            </a:r>
            <a:r>
              <a:rPr lang="en-US" sz="4800" dirty="0" smtClean="0"/>
              <a:t>tax); </a:t>
            </a:r>
            <a:r>
              <a:rPr lang="en-US" sz="4800" u="sng" dirty="0" smtClean="0">
                <a:hlinkClick r:id="rId17"/>
              </a:rPr>
              <a:t>HB </a:t>
            </a:r>
            <a:r>
              <a:rPr lang="en-US" sz="4800" u="sng" dirty="0">
                <a:hlinkClick r:id="rId17"/>
              </a:rPr>
              <a:t>1549</a:t>
            </a:r>
            <a:r>
              <a:rPr lang="en-US" sz="4800" dirty="0"/>
              <a:t>  / </a:t>
            </a:r>
            <a:r>
              <a:rPr lang="en-US" sz="4800" u="sng" dirty="0">
                <a:hlinkClick r:id="rId18"/>
              </a:rPr>
              <a:t>SB 5112</a:t>
            </a:r>
            <a:r>
              <a:rPr lang="en-US" sz="4800" dirty="0"/>
              <a:t> (eliminate tax preferences</a:t>
            </a:r>
            <a:r>
              <a:rPr lang="en-US" sz="4800" dirty="0" smtClean="0"/>
              <a:t>); </a:t>
            </a:r>
            <a:r>
              <a:rPr lang="en-US" sz="4800" dirty="0" smtClean="0">
                <a:hlinkClick r:id="rId19"/>
              </a:rPr>
              <a:t>HB 2186 </a:t>
            </a:r>
            <a:r>
              <a:rPr lang="en-US" sz="4800" dirty="0" smtClean="0"/>
              <a:t>(full House revenue compilation bill) </a:t>
            </a:r>
            <a:r>
              <a:rPr lang="en-US" sz="4800" b="1" dirty="0">
                <a:solidFill>
                  <a:srgbClr val="FF0000"/>
                </a:solidFill>
              </a:rPr>
              <a:t>R</a:t>
            </a:r>
            <a:r>
              <a:rPr lang="en-US" sz="4800" b="1" dirty="0" smtClean="0">
                <a:solidFill>
                  <a:srgbClr val="FF0000"/>
                </a:solidFill>
              </a:rPr>
              <a:t>; </a:t>
            </a:r>
            <a:r>
              <a:rPr lang="en-US" sz="4800" u="sng" dirty="0" smtClean="0">
                <a:hlinkClick r:id="rId20"/>
              </a:rPr>
              <a:t>HB 2164</a:t>
            </a:r>
            <a:r>
              <a:rPr lang="en-US" sz="4800" u="sng" dirty="0" smtClean="0"/>
              <a:t>/ </a:t>
            </a:r>
            <a:r>
              <a:rPr lang="en-US" sz="4800" u="sng" dirty="0">
                <a:hlinkClick r:id="rId21"/>
              </a:rPr>
              <a:t>HB 2163</a:t>
            </a:r>
            <a:r>
              <a:rPr lang="en-US" sz="4800" u="sng" dirty="0"/>
              <a:t> </a:t>
            </a:r>
            <a:r>
              <a:rPr lang="en-US" sz="4800" dirty="0"/>
              <a:t>(Revenue T.O</a:t>
            </a:r>
            <a:r>
              <a:rPr lang="en-US" sz="4800" dirty="0" smtClean="0"/>
              <a:t>.)</a:t>
            </a:r>
          </a:p>
          <a:p>
            <a:pPr lvl="1"/>
            <a:endParaRPr lang="en-US" sz="4800" dirty="0"/>
          </a:p>
          <a:p>
            <a:r>
              <a:rPr lang="en-US" sz="4800" b="1" dirty="0" smtClean="0"/>
              <a:t>Capital </a:t>
            </a:r>
            <a:r>
              <a:rPr lang="en-US" sz="4800" b="1" dirty="0"/>
              <a:t>Facilities / </a:t>
            </a:r>
            <a:r>
              <a:rPr lang="en-US" sz="4800" b="1" dirty="0" smtClean="0"/>
              <a:t>Capital Budget</a:t>
            </a:r>
          </a:p>
          <a:p>
            <a:pPr lvl="1"/>
            <a:r>
              <a:rPr lang="en-US" sz="4800" dirty="0" smtClean="0">
                <a:hlinkClick r:id="rId22"/>
              </a:rPr>
              <a:t>SB </a:t>
            </a:r>
            <a:r>
              <a:rPr lang="en-US" sz="4800" dirty="0">
                <a:hlinkClick r:id="rId22"/>
              </a:rPr>
              <a:t>5702</a:t>
            </a:r>
            <a:r>
              <a:rPr lang="en-US" sz="4800" dirty="0"/>
              <a:t> (improving state funding for school construction, modernization, and asset preservation)</a:t>
            </a:r>
            <a:r>
              <a:rPr lang="en-US" sz="4800" b="1" dirty="0">
                <a:solidFill>
                  <a:srgbClr val="FF0000"/>
                </a:solidFill>
              </a:rPr>
              <a:t> </a:t>
            </a:r>
            <a:r>
              <a:rPr lang="en-US" sz="4800" b="1" dirty="0" smtClean="0"/>
              <a:t>H</a:t>
            </a:r>
            <a:endParaRPr lang="en-US" sz="4800" dirty="0" smtClean="0"/>
          </a:p>
          <a:p>
            <a:pPr lvl="1"/>
            <a:r>
              <a:rPr lang="en-US" sz="4800" dirty="0" smtClean="0">
                <a:hlinkClick r:id="rId23"/>
              </a:rPr>
              <a:t>SB </a:t>
            </a:r>
            <a:r>
              <a:rPr lang="en-US" sz="4800" dirty="0">
                <a:hlinkClick r:id="rId23"/>
              </a:rPr>
              <a:t>5453 </a:t>
            </a:r>
            <a:r>
              <a:rPr lang="en-US" sz="4800" dirty="0"/>
              <a:t>(school construction grants for small, rural schools)</a:t>
            </a:r>
            <a:r>
              <a:rPr lang="en-US" sz="4800" b="1" dirty="0">
                <a:solidFill>
                  <a:srgbClr val="FF0000"/>
                </a:solidFill>
              </a:rPr>
              <a:t> </a:t>
            </a:r>
            <a:r>
              <a:rPr lang="en-US" sz="4800" b="1" dirty="0" smtClean="0">
                <a:solidFill>
                  <a:srgbClr val="FF0000"/>
                </a:solidFill>
              </a:rPr>
              <a:t>PC</a:t>
            </a:r>
            <a:endParaRPr lang="en-US" sz="4800" dirty="0" smtClean="0">
              <a:solidFill>
                <a:srgbClr val="FF0000"/>
              </a:solidFill>
            </a:endParaRPr>
          </a:p>
          <a:p>
            <a:pPr lvl="1"/>
            <a:r>
              <a:rPr lang="en-US" sz="4800" dirty="0" smtClean="0">
                <a:hlinkClick r:id="rId24"/>
              </a:rPr>
              <a:t>SSB </a:t>
            </a:r>
            <a:r>
              <a:rPr lang="en-US" sz="4800" dirty="0">
                <a:hlinkClick r:id="rId24"/>
              </a:rPr>
              <a:t>5644 </a:t>
            </a:r>
            <a:r>
              <a:rPr lang="en-US" sz="4800" dirty="0"/>
              <a:t>(skill center facility maintenance) </a:t>
            </a:r>
            <a:r>
              <a:rPr lang="en-US" sz="4800" b="1" dirty="0" smtClean="0">
                <a:solidFill>
                  <a:srgbClr val="FF0000"/>
                </a:solidFill>
              </a:rPr>
              <a:t>R</a:t>
            </a:r>
          </a:p>
          <a:p>
            <a:pPr lvl="1"/>
            <a:r>
              <a:rPr lang="en-US" sz="4800" dirty="0" smtClean="0">
                <a:solidFill>
                  <a:schemeClr val="tx1">
                    <a:lumMod val="95000"/>
                    <a:lumOff val="5000"/>
                  </a:schemeClr>
                </a:solidFill>
                <a:hlinkClick r:id="rId25"/>
              </a:rPr>
              <a:t>2SHB </a:t>
            </a:r>
            <a:r>
              <a:rPr lang="en-US" sz="4800" dirty="0">
                <a:solidFill>
                  <a:schemeClr val="tx1">
                    <a:lumMod val="95000"/>
                    <a:lumOff val="5000"/>
                  </a:schemeClr>
                </a:solidFill>
                <a:hlinkClick r:id="rId25"/>
              </a:rPr>
              <a:t>1777 </a:t>
            </a:r>
            <a:r>
              <a:rPr lang="en-US" sz="4800" dirty="0">
                <a:solidFill>
                  <a:schemeClr val="tx1">
                    <a:lumMod val="95000"/>
                    <a:lumOff val="5000"/>
                  </a:schemeClr>
                </a:solidFill>
              </a:rPr>
              <a:t>(financing early learning facilities) </a:t>
            </a:r>
            <a:r>
              <a:rPr lang="en-US" sz="4800" b="1" dirty="0" smtClean="0">
                <a:solidFill>
                  <a:srgbClr val="FF0000"/>
                </a:solidFill>
              </a:rPr>
              <a:t>ES</a:t>
            </a:r>
          </a:p>
          <a:p>
            <a:pPr lvl="1"/>
            <a:r>
              <a:rPr lang="en-US" sz="4800" dirty="0" smtClean="0">
                <a:hlinkClick r:id="rId26"/>
              </a:rPr>
              <a:t>HB 1203 </a:t>
            </a:r>
            <a:r>
              <a:rPr lang="en-US" sz="4800" dirty="0" smtClean="0"/>
              <a:t>(</a:t>
            </a:r>
            <a:r>
              <a:rPr lang="en-US" sz="4800" dirty="0"/>
              <a:t>Exempting school districts from the state portion of sales and use taxes on school </a:t>
            </a:r>
            <a:r>
              <a:rPr lang="en-US" sz="4800" dirty="0" smtClean="0"/>
              <a:t>construction)</a:t>
            </a:r>
          </a:p>
          <a:p>
            <a:pPr lvl="1"/>
            <a:r>
              <a:rPr lang="en-US" sz="4800" dirty="0" smtClean="0"/>
              <a:t>Bond Bills: </a:t>
            </a:r>
            <a:r>
              <a:rPr lang="en-US" sz="4800" dirty="0">
                <a:hlinkClick r:id="rId27"/>
              </a:rPr>
              <a:t>SB 5090 </a:t>
            </a:r>
            <a:r>
              <a:rPr lang="en-US" sz="4800" dirty="0"/>
              <a:t>/ </a:t>
            </a:r>
            <a:r>
              <a:rPr lang="en-US" sz="4800" dirty="0">
                <a:hlinkClick r:id="rId28"/>
              </a:rPr>
              <a:t>HB </a:t>
            </a:r>
            <a:r>
              <a:rPr lang="en-US" sz="4800" dirty="0" smtClean="0">
                <a:hlinkClick r:id="rId28"/>
              </a:rPr>
              <a:t>1080 </a:t>
            </a:r>
            <a:r>
              <a:rPr lang="en-US" sz="4800" dirty="0" smtClean="0"/>
              <a:t>(</a:t>
            </a:r>
            <a:r>
              <a:rPr lang="en-US" sz="4800" dirty="0"/>
              <a:t>Concerning state general obligation bonds and related </a:t>
            </a:r>
            <a:r>
              <a:rPr lang="en-US" sz="4800" dirty="0" smtClean="0"/>
              <a:t>accounts)</a:t>
            </a:r>
          </a:p>
          <a:p>
            <a:pPr lvl="1"/>
            <a:r>
              <a:rPr lang="en-US" sz="4800" b="1" dirty="0" smtClean="0"/>
              <a:t>Capital Budget Bills: </a:t>
            </a:r>
            <a:r>
              <a:rPr lang="en-US" sz="4800" dirty="0">
                <a:hlinkClick r:id="rId29"/>
              </a:rPr>
              <a:t>SB 5086 </a:t>
            </a:r>
            <a:r>
              <a:rPr lang="en-US" sz="4800" b="1" dirty="0" smtClean="0">
                <a:solidFill>
                  <a:srgbClr val="FF0000"/>
                </a:solidFill>
              </a:rPr>
              <a:t>PS</a:t>
            </a:r>
            <a:r>
              <a:rPr lang="en-US" sz="4800" dirty="0" smtClean="0"/>
              <a:t> / </a:t>
            </a:r>
            <a:r>
              <a:rPr lang="en-US" sz="4800" dirty="0">
                <a:hlinkClick r:id="rId30"/>
              </a:rPr>
              <a:t>HB </a:t>
            </a:r>
            <a:r>
              <a:rPr lang="en-US" sz="4800" dirty="0" smtClean="0">
                <a:hlinkClick r:id="rId30"/>
              </a:rPr>
              <a:t>1075</a:t>
            </a:r>
            <a:r>
              <a:rPr lang="en-US" sz="4800" dirty="0" smtClean="0"/>
              <a:t> </a:t>
            </a:r>
            <a:r>
              <a:rPr lang="en-US" sz="4800" b="1" dirty="0" smtClean="0">
                <a:solidFill>
                  <a:srgbClr val="FF0000"/>
                </a:solidFill>
              </a:rPr>
              <a:t>ES</a:t>
            </a:r>
            <a:r>
              <a:rPr lang="en-US" sz="4800" dirty="0" smtClean="0"/>
              <a:t>, </a:t>
            </a:r>
            <a:r>
              <a:rPr lang="en-US" sz="4800" dirty="0" smtClean="0"/>
              <a:t>and </a:t>
            </a:r>
            <a:r>
              <a:rPr lang="en-US" sz="4800" u="sng" dirty="0" smtClean="0">
                <a:hlinkClick r:id="rId31"/>
              </a:rPr>
              <a:t>HB </a:t>
            </a:r>
            <a:r>
              <a:rPr lang="en-US" sz="4800" u="sng" dirty="0">
                <a:hlinkClick r:id="rId31"/>
              </a:rPr>
              <a:t>2170</a:t>
            </a:r>
            <a:r>
              <a:rPr lang="en-US" sz="4800" u="sng" dirty="0"/>
              <a:t> </a:t>
            </a:r>
            <a:r>
              <a:rPr lang="en-US" sz="4800" dirty="0"/>
              <a:t>(Capital Budget T.O</a:t>
            </a:r>
            <a:r>
              <a:rPr lang="en-US" sz="4800" dirty="0" smtClean="0"/>
              <a:t>.)</a:t>
            </a:r>
          </a:p>
          <a:p>
            <a:pPr marL="457200" lvl="1" indent="0">
              <a:buNone/>
            </a:pPr>
            <a:endParaRPr lang="en-US" sz="4800" dirty="0" smtClean="0"/>
          </a:p>
          <a:p>
            <a:pPr marL="0" indent="0">
              <a:buNone/>
            </a:pPr>
            <a:r>
              <a:rPr lang="en-US" sz="5600" b="1" dirty="0" smtClean="0"/>
              <a:t>Miscellaneous  - </a:t>
            </a:r>
            <a:r>
              <a:rPr lang="en-US" sz="4800" dirty="0" smtClean="0"/>
              <a:t>See current </a:t>
            </a:r>
            <a:r>
              <a:rPr lang="en-US" sz="4800" dirty="0" smtClean="0">
                <a:hlinkClick r:id="rId32"/>
              </a:rPr>
              <a:t>WSSDA Bill Watch List</a:t>
            </a:r>
            <a:r>
              <a:rPr lang="en-US" sz="4800" dirty="0" smtClean="0"/>
              <a:t> </a:t>
            </a:r>
            <a:r>
              <a:rPr lang="en-US" sz="4800" dirty="0" smtClean="0"/>
              <a:t>(updated </a:t>
            </a:r>
            <a:r>
              <a:rPr lang="en-US" sz="4800" dirty="0" smtClean="0"/>
              <a:t>3/30/17)</a:t>
            </a:r>
          </a:p>
        </p:txBody>
      </p:sp>
      <p:sp>
        <p:nvSpPr>
          <p:cNvPr id="4" name="Slide Number Placeholder 3"/>
          <p:cNvSpPr>
            <a:spLocks noGrp="1"/>
          </p:cNvSpPr>
          <p:nvPr>
            <p:ph type="sldNum" sz="quarter" idx="12"/>
          </p:nvPr>
        </p:nvSpPr>
        <p:spPr/>
        <p:txBody>
          <a:bodyPr/>
          <a:lstStyle/>
          <a:p>
            <a:fld id="{BB6AA464-A7E6-497E-ADB9-393DA218FF05}" type="slidenum">
              <a:rPr lang="en-US" smtClean="0"/>
              <a:t>14</a:t>
            </a:fld>
            <a:endParaRPr lang="en-US"/>
          </a:p>
        </p:txBody>
      </p:sp>
    </p:spTree>
    <p:extLst>
      <p:ext uri="{BB962C8B-B14F-4D97-AF65-F5344CB8AC3E}">
        <p14:creationId xmlns:p14="http://schemas.microsoft.com/office/powerpoint/2010/main" val="2621076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Deeper dive &amp;</a:t>
            </a:r>
            <a:br>
              <a:rPr lang="en-US" dirty="0" smtClean="0"/>
            </a:br>
            <a:r>
              <a:rPr lang="en-US" dirty="0" smtClean="0"/>
              <a:t>foundations</a:t>
            </a:r>
            <a:endParaRPr lang="en-US" dirty="0"/>
          </a:p>
        </p:txBody>
      </p:sp>
      <p:sp>
        <p:nvSpPr>
          <p:cNvPr id="3" name="Text Placeholder 2"/>
          <p:cNvSpPr>
            <a:spLocks noGrp="1"/>
          </p:cNvSpPr>
          <p:nvPr>
            <p:ph type="body" idx="1"/>
          </p:nvPr>
        </p:nvSpPr>
        <p:spPr/>
        <p:txBody>
          <a:bodyPr/>
          <a:lstStyle/>
          <a:p>
            <a:pPr lvl="1"/>
            <a:r>
              <a:rPr lang="en-US" dirty="0"/>
              <a:t>Ed Funding Proposals &amp; information sharing</a:t>
            </a:r>
          </a:p>
          <a:p>
            <a:pPr lvl="1"/>
            <a:r>
              <a:rPr lang="en-US" dirty="0"/>
              <a:t>Where we are in the process</a:t>
            </a:r>
          </a:p>
        </p:txBody>
      </p:sp>
      <p:sp>
        <p:nvSpPr>
          <p:cNvPr id="4" name="Slide Number Placeholder 3"/>
          <p:cNvSpPr>
            <a:spLocks noGrp="1"/>
          </p:cNvSpPr>
          <p:nvPr>
            <p:ph type="sldNum" sz="quarter" idx="12"/>
          </p:nvPr>
        </p:nvSpPr>
        <p:spPr/>
        <p:txBody>
          <a:bodyPr/>
          <a:lstStyle/>
          <a:p>
            <a:fld id="{BB6AA464-A7E6-497E-ADB9-393DA218FF05}" type="slidenum">
              <a:rPr lang="en-US" smtClean="0"/>
              <a:t>15</a:t>
            </a:fld>
            <a:endParaRPr lang="en-US"/>
          </a:p>
        </p:txBody>
      </p:sp>
    </p:spTree>
    <p:extLst>
      <p:ext uri="{BB962C8B-B14F-4D97-AF65-F5344CB8AC3E}">
        <p14:creationId xmlns:p14="http://schemas.microsoft.com/office/powerpoint/2010/main" val="1195434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Deep Dive Topics</a:t>
            </a:r>
            <a:endParaRPr lang="en-US" dirty="0"/>
          </a:p>
        </p:txBody>
      </p:sp>
      <p:sp>
        <p:nvSpPr>
          <p:cNvPr id="3" name="Content Placeholder 2"/>
          <p:cNvSpPr>
            <a:spLocks noGrp="1"/>
          </p:cNvSpPr>
          <p:nvPr>
            <p:ph idx="1"/>
          </p:nvPr>
        </p:nvSpPr>
        <p:spPr/>
        <p:txBody>
          <a:bodyPr>
            <a:normAutofit/>
          </a:bodyPr>
          <a:lstStyle/>
          <a:p>
            <a:r>
              <a:rPr lang="en-US" dirty="0" smtClean="0"/>
              <a:t>Budget Proposals</a:t>
            </a:r>
          </a:p>
          <a:p>
            <a:pPr lvl="1"/>
            <a:r>
              <a:rPr lang="en-US" dirty="0" smtClean="0"/>
              <a:t>Senate operating budget proposal – 3/27/17</a:t>
            </a:r>
          </a:p>
          <a:p>
            <a:r>
              <a:rPr lang="en-US" dirty="0" smtClean="0"/>
              <a:t>Teacher Shortage Issues (recruitment, retention, certification) – 3/17/17</a:t>
            </a:r>
          </a:p>
          <a:p>
            <a:r>
              <a:rPr lang="en-US" dirty="0" smtClean="0"/>
              <a:t>School Siting (building schools outside of Urban Growth Areas) – 3/10/17</a:t>
            </a:r>
          </a:p>
          <a:p>
            <a:r>
              <a:rPr lang="en-US" dirty="0" smtClean="0"/>
              <a:t>High School Assessment </a:t>
            </a:r>
            <a:r>
              <a:rPr lang="en-US" dirty="0"/>
              <a:t>Graduation </a:t>
            </a:r>
            <a:r>
              <a:rPr lang="en-US" dirty="0" smtClean="0"/>
              <a:t>Requirements – 3/10/17</a:t>
            </a:r>
          </a:p>
          <a:p>
            <a:r>
              <a:rPr lang="en-US" dirty="0" smtClean="0"/>
              <a:t>Education Funding Issues – 3/10/17</a:t>
            </a:r>
          </a:p>
          <a:p>
            <a:r>
              <a:rPr lang="en-US" dirty="0" smtClean="0"/>
              <a:t>Understanding and Navigating Bills / Legislative Process – January &amp; February webinars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16</a:t>
            </a:fld>
            <a:endParaRPr lang="en-US"/>
          </a:p>
        </p:txBody>
      </p:sp>
    </p:spTree>
    <p:extLst>
      <p:ext uri="{BB962C8B-B14F-4D97-AF65-F5344CB8AC3E}">
        <p14:creationId xmlns:p14="http://schemas.microsoft.com/office/powerpoint/2010/main" val="1881612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Issues to watch/stay engaged in (non-budget)</a:t>
            </a:r>
            <a:endParaRPr lang="en-US" dirty="0"/>
          </a:p>
        </p:txBody>
      </p:sp>
      <p:sp>
        <p:nvSpPr>
          <p:cNvPr id="3" name="Content Placeholder 2"/>
          <p:cNvSpPr>
            <a:spLocks noGrp="1"/>
          </p:cNvSpPr>
          <p:nvPr>
            <p:ph idx="1"/>
          </p:nvPr>
        </p:nvSpPr>
        <p:spPr/>
        <p:txBody>
          <a:bodyPr/>
          <a:lstStyle/>
          <a:p>
            <a:pPr lvl="2"/>
            <a:r>
              <a:rPr lang="en-US" dirty="0"/>
              <a:t>Teacher Shortages / Professional Certification (HB 1341) – HB 1827</a:t>
            </a:r>
          </a:p>
          <a:p>
            <a:pPr lvl="3"/>
            <a:r>
              <a:rPr lang="en-US" dirty="0"/>
              <a:t>HB 1445 (dual language instruction)</a:t>
            </a:r>
          </a:p>
          <a:p>
            <a:pPr lvl="3"/>
            <a:r>
              <a:rPr lang="en-US" dirty="0"/>
              <a:t>SB 5712 (bilingual educator workforce</a:t>
            </a:r>
            <a:r>
              <a:rPr lang="en-US" dirty="0" smtClean="0"/>
              <a:t>)</a:t>
            </a:r>
          </a:p>
          <a:p>
            <a:pPr marL="1371600" lvl="3" indent="0">
              <a:buNone/>
            </a:pPr>
            <a:endParaRPr lang="en-US" dirty="0"/>
          </a:p>
          <a:p>
            <a:pPr lvl="2"/>
            <a:r>
              <a:rPr lang="en-US" dirty="0"/>
              <a:t>School siting – HB </a:t>
            </a:r>
            <a:r>
              <a:rPr lang="en-US" dirty="0" smtClean="0"/>
              <a:t>1017</a:t>
            </a:r>
          </a:p>
          <a:p>
            <a:pPr marL="914400" lvl="2" indent="0">
              <a:buNone/>
            </a:pPr>
            <a:endParaRPr lang="en-US" dirty="0"/>
          </a:p>
          <a:p>
            <a:pPr lvl="2"/>
            <a:r>
              <a:rPr lang="en-US" dirty="0"/>
              <a:t>HS Assessment Graduation Requirements (HB 1046 (ELA, Math, Science) turned into SSB 5639 / SB 5891 (science delay only</a:t>
            </a:r>
            <a:r>
              <a:rPr lang="en-US" dirty="0" smtClean="0"/>
              <a:t>)</a:t>
            </a:r>
          </a:p>
          <a:p>
            <a:pPr marL="914400" lvl="2" indent="0">
              <a:buNone/>
            </a:pPr>
            <a:endParaRPr lang="en-US" dirty="0"/>
          </a:p>
          <a:p>
            <a:pPr lvl="2"/>
            <a:r>
              <a:rPr lang="en-US" dirty="0"/>
              <a:t>Public Records – </a:t>
            </a:r>
            <a:r>
              <a:rPr lang="en-US" dirty="0" smtClean="0"/>
              <a:t>HB 1595 (cost recovery) and HB 1594 (public records administration)</a:t>
            </a:r>
            <a:endParaRPr lang="en-US" dirty="0"/>
          </a:p>
          <a:p>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17</a:t>
            </a:fld>
            <a:endParaRPr lang="en-US"/>
          </a:p>
        </p:txBody>
      </p:sp>
    </p:spTree>
    <p:extLst>
      <p:ext uri="{BB962C8B-B14F-4D97-AF65-F5344CB8AC3E}">
        <p14:creationId xmlns:p14="http://schemas.microsoft.com/office/powerpoint/2010/main" val="3419030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Fiscal Resources</a:t>
            </a:r>
            <a:endParaRPr lang="en-US" dirty="0"/>
          </a:p>
        </p:txBody>
      </p:sp>
      <p:sp>
        <p:nvSpPr>
          <p:cNvPr id="3" name="Content Placeholder 2"/>
          <p:cNvSpPr>
            <a:spLocks noGrp="1"/>
          </p:cNvSpPr>
          <p:nvPr>
            <p:ph idx="1"/>
          </p:nvPr>
        </p:nvSpPr>
        <p:spPr/>
        <p:txBody>
          <a:bodyPr/>
          <a:lstStyle/>
          <a:p>
            <a:r>
              <a:rPr lang="en-US" dirty="0" smtClean="0"/>
              <a:t>Washington State Fiscal Information Web portal</a:t>
            </a:r>
          </a:p>
          <a:p>
            <a:pPr marL="457200" lvl="1" indent="0">
              <a:buNone/>
            </a:pPr>
            <a:r>
              <a:rPr lang="en-US" dirty="0"/>
              <a:t>(</a:t>
            </a:r>
            <a:r>
              <a:rPr lang="en-US" dirty="0">
                <a:hlinkClick r:id="rId2"/>
              </a:rPr>
              <a:t>http://</a:t>
            </a:r>
            <a:r>
              <a:rPr lang="en-US" dirty="0" smtClean="0">
                <a:hlinkClick r:id="rId2"/>
              </a:rPr>
              <a:t>fiscal.wa.gov/default.aspx</a:t>
            </a:r>
            <a:r>
              <a:rPr lang="en-US" dirty="0" smtClean="0"/>
              <a:t>) </a:t>
            </a:r>
          </a:p>
          <a:p>
            <a:pPr lvl="1"/>
            <a:r>
              <a:rPr lang="en-US" dirty="0" smtClean="0"/>
              <a:t>Budget &amp; bill documents</a:t>
            </a:r>
          </a:p>
          <a:p>
            <a:pPr lvl="1"/>
            <a:r>
              <a:rPr lang="en-US" dirty="0" smtClean="0"/>
              <a:t>Comparison tools</a:t>
            </a:r>
          </a:p>
          <a:p>
            <a:pPr lvl="1"/>
            <a:r>
              <a:rPr lang="en-US" dirty="0" smtClean="0"/>
              <a:t>Analysis documents (new)</a:t>
            </a:r>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18</a:t>
            </a:fld>
            <a:endParaRPr lang="en-US"/>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3505200"/>
            <a:ext cx="5410200" cy="298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V="1">
            <a:off x="990600" y="4876800"/>
            <a:ext cx="1371600" cy="228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6667500" y="5111058"/>
            <a:ext cx="190500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532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200" dirty="0" smtClean="0"/>
              <a:t>2017-19 Capital Budget Proposals</a:t>
            </a:r>
            <a:endParaRPr lang="en-US" sz="3200" dirty="0"/>
          </a:p>
        </p:txBody>
      </p:sp>
      <p:sp>
        <p:nvSpPr>
          <p:cNvPr id="3" name="Content Placeholder 2"/>
          <p:cNvSpPr>
            <a:spLocks noGrp="1"/>
          </p:cNvSpPr>
          <p:nvPr>
            <p:ph idx="1"/>
          </p:nvPr>
        </p:nvSpPr>
        <p:spPr>
          <a:xfrm>
            <a:off x="228600" y="914400"/>
            <a:ext cx="8839200" cy="5715000"/>
          </a:xfrm>
        </p:spPr>
        <p:txBody>
          <a:bodyPr>
            <a:normAutofit fontScale="77500" lnSpcReduction="20000"/>
          </a:bodyPr>
          <a:lstStyle/>
          <a:p>
            <a:r>
              <a:rPr lang="en-US" dirty="0" smtClean="0">
                <a:hlinkClick r:id="rId2"/>
              </a:rPr>
              <a:t>SHB 1075</a:t>
            </a:r>
            <a:r>
              <a:rPr lang="en-US" dirty="0" smtClean="0"/>
              <a:t>- House </a:t>
            </a:r>
            <a:r>
              <a:rPr lang="en-US" dirty="0" smtClean="0"/>
              <a:t>proposed capital budget </a:t>
            </a:r>
            <a:endParaRPr lang="en-US" dirty="0"/>
          </a:p>
          <a:p>
            <a:pPr lvl="1"/>
            <a:r>
              <a:rPr lang="en-US" dirty="0" smtClean="0"/>
              <a:t>$1.095 </a:t>
            </a:r>
            <a:r>
              <a:rPr lang="en-US" dirty="0"/>
              <a:t>billion for K-12 (represents 35% of state capital budget (up from 26</a:t>
            </a:r>
            <a:r>
              <a:rPr lang="en-US" dirty="0" smtClean="0"/>
              <a:t>%))</a:t>
            </a:r>
          </a:p>
          <a:p>
            <a:pPr lvl="1"/>
            <a:r>
              <a:rPr lang="en-US" dirty="0" smtClean="0"/>
              <a:t>Not much total difference between House and Senate – different approaches though</a:t>
            </a:r>
            <a:endParaRPr lang="en-US" dirty="0"/>
          </a:p>
          <a:p>
            <a:endParaRPr lang="en-US" dirty="0"/>
          </a:p>
          <a:p>
            <a:r>
              <a:rPr lang="en-US" dirty="0" smtClean="0"/>
              <a:t>Overall </a:t>
            </a:r>
            <a:r>
              <a:rPr lang="en-US" dirty="0"/>
              <a:t>+ big issues to deal </a:t>
            </a:r>
            <a:r>
              <a:rPr lang="en-US" dirty="0" smtClean="0"/>
              <a:t>with</a:t>
            </a:r>
          </a:p>
          <a:p>
            <a:pPr lvl="1"/>
            <a:r>
              <a:rPr lang="en-US" dirty="0" smtClean="0"/>
              <a:t>K-3 </a:t>
            </a:r>
            <a:r>
              <a:rPr lang="en-US" dirty="0"/>
              <a:t>Class Size </a:t>
            </a:r>
            <a:r>
              <a:rPr lang="en-US" dirty="0" smtClean="0"/>
              <a:t>grants</a:t>
            </a:r>
          </a:p>
          <a:p>
            <a:pPr lvl="1"/>
            <a:r>
              <a:rPr lang="en-US" dirty="0" smtClean="0"/>
              <a:t>Funding </a:t>
            </a:r>
            <a:r>
              <a:rPr lang="en-US" dirty="0"/>
              <a:t>SCAP commitments due to increased bond </a:t>
            </a:r>
            <a:r>
              <a:rPr lang="en-US" dirty="0" smtClean="0"/>
              <a:t>passage</a:t>
            </a:r>
          </a:p>
          <a:p>
            <a:pPr lvl="2"/>
            <a:r>
              <a:rPr lang="en-US" dirty="0" smtClean="0"/>
              <a:t>Square </a:t>
            </a:r>
            <a:r>
              <a:rPr lang="en-US" dirty="0"/>
              <a:t>footage allocation – increase now? Or….?</a:t>
            </a:r>
          </a:p>
          <a:p>
            <a:pPr lvl="1"/>
            <a:r>
              <a:rPr lang="en-US" dirty="0" smtClean="0"/>
              <a:t>Rural </a:t>
            </a:r>
            <a:r>
              <a:rPr lang="en-US" dirty="0"/>
              <a:t>school </a:t>
            </a:r>
            <a:r>
              <a:rPr lang="en-US" dirty="0" smtClean="0"/>
              <a:t>grants</a:t>
            </a:r>
          </a:p>
          <a:p>
            <a:pPr lvl="1"/>
            <a:r>
              <a:rPr lang="en-US" dirty="0" smtClean="0"/>
              <a:t>Funds </a:t>
            </a:r>
            <a:r>
              <a:rPr lang="en-US" dirty="0"/>
              <a:t>for fixing water fixtures found problematic in required testing (related to operating </a:t>
            </a:r>
            <a:r>
              <a:rPr lang="en-US" dirty="0" smtClean="0"/>
              <a:t>budget)</a:t>
            </a:r>
          </a:p>
          <a:p>
            <a:pPr lvl="1"/>
            <a:r>
              <a:rPr lang="en-US" dirty="0" smtClean="0"/>
              <a:t>Task </a:t>
            </a:r>
            <a:r>
              <a:rPr lang="en-US" dirty="0"/>
              <a:t>force and citizen advisory to map out the “plan”?</a:t>
            </a:r>
          </a:p>
          <a:p>
            <a:pPr lvl="1"/>
            <a:endParaRPr lang="en-US" dirty="0"/>
          </a:p>
          <a:p>
            <a:endParaRPr lang="en-US" dirty="0" smtClean="0"/>
          </a:p>
          <a:p>
            <a:r>
              <a:rPr lang="en-US" dirty="0" smtClean="0"/>
              <a:t>Resources</a:t>
            </a:r>
            <a:r>
              <a:rPr lang="en-US" dirty="0" smtClean="0"/>
              <a:t>:</a:t>
            </a:r>
          </a:p>
          <a:p>
            <a:pPr lvl="1" eaLnBrk="0" hangingPunct="0"/>
            <a:r>
              <a:rPr lang="en-US" u="sng" dirty="0">
                <a:hlinkClick r:id="rId3"/>
              </a:rPr>
              <a:t>Capital budget bill documents</a:t>
            </a:r>
            <a:endParaRPr lang="en-US" dirty="0"/>
          </a:p>
          <a:p>
            <a:pPr lvl="1" eaLnBrk="0" hangingPunct="0"/>
            <a:r>
              <a:rPr lang="en-US" u="sng" dirty="0" smtClean="0">
                <a:hlinkClick r:id="rId2"/>
              </a:rPr>
              <a:t>SHB 1075 “Summary”</a:t>
            </a:r>
            <a:r>
              <a:rPr lang="en-US" u="sng" dirty="0" smtClean="0"/>
              <a:t> (p. 12, 21)</a:t>
            </a:r>
            <a:endParaRPr lang="en-US" u="sng" dirty="0" smtClean="0">
              <a:hlinkClick r:id="rId4"/>
            </a:endParaRPr>
          </a:p>
          <a:p>
            <a:pPr lvl="1" eaLnBrk="0" hangingPunct="0"/>
            <a:r>
              <a:rPr lang="en-US" u="sng" dirty="0" smtClean="0">
                <a:hlinkClick r:id="rId4"/>
              </a:rPr>
              <a:t>SSB </a:t>
            </a:r>
            <a:r>
              <a:rPr lang="en-US" u="sng" dirty="0">
                <a:hlinkClick r:id="rId4"/>
              </a:rPr>
              <a:t>5086 “Summary”</a:t>
            </a:r>
            <a:r>
              <a:rPr lang="en-US" dirty="0"/>
              <a:t> (pp.7 and 15)</a:t>
            </a:r>
          </a:p>
          <a:p>
            <a:pPr lvl="1" eaLnBrk="0" hangingPunct="0"/>
            <a:r>
              <a:rPr lang="en-US" u="sng" dirty="0">
                <a:hlinkClick r:id="rId5"/>
              </a:rPr>
              <a:t>Capital budget comparison charts</a:t>
            </a:r>
            <a:endParaRPr lang="en-US" dirty="0"/>
          </a:p>
          <a:p>
            <a:pPr marL="0" indent="0" eaLnBrk="0" hangingPunct="0">
              <a:buNone/>
            </a:pPr>
            <a:endParaRPr lang="en-US" dirty="0"/>
          </a:p>
          <a:p>
            <a:r>
              <a:rPr lang="en-US" dirty="0" smtClean="0"/>
              <a:t>House Capital Budget Committee hearing &amp; executive session</a:t>
            </a:r>
          </a:p>
          <a:p>
            <a:r>
              <a:rPr lang="en-US" dirty="0" smtClean="0"/>
              <a:t>Process for Floor deliberations + next step negotiations</a:t>
            </a:r>
            <a:endParaRPr lang="en-US" dirty="0" smtClean="0"/>
          </a:p>
        </p:txBody>
      </p:sp>
      <p:sp>
        <p:nvSpPr>
          <p:cNvPr id="4" name="Slide Number Placeholder 3"/>
          <p:cNvSpPr>
            <a:spLocks noGrp="1"/>
          </p:cNvSpPr>
          <p:nvPr>
            <p:ph type="sldNum" sz="quarter" idx="12"/>
          </p:nvPr>
        </p:nvSpPr>
        <p:spPr/>
        <p:txBody>
          <a:bodyPr/>
          <a:lstStyle/>
          <a:p>
            <a:fld id="{BB6AA464-A7E6-497E-ADB9-393DA218FF05}" type="slidenum">
              <a:rPr lang="en-US" smtClean="0"/>
              <a:t>19</a:t>
            </a:fld>
            <a:endParaRPr lang="en-US"/>
          </a:p>
        </p:txBody>
      </p:sp>
    </p:spTree>
    <p:extLst>
      <p:ext uri="{BB962C8B-B14F-4D97-AF65-F5344CB8AC3E}">
        <p14:creationId xmlns:p14="http://schemas.microsoft.com/office/powerpoint/2010/main" val="754431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2" name="Title 1"/>
          <p:cNvSpPr>
            <a:spLocks noGrp="1"/>
          </p:cNvSpPr>
          <p:nvPr>
            <p:ph type="title"/>
          </p:nvPr>
        </p:nvSpPr>
        <p:spPr>
          <a:xfrm>
            <a:off x="457200" y="-76200"/>
            <a:ext cx="8229600" cy="1143000"/>
          </a:xfrm>
        </p:spPr>
        <p:txBody>
          <a:bodyPr>
            <a:normAutofit/>
          </a:bodyPr>
          <a:lstStyle/>
          <a:p>
            <a:pPr lvl="2" algn="ctr" rtl="0">
              <a:spcBef>
                <a:spcPct val="0"/>
              </a:spcBef>
            </a:pPr>
            <a:r>
              <a:rPr lang="en-US" sz="3200" dirty="0" smtClean="0"/>
              <a:t>Welcome!</a:t>
            </a:r>
            <a:r>
              <a:rPr lang="en-US" dirty="0" smtClean="0"/>
              <a:t/>
            </a:r>
            <a:br>
              <a:rPr lang="en-US" dirty="0" smtClean="0"/>
            </a:br>
            <a:r>
              <a:rPr lang="en-US" dirty="0" smtClean="0"/>
              <a:t>Please </a:t>
            </a:r>
            <a:r>
              <a:rPr lang="en-US" dirty="0"/>
              <a:t>t</a:t>
            </a:r>
            <a:r>
              <a:rPr lang="en-US" dirty="0" smtClean="0"/>
              <a:t>ype your name, school district / organization, and role into the chat box!</a:t>
            </a:r>
            <a:endParaRPr lang="en-US" dirty="0"/>
          </a:p>
        </p:txBody>
      </p:sp>
      <p:sp>
        <p:nvSpPr>
          <p:cNvPr id="3" name="Content Placeholder 2"/>
          <p:cNvSpPr>
            <a:spLocks noGrp="1"/>
          </p:cNvSpPr>
          <p:nvPr>
            <p:ph idx="1"/>
          </p:nvPr>
        </p:nvSpPr>
        <p:spPr>
          <a:xfrm>
            <a:off x="228600" y="1219200"/>
            <a:ext cx="8694738" cy="4906963"/>
          </a:xfrm>
        </p:spPr>
        <p:txBody>
          <a:bodyPr>
            <a:normAutofit fontScale="92500" lnSpcReduction="10000"/>
          </a:bodyPr>
          <a:lstStyle/>
          <a:p>
            <a:r>
              <a:rPr lang="en-US" sz="2800" b="1" dirty="0" smtClean="0"/>
              <a:t>Logistics</a:t>
            </a:r>
          </a:p>
          <a:p>
            <a:pPr lvl="1"/>
            <a:r>
              <a:rPr lang="en-US" sz="2400" dirty="0" smtClean="0"/>
              <a:t>Webinar materials </a:t>
            </a:r>
            <a:r>
              <a:rPr lang="en-US" sz="1500" dirty="0" smtClean="0"/>
              <a:t>(</a:t>
            </a:r>
            <a:r>
              <a:rPr lang="en-US" sz="1500" dirty="0" smtClean="0">
                <a:hlinkClick r:id="rId4"/>
              </a:rPr>
              <a:t>Leg Update Web Page</a:t>
            </a:r>
            <a:r>
              <a:rPr lang="en-US" sz="2400" dirty="0" smtClean="0"/>
              <a:t>)</a:t>
            </a:r>
          </a:p>
          <a:p>
            <a:pPr marL="457200" lvl="1" indent="0">
              <a:buNone/>
            </a:pPr>
            <a:r>
              <a:rPr lang="en-US" sz="1700" dirty="0" smtClean="0">
                <a:hlinkClick r:id="rId4"/>
              </a:rPr>
              <a:t>http</a:t>
            </a:r>
            <a:r>
              <a:rPr lang="en-US" sz="1700" dirty="0">
                <a:hlinkClick r:id="rId4"/>
              </a:rPr>
              <a:t>://</a:t>
            </a:r>
            <a:r>
              <a:rPr lang="en-US" sz="1700" dirty="0" smtClean="0">
                <a:hlinkClick r:id="rId4"/>
              </a:rPr>
              <a:t>wssda.org/Legislative/LegislativeUpdates.aspx</a:t>
            </a:r>
            <a:r>
              <a:rPr lang="en-US" sz="1700" dirty="0" smtClean="0"/>
              <a:t> </a:t>
            </a:r>
          </a:p>
          <a:p>
            <a:pPr lvl="1"/>
            <a:r>
              <a:rPr lang="en-US" sz="2400" dirty="0" smtClean="0"/>
              <a:t>Q&amp;A </a:t>
            </a:r>
            <a:r>
              <a:rPr lang="en-US" sz="2400" dirty="0"/>
              <a:t>/ </a:t>
            </a:r>
            <a:r>
              <a:rPr lang="en-US" sz="2400" dirty="0" smtClean="0"/>
              <a:t>Comment process </a:t>
            </a:r>
          </a:p>
          <a:p>
            <a:pPr lvl="2"/>
            <a:r>
              <a:rPr lang="en-US" dirty="0"/>
              <a:t>C</a:t>
            </a:r>
            <a:r>
              <a:rPr lang="en-US" dirty="0" smtClean="0"/>
              <a:t>hat and Question Boxes</a:t>
            </a:r>
          </a:p>
          <a:p>
            <a:pPr lvl="1"/>
            <a:r>
              <a:rPr lang="en-US" sz="2400" dirty="0" smtClean="0"/>
              <a:t>Phones on mute</a:t>
            </a:r>
          </a:p>
          <a:p>
            <a:pPr lvl="1"/>
            <a:r>
              <a:rPr lang="en-US" sz="2400" dirty="0" smtClean="0"/>
              <a:t>Leg</a:t>
            </a:r>
            <a:r>
              <a:rPr lang="en-US" sz="2400" dirty="0" smtClean="0"/>
              <a:t>. Update Webinar recordings &amp; </a:t>
            </a:r>
            <a:r>
              <a:rPr lang="en-US" sz="2400" dirty="0" err="1" smtClean="0"/>
              <a:t>ppt</a:t>
            </a:r>
            <a:r>
              <a:rPr lang="en-US" sz="2400" dirty="0" smtClean="0"/>
              <a:t> materials </a:t>
            </a:r>
            <a:r>
              <a:rPr lang="en-US" sz="1500" dirty="0" smtClean="0"/>
              <a:t>(</a:t>
            </a:r>
            <a:r>
              <a:rPr lang="en-US" sz="1500" dirty="0" smtClean="0">
                <a:hlinkClick r:id="rId5"/>
              </a:rPr>
              <a:t>Leg Rep Web Page</a:t>
            </a:r>
            <a:r>
              <a:rPr lang="en-US" sz="1500" dirty="0" smtClean="0"/>
              <a:t>)</a:t>
            </a:r>
          </a:p>
          <a:p>
            <a:pPr marL="457200" lvl="1" indent="0">
              <a:buNone/>
            </a:pPr>
            <a:r>
              <a:rPr lang="en-US" sz="1600" dirty="0">
                <a:hlinkClick r:id="rId5"/>
              </a:rPr>
              <a:t>http://</a:t>
            </a:r>
            <a:r>
              <a:rPr lang="en-US" sz="1600" dirty="0" smtClean="0">
                <a:hlinkClick r:id="rId5"/>
              </a:rPr>
              <a:t>wssda.org/Legislative/SchoolBoardLegislativeRepresentatives.aspx</a:t>
            </a:r>
            <a:r>
              <a:rPr lang="en-US" sz="1600" dirty="0" smtClean="0"/>
              <a:t> </a:t>
            </a:r>
          </a:p>
          <a:p>
            <a:pPr marL="457200" lvl="1" indent="0">
              <a:buNone/>
            </a:pPr>
            <a:endParaRPr lang="en-US" sz="900" dirty="0" smtClean="0"/>
          </a:p>
          <a:p>
            <a:r>
              <a:rPr lang="en-US" sz="2800" b="1" dirty="0" smtClean="0"/>
              <a:t>Introductions</a:t>
            </a:r>
          </a:p>
          <a:p>
            <a:pPr lvl="1"/>
            <a:r>
              <a:rPr lang="en-US" sz="2600" dirty="0" smtClean="0"/>
              <a:t>WSSDA Staff </a:t>
            </a:r>
          </a:p>
          <a:p>
            <a:pPr lvl="2"/>
            <a:r>
              <a:rPr lang="en-US" sz="1900" dirty="0" smtClean="0"/>
              <a:t>Jessica </a:t>
            </a:r>
            <a:r>
              <a:rPr lang="en-US" sz="1900" dirty="0"/>
              <a:t>Vavrus, Gov’t Relations Director, </a:t>
            </a:r>
            <a:r>
              <a:rPr lang="en-US" sz="1900" dirty="0">
                <a:hlinkClick r:id="rId6"/>
              </a:rPr>
              <a:t>j.vavrus@wssda.org</a:t>
            </a:r>
            <a:r>
              <a:rPr lang="en-US" sz="1900" dirty="0"/>
              <a:t>  and/or 360-890-5867</a:t>
            </a:r>
          </a:p>
          <a:p>
            <a:pPr lvl="2"/>
            <a:r>
              <a:rPr lang="en-US" sz="1900" dirty="0"/>
              <a:t>Tricia Kimbrough, Legislative Coordinator, </a:t>
            </a:r>
            <a:r>
              <a:rPr lang="en-US" sz="1900" dirty="0">
                <a:hlinkClick r:id="rId7"/>
              </a:rPr>
              <a:t>t.kimbrough@wssda.org</a:t>
            </a:r>
            <a:r>
              <a:rPr lang="en-US" sz="1900" dirty="0"/>
              <a:t> </a:t>
            </a:r>
          </a:p>
        </p:txBody>
      </p:sp>
      <p:sp>
        <p:nvSpPr>
          <p:cNvPr id="4" name="Slide Number Placeholder 3"/>
          <p:cNvSpPr>
            <a:spLocks noGrp="1"/>
          </p:cNvSpPr>
          <p:nvPr>
            <p:ph type="sldNum" sz="quarter" idx="12"/>
          </p:nvPr>
        </p:nvSpPr>
        <p:spPr/>
        <p:txBody>
          <a:bodyPr/>
          <a:lstStyle/>
          <a:p>
            <a:fld id="{BB6AA464-A7E6-497E-ADB9-393DA218FF05}" type="slidenum">
              <a:rPr lang="en-US" smtClean="0"/>
              <a:t>2</a:t>
            </a:fld>
            <a:endParaRPr lang="en-US"/>
          </a:p>
        </p:txBody>
      </p:sp>
      <p:sp>
        <p:nvSpPr>
          <p:cNvPr id="6" name="TextBox 5"/>
          <p:cNvSpPr txBox="1"/>
          <p:nvPr/>
        </p:nvSpPr>
        <p:spPr>
          <a:xfrm>
            <a:off x="5486400" y="1183719"/>
            <a:ext cx="3581400" cy="1785104"/>
          </a:xfrm>
          <a:prstGeom prst="rect">
            <a:avLst/>
          </a:prstGeom>
          <a:noFill/>
          <a:ln w="38100">
            <a:solidFill>
              <a:schemeClr val="accent1">
                <a:lumMod val="75000"/>
              </a:schemeClr>
            </a:solidFill>
          </a:ln>
        </p:spPr>
        <p:txBody>
          <a:bodyPr wrap="square">
            <a:spAutoFit/>
          </a:bodyPr>
          <a:lstStyle/>
          <a:p>
            <a:pPr>
              <a:defRPr/>
            </a:pPr>
            <a:r>
              <a:rPr lang="en-US" sz="2000" b="1" dirty="0"/>
              <a:t>Webinar Materials </a:t>
            </a:r>
            <a:r>
              <a:rPr lang="en-US" sz="1400" b="1" dirty="0" smtClean="0"/>
              <a:t>(3 </a:t>
            </a:r>
            <a:r>
              <a:rPr lang="en-US" sz="1400" b="1" dirty="0"/>
              <a:t>documents)</a:t>
            </a:r>
            <a:r>
              <a:rPr lang="en-US" sz="2000" b="1" dirty="0"/>
              <a:t>:</a:t>
            </a:r>
          </a:p>
          <a:p>
            <a:pPr marL="285750" indent="-285750">
              <a:buFont typeface="Arial" panose="020B0604020202020204" pitchFamily="34" charset="0"/>
              <a:buChar char="•"/>
              <a:defRPr/>
            </a:pPr>
            <a:r>
              <a:rPr lang="en-US" dirty="0"/>
              <a:t>PowerPoint presentation (</a:t>
            </a:r>
            <a:r>
              <a:rPr lang="en-US" dirty="0" err="1"/>
              <a:t>ppt</a:t>
            </a:r>
            <a:r>
              <a:rPr lang="en-US" dirty="0"/>
              <a:t>)</a:t>
            </a:r>
          </a:p>
          <a:p>
            <a:pPr marL="285750" indent="-285750">
              <a:buFont typeface="Arial" panose="020B0604020202020204" pitchFamily="34" charset="0"/>
              <a:buChar char="•"/>
              <a:defRPr/>
            </a:pPr>
            <a:r>
              <a:rPr lang="en-US" dirty="0" smtClean="0"/>
              <a:t>Legislative Schedules:</a:t>
            </a:r>
          </a:p>
          <a:p>
            <a:pPr marL="742950" lvl="1" indent="-285750">
              <a:buFont typeface="Arial" panose="020B0604020202020204" pitchFamily="34" charset="0"/>
              <a:buChar char="•"/>
              <a:defRPr/>
            </a:pPr>
            <a:r>
              <a:rPr lang="en-US" dirty="0" smtClean="0"/>
              <a:t>Week </a:t>
            </a:r>
            <a:r>
              <a:rPr lang="en-US" dirty="0" smtClean="0"/>
              <a:t>13 </a:t>
            </a:r>
            <a:r>
              <a:rPr lang="en-US" dirty="0" smtClean="0"/>
              <a:t>review (pdf)</a:t>
            </a:r>
          </a:p>
          <a:p>
            <a:pPr marL="742950" lvl="1" indent="-285750">
              <a:buFont typeface="Arial" panose="020B0604020202020204" pitchFamily="34" charset="0"/>
              <a:buChar char="•"/>
              <a:defRPr/>
            </a:pPr>
            <a:r>
              <a:rPr lang="en-US" dirty="0" smtClean="0"/>
              <a:t>Week </a:t>
            </a:r>
            <a:r>
              <a:rPr lang="en-US" dirty="0" smtClean="0"/>
              <a:t>14 </a:t>
            </a:r>
            <a:r>
              <a:rPr lang="en-US" dirty="0" smtClean="0"/>
              <a:t>preview (pdf)</a:t>
            </a:r>
          </a:p>
          <a:p>
            <a:pPr marL="285750" indent="-285750">
              <a:buFont typeface="Arial" panose="020B0604020202020204" pitchFamily="34" charset="0"/>
              <a:buChar char="•"/>
              <a:defRPr/>
            </a:pPr>
            <a:r>
              <a:rPr lang="en-US" dirty="0" smtClean="0"/>
              <a:t>Bill Watch List,</a:t>
            </a:r>
            <a:r>
              <a:rPr lang="en-US" sz="1400" dirty="0" smtClean="0"/>
              <a:t> </a:t>
            </a:r>
            <a:r>
              <a:rPr lang="en-US" sz="1400" b="1" dirty="0" smtClean="0"/>
              <a:t>updated </a:t>
            </a:r>
            <a:r>
              <a:rPr lang="en-US" sz="1400" b="1" dirty="0" smtClean="0"/>
              <a:t>3/31/17</a:t>
            </a:r>
            <a:endParaRPr lang="en-US" sz="1400" dirty="0" smtClean="0"/>
          </a:p>
        </p:txBody>
      </p:sp>
    </p:spTree>
    <p:extLst>
      <p:ext uri="{BB962C8B-B14F-4D97-AF65-F5344CB8AC3E}">
        <p14:creationId xmlns:p14="http://schemas.microsoft.com/office/powerpoint/2010/main" val="3613475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15962"/>
          </a:xfrm>
        </p:spPr>
        <p:txBody>
          <a:bodyPr>
            <a:normAutofit/>
          </a:bodyPr>
          <a:lstStyle/>
          <a:p>
            <a:r>
              <a:rPr lang="en-US" dirty="0" smtClean="0"/>
              <a:t>Operating &amp; Education Budget Next Steps</a:t>
            </a:r>
            <a:endParaRPr lang="en-US" dirty="0"/>
          </a:p>
        </p:txBody>
      </p:sp>
      <p:sp>
        <p:nvSpPr>
          <p:cNvPr id="5" name="Content Placeholder 4"/>
          <p:cNvSpPr>
            <a:spLocks noGrp="1"/>
          </p:cNvSpPr>
          <p:nvPr>
            <p:ph idx="1"/>
          </p:nvPr>
        </p:nvSpPr>
        <p:spPr>
          <a:xfrm>
            <a:off x="152400" y="685800"/>
            <a:ext cx="8686800" cy="5867400"/>
          </a:xfrm>
        </p:spPr>
        <p:txBody>
          <a:bodyPr>
            <a:normAutofit fontScale="62500" lnSpcReduction="20000"/>
          </a:bodyPr>
          <a:lstStyle/>
          <a:p>
            <a:pPr marL="0" indent="0">
              <a:buNone/>
            </a:pPr>
            <a:r>
              <a:rPr lang="en-US" b="1" dirty="0" smtClean="0"/>
              <a:t>Operating Budget Discussions: </a:t>
            </a:r>
          </a:p>
          <a:p>
            <a:r>
              <a:rPr lang="en-US" dirty="0" smtClean="0"/>
              <a:t>Senate Budget (SHB 5048) debated in House 3/30 &amp; 3/31</a:t>
            </a:r>
          </a:p>
          <a:p>
            <a:r>
              <a:rPr lang="en-US" dirty="0" smtClean="0"/>
              <a:t>House Budget (SHB 1067) to be discussed/voted on by House on 3/31 (?)</a:t>
            </a:r>
          </a:p>
          <a:p>
            <a:pPr marL="0" indent="0">
              <a:buNone/>
            </a:pPr>
            <a:endParaRPr lang="en-US" dirty="0" smtClean="0"/>
          </a:p>
          <a:p>
            <a:pPr marL="0" indent="0">
              <a:buNone/>
            </a:pPr>
            <a:r>
              <a:rPr lang="en-US" b="1" dirty="0" smtClean="0"/>
              <a:t>Education Budget Considerations:</a:t>
            </a:r>
          </a:p>
          <a:p>
            <a:r>
              <a:rPr lang="en-US" dirty="0" smtClean="0"/>
              <a:t>“Sticky” Issues: </a:t>
            </a:r>
          </a:p>
          <a:p>
            <a:pPr lvl="1"/>
            <a:r>
              <a:rPr lang="en-US" dirty="0" smtClean="0"/>
              <a:t>Funding model</a:t>
            </a:r>
          </a:p>
          <a:p>
            <a:pPr lvl="1"/>
            <a:r>
              <a:rPr lang="en-US" dirty="0" smtClean="0"/>
              <a:t>Salary allocation approach (staff mix; categorical funding; student-centered funding)</a:t>
            </a:r>
          </a:p>
          <a:p>
            <a:pPr lvl="1"/>
            <a:r>
              <a:rPr lang="en-US" dirty="0" smtClean="0"/>
              <a:t>Poverty measures (FRL vs. Census)</a:t>
            </a:r>
          </a:p>
          <a:p>
            <a:pPr lvl="1"/>
            <a:r>
              <a:rPr lang="en-US" dirty="0" smtClean="0"/>
              <a:t>Revenue</a:t>
            </a:r>
          </a:p>
          <a:p>
            <a:pPr lvl="1"/>
            <a:r>
              <a:rPr lang="en-US" dirty="0" smtClean="0"/>
              <a:t>Collective Bargaining</a:t>
            </a:r>
            <a:endParaRPr lang="en-US" dirty="0" smtClean="0"/>
          </a:p>
          <a:p>
            <a:pPr marL="457200" lvl="1" indent="0">
              <a:buNone/>
            </a:pPr>
            <a:endParaRPr lang="en-US" dirty="0" smtClean="0"/>
          </a:p>
          <a:p>
            <a:r>
              <a:rPr lang="en-US" dirty="0" smtClean="0"/>
              <a:t>Discussions </a:t>
            </a:r>
            <a:r>
              <a:rPr lang="en-US" dirty="0"/>
              <a:t>among H and S education leads</a:t>
            </a:r>
          </a:p>
          <a:p>
            <a:pPr lvl="1"/>
            <a:r>
              <a:rPr lang="en-US" sz="1900" dirty="0"/>
              <a:t>Key Legislators:  Senators </a:t>
            </a:r>
            <a:r>
              <a:rPr lang="en-US" sz="1900" b="1" i="1" dirty="0" smtClean="0"/>
              <a:t>Braun</a:t>
            </a:r>
            <a:r>
              <a:rPr lang="en-US" sz="1900" dirty="0" smtClean="0"/>
              <a:t>, Rivers</a:t>
            </a:r>
            <a:r>
              <a:rPr lang="en-US" sz="1900" dirty="0"/>
              <a:t>, Rolfes, Billig, Braun, Fain;  Representatives Harris, Taylor, Lytton, </a:t>
            </a:r>
            <a:r>
              <a:rPr lang="en-US" sz="1900" dirty="0" smtClean="0"/>
              <a:t>Sullivan</a:t>
            </a:r>
          </a:p>
          <a:p>
            <a:pPr lvl="1"/>
            <a:r>
              <a:rPr lang="en-US" sz="1900" dirty="0" smtClean="0"/>
              <a:t>1:1 meetings with staff and legislators continue</a:t>
            </a:r>
          </a:p>
          <a:p>
            <a:pPr lvl="1"/>
            <a:r>
              <a:rPr lang="en-US" sz="1900" dirty="0" smtClean="0"/>
              <a:t>Weekly </a:t>
            </a:r>
            <a:r>
              <a:rPr lang="en-US" sz="1900" dirty="0" smtClean="0"/>
              <a:t>WSSDA Legislative Committee meetings</a:t>
            </a:r>
          </a:p>
          <a:p>
            <a:pPr lvl="2"/>
            <a:r>
              <a:rPr lang="en-US" sz="1700" b="1" i="1" dirty="0" smtClean="0">
                <a:solidFill>
                  <a:srgbClr val="FF0000"/>
                </a:solidFill>
              </a:rPr>
              <a:t>Share your thoughts with WSSDA staff and your </a:t>
            </a:r>
            <a:r>
              <a:rPr lang="en-US" sz="1700" b="1" i="1" dirty="0" smtClean="0">
                <a:solidFill>
                  <a:srgbClr val="FF0000"/>
                </a:solidFill>
                <a:hlinkClick r:id="rId2"/>
              </a:rPr>
              <a:t>Legislative Committee D.A. Representatives </a:t>
            </a:r>
            <a:endParaRPr lang="en-US" sz="1700" b="1" i="1" dirty="0">
              <a:solidFill>
                <a:srgbClr val="FF0000"/>
              </a:solidFill>
            </a:endParaRPr>
          </a:p>
          <a:p>
            <a:pPr marL="0" indent="0">
              <a:buNone/>
            </a:pPr>
            <a:endParaRPr lang="en-US" b="1" dirty="0" smtClean="0"/>
          </a:p>
          <a:p>
            <a:pPr marL="0" indent="0">
              <a:buNone/>
            </a:pPr>
            <a:r>
              <a:rPr lang="en-US" b="1" dirty="0" smtClean="0"/>
              <a:t>NOW WHAT??</a:t>
            </a:r>
          </a:p>
          <a:p>
            <a:r>
              <a:rPr lang="en-US" dirty="0" smtClean="0"/>
              <a:t>Policy </a:t>
            </a:r>
            <a:r>
              <a:rPr lang="en-US" dirty="0"/>
              <a:t>makers are</a:t>
            </a:r>
            <a:r>
              <a:rPr lang="en-US" b="1" i="1" dirty="0"/>
              <a:t> in the midst </a:t>
            </a:r>
            <a:r>
              <a:rPr lang="en-US" dirty="0"/>
              <a:t>of the fundamental discussions and </a:t>
            </a:r>
            <a:r>
              <a:rPr lang="en-US" dirty="0" smtClean="0"/>
              <a:t>negotiations</a:t>
            </a:r>
          </a:p>
          <a:p>
            <a:r>
              <a:rPr lang="en-US" dirty="0" smtClean="0"/>
              <a:t>Districts should: </a:t>
            </a:r>
          </a:p>
          <a:p>
            <a:pPr lvl="1"/>
            <a:r>
              <a:rPr lang="en-US" dirty="0" smtClean="0"/>
              <a:t>Use the district impact spreadsheets to identify impacts for your district – communicate good things and concerns (keep WSSDA in the loop!)</a:t>
            </a:r>
          </a:p>
          <a:p>
            <a:pPr lvl="1"/>
            <a:r>
              <a:rPr lang="en-US" dirty="0" smtClean="0"/>
              <a:t>Review current </a:t>
            </a:r>
            <a:r>
              <a:rPr lang="en-US" dirty="0" smtClean="0">
                <a:hlinkClick r:id="rId3"/>
              </a:rPr>
              <a:t>Education Funding Recommendations &amp; Discussion Points</a:t>
            </a:r>
            <a:endParaRPr lang="en-US" dirty="0" smtClean="0"/>
          </a:p>
          <a:p>
            <a:pPr lvl="1"/>
            <a:r>
              <a:rPr lang="en-US" dirty="0" smtClean="0"/>
              <a:t>Add your district’s input to </a:t>
            </a:r>
            <a:r>
              <a:rPr lang="en-US" dirty="0" smtClean="0">
                <a:hlinkClick r:id="rId4"/>
              </a:rPr>
              <a:t>the WASA/WSSDA Ed Funding Survey</a:t>
            </a:r>
            <a:r>
              <a:rPr lang="en-US" dirty="0" smtClean="0"/>
              <a:t> data</a:t>
            </a:r>
          </a:p>
          <a:p>
            <a:pPr lvl="2"/>
            <a:r>
              <a:rPr lang="en-US" dirty="0" smtClean="0"/>
              <a:t>Email Jessica at </a:t>
            </a:r>
            <a:r>
              <a:rPr lang="en-US" dirty="0" smtClean="0">
                <a:hlinkClick r:id="rId5"/>
              </a:rPr>
              <a:t>j.vavrus@wssda.org</a:t>
            </a:r>
            <a:r>
              <a:rPr lang="en-US" dirty="0" smtClean="0"/>
              <a:t> for the link!</a:t>
            </a:r>
          </a:p>
          <a:p>
            <a:pPr lvl="1"/>
            <a:r>
              <a:rPr lang="en-US" dirty="0" smtClean="0"/>
              <a:t>Resource: WSSDA’s </a:t>
            </a:r>
            <a:r>
              <a:rPr lang="en-US" u="sng" dirty="0">
                <a:hlinkClick r:id="rId6"/>
              </a:rPr>
              <a:t>2017 Education Funding Proposal Web </a:t>
            </a:r>
            <a:r>
              <a:rPr lang="en-US" u="sng" dirty="0" smtClean="0">
                <a:hlinkClick r:id="rId6"/>
              </a:rPr>
              <a:t>page</a:t>
            </a:r>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20</a:t>
            </a:fld>
            <a:endParaRPr lang="en-US"/>
          </a:p>
        </p:txBody>
      </p:sp>
    </p:spTree>
    <p:extLst>
      <p:ext uri="{BB962C8B-B14F-4D97-AF65-F5344CB8AC3E}">
        <p14:creationId xmlns:p14="http://schemas.microsoft.com/office/powerpoint/2010/main" val="429786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events </a:t>
            </a:r>
            <a:endParaRPr lang="en-US" dirty="0"/>
          </a:p>
        </p:txBody>
      </p:sp>
      <p:sp>
        <p:nvSpPr>
          <p:cNvPr id="3" name="Text Placeholder 2"/>
          <p:cNvSpPr>
            <a:spLocks noGrp="1"/>
          </p:cNvSpPr>
          <p:nvPr>
            <p:ph type="body" idx="1"/>
          </p:nvPr>
        </p:nvSpPr>
        <p:spPr/>
        <p:txBody>
          <a:bodyPr/>
          <a:lstStyle/>
          <a:p>
            <a:r>
              <a:rPr lang="en-US" dirty="0" smtClean="0"/>
              <a:t>Regional Meetings</a:t>
            </a:r>
          </a:p>
          <a:p>
            <a:r>
              <a:rPr lang="en-US" dirty="0" smtClean="0"/>
              <a:t>Next Week’s Webinar</a:t>
            </a:r>
          </a:p>
          <a:p>
            <a:r>
              <a:rPr lang="en-US" dirty="0" smtClean="0"/>
              <a:t>Legislative Assembly Preparations</a:t>
            </a:r>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21</a:t>
            </a:fld>
            <a:endParaRPr lang="en-US"/>
          </a:p>
        </p:txBody>
      </p:sp>
    </p:spTree>
    <p:extLst>
      <p:ext uri="{BB962C8B-B14F-4D97-AF65-F5344CB8AC3E}">
        <p14:creationId xmlns:p14="http://schemas.microsoft.com/office/powerpoint/2010/main" val="37300713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639762"/>
          </a:xfrm>
        </p:spPr>
        <p:txBody>
          <a:bodyPr>
            <a:normAutofit fontScale="90000"/>
          </a:bodyPr>
          <a:lstStyle/>
          <a:p>
            <a:r>
              <a:rPr lang="en-US" dirty="0" smtClean="0"/>
              <a:t>Upcoming Events</a:t>
            </a:r>
            <a:endParaRPr lang="en-US" dirty="0"/>
          </a:p>
        </p:txBody>
      </p:sp>
      <p:sp>
        <p:nvSpPr>
          <p:cNvPr id="3" name="Content Placeholder 2"/>
          <p:cNvSpPr>
            <a:spLocks noGrp="1"/>
          </p:cNvSpPr>
          <p:nvPr>
            <p:ph idx="1"/>
          </p:nvPr>
        </p:nvSpPr>
        <p:spPr>
          <a:xfrm>
            <a:off x="457200" y="990600"/>
            <a:ext cx="8229600" cy="5486400"/>
          </a:xfrm>
        </p:spPr>
        <p:txBody>
          <a:bodyPr>
            <a:normAutofit/>
          </a:bodyPr>
          <a:lstStyle/>
          <a:p>
            <a:r>
              <a:rPr lang="en-US" b="1" dirty="0" smtClean="0">
                <a:hlinkClick r:id="rId2"/>
              </a:rPr>
              <a:t>WSSDA Spring Regional </a:t>
            </a:r>
            <a:r>
              <a:rPr lang="en-US" b="1" dirty="0" smtClean="0">
                <a:hlinkClick r:id="rId2"/>
              </a:rPr>
              <a:t>Meetings</a:t>
            </a:r>
            <a:endParaRPr lang="en-US" b="1" dirty="0" smtClean="0"/>
          </a:p>
          <a:p>
            <a:pPr lvl="1"/>
            <a:r>
              <a:rPr lang="en-US" dirty="0"/>
              <a:t>Started last week!</a:t>
            </a:r>
          </a:p>
          <a:p>
            <a:pPr lvl="1"/>
            <a:r>
              <a:rPr lang="en-US" dirty="0"/>
              <a:t>Legislative update content – what would you like included for your region?</a:t>
            </a:r>
          </a:p>
          <a:p>
            <a:pPr marL="0" indent="0">
              <a:buNone/>
            </a:pPr>
            <a:endParaRPr lang="en-US" b="1" dirty="0" smtClean="0"/>
          </a:p>
          <a:p>
            <a:r>
              <a:rPr lang="en-US" b="1" dirty="0" smtClean="0"/>
              <a:t>Next week’s webinar – and beyond</a:t>
            </a:r>
          </a:p>
          <a:p>
            <a:pPr marL="0" indent="0">
              <a:buNone/>
            </a:pPr>
            <a:r>
              <a:rPr lang="en-US" b="1" dirty="0" smtClean="0"/>
              <a:t>	Updates </a:t>
            </a:r>
            <a:r>
              <a:rPr lang="en-US" b="1" dirty="0"/>
              <a:t>and Actions:</a:t>
            </a:r>
          </a:p>
          <a:p>
            <a:pPr lvl="2"/>
            <a:r>
              <a:rPr lang="en-US" dirty="0"/>
              <a:t>Weekly recap </a:t>
            </a:r>
            <a:endParaRPr lang="en-US" dirty="0" smtClean="0"/>
          </a:p>
          <a:p>
            <a:pPr lvl="2"/>
            <a:r>
              <a:rPr lang="en-US" dirty="0" smtClean="0"/>
              <a:t>Bill </a:t>
            </a:r>
            <a:r>
              <a:rPr lang="en-US" dirty="0"/>
              <a:t>and issue updates</a:t>
            </a:r>
          </a:p>
          <a:p>
            <a:pPr marL="0" indent="0">
              <a:buNone/>
            </a:pPr>
            <a:r>
              <a:rPr lang="en-US" b="1" dirty="0" smtClean="0"/>
              <a:t>	Deeper </a:t>
            </a:r>
            <a:r>
              <a:rPr lang="en-US" b="1" dirty="0"/>
              <a:t>Dives:</a:t>
            </a:r>
          </a:p>
          <a:p>
            <a:pPr lvl="2"/>
            <a:r>
              <a:rPr lang="en-US" dirty="0"/>
              <a:t>Education Funding Plan / Budget Updates</a:t>
            </a:r>
          </a:p>
          <a:p>
            <a:pPr lvl="2"/>
            <a:r>
              <a:rPr lang="en-US" dirty="0"/>
              <a:t>Capital Budgets</a:t>
            </a:r>
          </a:p>
          <a:p>
            <a:endParaRPr lang="en-US" b="1" dirty="0" smtClean="0"/>
          </a:p>
        </p:txBody>
      </p:sp>
      <p:sp>
        <p:nvSpPr>
          <p:cNvPr id="4" name="Slide Number Placeholder 3"/>
          <p:cNvSpPr>
            <a:spLocks noGrp="1"/>
          </p:cNvSpPr>
          <p:nvPr>
            <p:ph type="sldNum" sz="quarter" idx="12"/>
          </p:nvPr>
        </p:nvSpPr>
        <p:spPr/>
        <p:txBody>
          <a:bodyPr/>
          <a:lstStyle/>
          <a:p>
            <a:fld id="{BB6AA464-A7E6-497E-ADB9-393DA218FF05}" type="slidenum">
              <a:rPr lang="en-US" smtClean="0"/>
              <a:t>22</a:t>
            </a:fld>
            <a:endParaRPr lang="en-US"/>
          </a:p>
        </p:txBody>
      </p:sp>
    </p:spTree>
    <p:extLst>
      <p:ext uri="{BB962C8B-B14F-4D97-AF65-F5344CB8AC3E}">
        <p14:creationId xmlns:p14="http://schemas.microsoft.com/office/powerpoint/2010/main" val="1331544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a:xfrm>
            <a:off x="152400" y="152400"/>
            <a:ext cx="8839200" cy="1143000"/>
          </a:xfrm>
        </p:spPr>
        <p:txBody>
          <a:bodyPr>
            <a:noAutofit/>
          </a:bodyPr>
          <a:lstStyle/>
          <a:p>
            <a:r>
              <a:rPr lang="en-US" sz="2400" b="1" dirty="0" smtClean="0"/>
              <a:t>Upcoming Legislative Assembly: </a:t>
            </a:r>
            <a:r>
              <a:rPr lang="en-US" sz="2400" dirty="0" smtClean="0"/>
              <a:t/>
            </a:r>
            <a:br>
              <a:rPr lang="en-US" sz="2400" dirty="0" smtClean="0"/>
            </a:br>
            <a:r>
              <a:rPr lang="en-US" sz="2400" dirty="0" smtClean="0"/>
              <a:t>Get </a:t>
            </a:r>
            <a:r>
              <a:rPr lang="en-US" sz="2400" dirty="0" smtClean="0"/>
              <a:t>Involved</a:t>
            </a:r>
            <a:r>
              <a:rPr lang="en-US" sz="2400" dirty="0" smtClean="0"/>
              <a:t>: Learn </a:t>
            </a:r>
            <a:r>
              <a:rPr lang="en-US" sz="2400" dirty="0" smtClean="0"/>
              <a:t>about the process and </a:t>
            </a:r>
            <a:r>
              <a:rPr lang="en-US" sz="2400" dirty="0" smtClean="0"/>
              <a:t/>
            </a:r>
            <a:br>
              <a:rPr lang="en-US" sz="2400" dirty="0" smtClean="0"/>
            </a:br>
            <a:r>
              <a:rPr lang="en-US" sz="2400" dirty="0" smtClean="0"/>
              <a:t>WSSDA’s </a:t>
            </a:r>
            <a:r>
              <a:rPr lang="en-US" sz="2400" dirty="0" smtClean="0"/>
              <a:t>current legislative positions</a:t>
            </a:r>
            <a:endParaRPr lang="en-US" sz="2400" dirty="0"/>
          </a:p>
        </p:txBody>
      </p:sp>
      <p:sp>
        <p:nvSpPr>
          <p:cNvPr id="8" name="Content Placeholder 7"/>
          <p:cNvSpPr>
            <a:spLocks noGrp="1"/>
          </p:cNvSpPr>
          <p:nvPr>
            <p:ph idx="1"/>
          </p:nvPr>
        </p:nvSpPr>
        <p:spPr>
          <a:xfrm>
            <a:off x="457200" y="1524000"/>
            <a:ext cx="8458200" cy="4800600"/>
          </a:xfrm>
        </p:spPr>
        <p:txBody>
          <a:bodyPr>
            <a:normAutofit lnSpcReduction="10000"/>
          </a:bodyPr>
          <a:lstStyle/>
          <a:p>
            <a:pPr lvl="0">
              <a:buFont typeface="Wingdings" pitchFamily="2" charset="2"/>
              <a:buChar char="ü"/>
            </a:pPr>
            <a:r>
              <a:rPr lang="en-US" sz="2600" b="1" dirty="0" smtClean="0"/>
              <a:t>Review WSSDA’s </a:t>
            </a:r>
            <a:r>
              <a:rPr lang="en-US" sz="2600" b="1" dirty="0" smtClean="0"/>
              <a:t>informational webinar </a:t>
            </a:r>
            <a:r>
              <a:rPr lang="en-US" sz="2600" dirty="0" smtClean="0"/>
              <a:t>(March 31</a:t>
            </a:r>
            <a:r>
              <a:rPr lang="en-US" sz="2600" dirty="0" smtClean="0"/>
              <a:t>)</a:t>
            </a:r>
          </a:p>
          <a:p>
            <a:pPr lvl="1">
              <a:buFont typeface="Wingdings" pitchFamily="2" charset="2"/>
              <a:buChar char="ü"/>
            </a:pPr>
            <a:r>
              <a:rPr lang="en-US" sz="2200" dirty="0"/>
              <a:t>Posted to web: </a:t>
            </a:r>
            <a:r>
              <a:rPr lang="en-US" sz="2200" dirty="0">
                <a:hlinkClick r:id="rId4"/>
              </a:rPr>
              <a:t>http://</a:t>
            </a:r>
            <a:r>
              <a:rPr lang="en-US" sz="2200" dirty="0" smtClean="0">
                <a:hlinkClick r:id="rId4"/>
              </a:rPr>
              <a:t>wssda.org/Events/LegislativeAssembly.aspx</a:t>
            </a:r>
            <a:r>
              <a:rPr lang="en-US" sz="2200" dirty="0" smtClean="0"/>
              <a:t> </a:t>
            </a:r>
            <a:endParaRPr lang="en-US" sz="2200" dirty="0" smtClean="0"/>
          </a:p>
          <a:p>
            <a:pPr marL="0" lvl="0" indent="0">
              <a:buNone/>
            </a:pPr>
            <a:endParaRPr lang="en-US" sz="2600" b="1" dirty="0" smtClean="0"/>
          </a:p>
          <a:p>
            <a:pPr lvl="0">
              <a:buFont typeface="Wingdings" pitchFamily="2" charset="2"/>
              <a:buChar char="ü"/>
            </a:pPr>
            <a:r>
              <a:rPr lang="en-US" sz="2600" b="1" dirty="0" smtClean="0"/>
              <a:t>Review WSSDA’s 2017 Legislative Positions and Priority Ranking</a:t>
            </a:r>
          </a:p>
          <a:p>
            <a:pPr lvl="1">
              <a:buFont typeface="Arial" panose="020B0604020202020204" pitchFamily="34" charset="0"/>
              <a:buChar char="•"/>
            </a:pPr>
            <a:r>
              <a:rPr lang="en-US" sz="2200" dirty="0" smtClean="0">
                <a:hlinkClick r:id="rId4"/>
              </a:rPr>
              <a:t>http</a:t>
            </a:r>
            <a:r>
              <a:rPr lang="en-US" sz="2200" dirty="0">
                <a:hlinkClick r:id="rId4"/>
              </a:rPr>
              <a:t>://</a:t>
            </a:r>
            <a:r>
              <a:rPr lang="en-US" sz="2200" dirty="0" smtClean="0">
                <a:hlinkClick r:id="rId4"/>
              </a:rPr>
              <a:t>wssda.org/Events/LegislativeAssembly.aspx</a:t>
            </a:r>
            <a:r>
              <a:rPr lang="en-US" sz="2200" dirty="0" smtClean="0"/>
              <a:t> </a:t>
            </a:r>
          </a:p>
          <a:p>
            <a:pPr marL="457200" lvl="1" indent="0">
              <a:buNone/>
            </a:pPr>
            <a:endParaRPr lang="en-US" sz="1500" dirty="0" smtClean="0"/>
          </a:p>
          <a:p>
            <a:pPr marL="457200" lvl="1" indent="0">
              <a:buNone/>
            </a:pPr>
            <a:endParaRPr lang="en-US" sz="1500" dirty="0"/>
          </a:p>
          <a:p>
            <a:pPr>
              <a:buFont typeface="Wingdings" pitchFamily="2" charset="2"/>
              <a:buChar char="ü"/>
            </a:pPr>
            <a:r>
              <a:rPr lang="en-US" sz="2600" b="1" dirty="0" smtClean="0"/>
              <a:t>Establish the top priorities your Board cares about</a:t>
            </a:r>
          </a:p>
          <a:p>
            <a:pPr lvl="1">
              <a:buFont typeface="Arial" panose="020B0604020202020204" pitchFamily="34" charset="0"/>
              <a:buChar char="•"/>
            </a:pPr>
            <a:r>
              <a:rPr lang="en-US" sz="2200" dirty="0" smtClean="0"/>
              <a:t>Review WSSDA positions in light of your Board’s priorities</a:t>
            </a:r>
          </a:p>
          <a:p>
            <a:pPr lvl="2"/>
            <a:r>
              <a:rPr lang="en-US" sz="2200" dirty="0" smtClean="0"/>
              <a:t>Which positions should continue?</a:t>
            </a:r>
          </a:p>
          <a:p>
            <a:pPr lvl="2"/>
            <a:r>
              <a:rPr lang="en-US" sz="2200" dirty="0" smtClean="0"/>
              <a:t>Are there positions missing on important issues? </a:t>
            </a:r>
          </a:p>
          <a:p>
            <a:pPr marL="0" lvl="0" indent="0">
              <a:buNone/>
            </a:pPr>
            <a:endParaRPr lang="en-US" sz="1900" dirty="0" smtClean="0"/>
          </a:p>
          <a:p>
            <a:pPr marL="0" lvl="0" indent="0">
              <a:buNone/>
            </a:pPr>
            <a:endParaRPr lang="en-US" sz="1900" dirty="0" smtClean="0"/>
          </a:p>
        </p:txBody>
      </p:sp>
      <p:sp>
        <p:nvSpPr>
          <p:cNvPr id="2" name="Slide Number Placeholder 1"/>
          <p:cNvSpPr>
            <a:spLocks noGrp="1"/>
          </p:cNvSpPr>
          <p:nvPr>
            <p:ph type="sldNum" sz="quarter" idx="12"/>
          </p:nvPr>
        </p:nvSpPr>
        <p:spPr/>
        <p:txBody>
          <a:bodyPr/>
          <a:lstStyle/>
          <a:p>
            <a:fld id="{BB6AA464-A7E6-497E-ADB9-393DA218FF05}" type="slidenum">
              <a:rPr lang="en-US" smtClean="0"/>
              <a:t>23</a:t>
            </a:fld>
            <a:endParaRPr lang="en-US"/>
          </a:p>
        </p:txBody>
      </p:sp>
    </p:spTree>
    <p:extLst>
      <p:ext uri="{BB962C8B-B14F-4D97-AF65-F5344CB8AC3E}">
        <p14:creationId xmlns:p14="http://schemas.microsoft.com/office/powerpoint/2010/main" val="13249852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a:xfrm>
            <a:off x="152400" y="152400"/>
            <a:ext cx="8839200" cy="1143000"/>
          </a:xfrm>
        </p:spPr>
        <p:txBody>
          <a:bodyPr>
            <a:noAutofit/>
          </a:bodyPr>
          <a:lstStyle/>
          <a:p>
            <a:r>
              <a:rPr lang="en-US" sz="2400" b="1" dirty="0"/>
              <a:t>Upcoming Legislative Assembly: </a:t>
            </a:r>
            <a:r>
              <a:rPr lang="en-US" sz="2400" b="1" dirty="0" smtClean="0"/>
              <a:t/>
            </a:r>
            <a:br>
              <a:rPr lang="en-US" sz="2400" b="1" dirty="0" smtClean="0"/>
            </a:br>
            <a:r>
              <a:rPr lang="en-US" sz="2400" dirty="0" smtClean="0"/>
              <a:t>Get </a:t>
            </a:r>
            <a:r>
              <a:rPr lang="en-US" sz="2400" dirty="0" smtClean="0"/>
              <a:t>Involved</a:t>
            </a:r>
            <a:r>
              <a:rPr lang="en-US" sz="2400" dirty="0" smtClean="0"/>
              <a:t>: Submit a proposal and/or Attend Assembly</a:t>
            </a:r>
            <a:endParaRPr lang="en-US" sz="2400" dirty="0"/>
          </a:p>
        </p:txBody>
      </p:sp>
      <p:sp>
        <p:nvSpPr>
          <p:cNvPr id="8" name="Content Placeholder 7"/>
          <p:cNvSpPr>
            <a:spLocks noGrp="1"/>
          </p:cNvSpPr>
          <p:nvPr>
            <p:ph idx="1"/>
          </p:nvPr>
        </p:nvSpPr>
        <p:spPr>
          <a:xfrm>
            <a:off x="457200" y="1524000"/>
            <a:ext cx="8458200" cy="4800600"/>
          </a:xfrm>
        </p:spPr>
        <p:txBody>
          <a:bodyPr>
            <a:normAutofit lnSpcReduction="10000"/>
          </a:bodyPr>
          <a:lstStyle/>
          <a:p>
            <a:pPr>
              <a:buFont typeface="Wingdings" pitchFamily="2" charset="2"/>
              <a:buChar char="ü"/>
            </a:pPr>
            <a:r>
              <a:rPr lang="en-US" sz="2600" b="1" dirty="0" smtClean="0"/>
              <a:t>Consider submitting a new or returning position proposal</a:t>
            </a:r>
          </a:p>
          <a:p>
            <a:pPr lvl="1">
              <a:buFont typeface="Arial" panose="020B0604020202020204" pitchFamily="34" charset="0"/>
              <a:buChar char="•"/>
            </a:pPr>
            <a:r>
              <a:rPr lang="en-US" sz="2200" dirty="0" smtClean="0"/>
              <a:t>Collaborate </a:t>
            </a:r>
            <a:r>
              <a:rPr lang="en-US" sz="2200" dirty="0"/>
              <a:t>with other districts - Sometimes more than one district has a similar issue they wish to address with a legislative proposal so it is not uncommon for districts to come together in submitting a collaborative proposal.  </a:t>
            </a:r>
            <a:endParaRPr lang="en-US" sz="2200" dirty="0" smtClean="0"/>
          </a:p>
          <a:p>
            <a:pPr lvl="1">
              <a:buFont typeface="Wingdings" pitchFamily="2" charset="2"/>
              <a:buChar char="ü"/>
            </a:pPr>
            <a:endParaRPr lang="en-US" sz="1500" dirty="0" smtClean="0"/>
          </a:p>
          <a:p>
            <a:pPr lvl="0">
              <a:buFont typeface="Wingdings" pitchFamily="2" charset="2"/>
              <a:buChar char="ü"/>
            </a:pPr>
            <a:r>
              <a:rPr lang="en-US" b="1" dirty="0"/>
              <a:t>Proposal Submission – Review and Refinement</a:t>
            </a:r>
          </a:p>
          <a:p>
            <a:pPr lvl="1"/>
            <a:r>
              <a:rPr lang="en-US" sz="1800" dirty="0"/>
              <a:t>WSSDA staff and the Legislative Committee will review all proposals  and synthesize for the Assembly (June and July)</a:t>
            </a:r>
          </a:p>
          <a:p>
            <a:pPr marL="0" lvl="0" indent="0">
              <a:buNone/>
            </a:pPr>
            <a:endParaRPr lang="en-US" b="1" dirty="0"/>
          </a:p>
          <a:p>
            <a:pPr lvl="0">
              <a:buFont typeface="Wingdings" pitchFamily="2" charset="2"/>
              <a:buChar char="ü"/>
            </a:pPr>
            <a:r>
              <a:rPr lang="en-US" b="1" dirty="0"/>
              <a:t>Attend the Assembly!</a:t>
            </a:r>
          </a:p>
          <a:p>
            <a:pPr lvl="1"/>
            <a:r>
              <a:rPr lang="en-US" dirty="0"/>
              <a:t>Review materials in advance so you’re ready</a:t>
            </a:r>
          </a:p>
          <a:p>
            <a:pPr lvl="1"/>
            <a:r>
              <a:rPr lang="en-US" dirty="0"/>
              <a:t>Participate in “New to Assembly” meetings &amp; Director Area Caucus Meetings</a:t>
            </a:r>
          </a:p>
          <a:p>
            <a:pPr marL="0" lvl="0" indent="0">
              <a:buNone/>
            </a:pPr>
            <a:endParaRPr lang="en-US" sz="1900" dirty="0" smtClean="0"/>
          </a:p>
        </p:txBody>
      </p:sp>
      <p:sp>
        <p:nvSpPr>
          <p:cNvPr id="2" name="Slide Number Placeholder 1"/>
          <p:cNvSpPr>
            <a:spLocks noGrp="1"/>
          </p:cNvSpPr>
          <p:nvPr>
            <p:ph type="sldNum" sz="quarter" idx="12"/>
          </p:nvPr>
        </p:nvSpPr>
        <p:spPr/>
        <p:txBody>
          <a:bodyPr/>
          <a:lstStyle/>
          <a:p>
            <a:fld id="{BB6AA464-A7E6-497E-ADB9-393DA218FF05}" type="slidenum">
              <a:rPr lang="en-US" smtClean="0"/>
              <a:t>24</a:t>
            </a:fld>
            <a:endParaRPr lang="en-US"/>
          </a:p>
        </p:txBody>
      </p:sp>
    </p:spTree>
    <p:extLst>
      <p:ext uri="{BB962C8B-B14F-4D97-AF65-F5344CB8AC3E}">
        <p14:creationId xmlns:p14="http://schemas.microsoft.com/office/powerpoint/2010/main" val="4259050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p:txBody>
          <a:bodyPr>
            <a:normAutofit fontScale="90000"/>
          </a:bodyPr>
          <a:lstStyle/>
          <a:p>
            <a:r>
              <a:rPr lang="en-US" dirty="0" smtClean="0"/>
              <a:t>2017 Legislative Assembly:</a:t>
            </a:r>
            <a:br>
              <a:rPr lang="en-US" dirty="0" smtClean="0"/>
            </a:br>
            <a:r>
              <a:rPr lang="en-US" dirty="0" smtClean="0"/>
              <a:t>Key </a:t>
            </a:r>
            <a:r>
              <a:rPr lang="en-US" dirty="0" smtClean="0"/>
              <a:t>Dates</a:t>
            </a:r>
            <a:endParaRPr lang="en-US" dirty="0"/>
          </a:p>
        </p:txBody>
      </p:sp>
      <p:sp>
        <p:nvSpPr>
          <p:cNvPr id="8" name="Content Placeholder 7"/>
          <p:cNvSpPr>
            <a:spLocks noGrp="1"/>
          </p:cNvSpPr>
          <p:nvPr>
            <p:ph idx="1"/>
          </p:nvPr>
        </p:nvSpPr>
        <p:spPr/>
        <p:txBody>
          <a:bodyPr>
            <a:normAutofit/>
          </a:bodyPr>
          <a:lstStyle/>
          <a:p>
            <a:r>
              <a:rPr lang="en-US" dirty="0" smtClean="0"/>
              <a:t>March 31 </a:t>
            </a:r>
            <a:r>
              <a:rPr lang="en-US" dirty="0"/>
              <a:t>– Proposal solicitation begins</a:t>
            </a:r>
          </a:p>
          <a:p>
            <a:endParaRPr lang="en-US" dirty="0"/>
          </a:p>
          <a:p>
            <a:r>
              <a:rPr lang="en-US" dirty="0" smtClean="0"/>
              <a:t>June 2 – </a:t>
            </a:r>
            <a:r>
              <a:rPr lang="en-US" dirty="0"/>
              <a:t>Deadline for proposal submissions</a:t>
            </a:r>
          </a:p>
          <a:p>
            <a:endParaRPr lang="en-US" dirty="0"/>
          </a:p>
          <a:p>
            <a:r>
              <a:rPr lang="en-US" dirty="0"/>
              <a:t>June </a:t>
            </a:r>
            <a:r>
              <a:rPr lang="en-US" dirty="0" smtClean="0"/>
              <a:t>7 </a:t>
            </a:r>
            <a:r>
              <a:rPr lang="en-US" dirty="0"/>
              <a:t>– Registration for 2016 Legislative Assembly </a:t>
            </a:r>
            <a:r>
              <a:rPr lang="en-US" b="1" i="1" dirty="0"/>
              <a:t>and</a:t>
            </a:r>
            <a:r>
              <a:rPr lang="en-US" dirty="0"/>
              <a:t> lodging at the </a:t>
            </a:r>
            <a:r>
              <a:rPr lang="en-US" dirty="0" err="1" smtClean="0"/>
              <a:t>Southcenter</a:t>
            </a:r>
            <a:r>
              <a:rPr lang="en-US" dirty="0" smtClean="0"/>
              <a:t> </a:t>
            </a:r>
            <a:r>
              <a:rPr lang="en-US" dirty="0" err="1" smtClean="0"/>
              <a:t>DoubleTree</a:t>
            </a:r>
            <a:r>
              <a:rPr lang="en-US" dirty="0" smtClean="0"/>
              <a:t> Hotel (SeaTac)</a:t>
            </a:r>
            <a:endParaRPr lang="en-US" dirty="0"/>
          </a:p>
          <a:p>
            <a:endParaRPr lang="en-US" dirty="0"/>
          </a:p>
          <a:p>
            <a:r>
              <a:rPr lang="en-US" dirty="0"/>
              <a:t>September </a:t>
            </a:r>
            <a:r>
              <a:rPr lang="en-US" dirty="0" smtClean="0"/>
              <a:t>22 </a:t>
            </a:r>
            <a:r>
              <a:rPr lang="en-US" dirty="0"/>
              <a:t>&amp; </a:t>
            </a:r>
            <a:r>
              <a:rPr lang="en-US" dirty="0" smtClean="0"/>
              <a:t>23 </a:t>
            </a:r>
            <a:r>
              <a:rPr lang="en-US" dirty="0"/>
              <a:t>– </a:t>
            </a:r>
            <a:r>
              <a:rPr lang="en-US" dirty="0" smtClean="0"/>
              <a:t>2017 </a:t>
            </a:r>
            <a:r>
              <a:rPr lang="en-US" dirty="0"/>
              <a:t>Legislative Assembly, </a:t>
            </a:r>
            <a:r>
              <a:rPr lang="en-US" dirty="0" smtClean="0"/>
              <a:t>SeaTac</a:t>
            </a:r>
            <a:endParaRPr lang="en-US" dirty="0"/>
          </a:p>
          <a:p>
            <a:endParaRPr lang="en-US" dirty="0"/>
          </a:p>
        </p:txBody>
      </p:sp>
      <p:sp>
        <p:nvSpPr>
          <p:cNvPr id="2" name="Slide Number Placeholder 1"/>
          <p:cNvSpPr>
            <a:spLocks noGrp="1"/>
          </p:cNvSpPr>
          <p:nvPr>
            <p:ph type="sldNum" sz="quarter" idx="12"/>
          </p:nvPr>
        </p:nvSpPr>
        <p:spPr/>
        <p:txBody>
          <a:bodyPr/>
          <a:lstStyle/>
          <a:p>
            <a:fld id="{BB6AA464-A7E6-497E-ADB9-393DA218FF05}" type="slidenum">
              <a:rPr lang="en-US" smtClean="0"/>
              <a:t>25</a:t>
            </a:fld>
            <a:endParaRPr lang="en-US"/>
          </a:p>
        </p:txBody>
      </p:sp>
    </p:spTree>
    <p:extLst>
      <p:ext uri="{BB962C8B-B14F-4D97-AF65-F5344CB8AC3E}">
        <p14:creationId xmlns:p14="http://schemas.microsoft.com/office/powerpoint/2010/main" val="33891053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B6AA464-A7E6-497E-ADB9-393DA218FF05}" type="slidenum">
              <a:rPr lang="en-US" smtClean="0"/>
              <a:t>26</a:t>
            </a:fld>
            <a:endParaRPr lang="en-US"/>
          </a:p>
        </p:txBody>
      </p:sp>
    </p:spTree>
    <p:extLst>
      <p:ext uri="{BB962C8B-B14F-4D97-AF65-F5344CB8AC3E}">
        <p14:creationId xmlns:p14="http://schemas.microsoft.com/office/powerpoint/2010/main" val="37521593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 State Legislature Resources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u="sng" dirty="0" smtClean="0">
                <a:hlinkClick r:id="rId2"/>
              </a:rPr>
              <a:t>WA </a:t>
            </a:r>
            <a:r>
              <a:rPr lang="en-US" b="1" u="sng" dirty="0">
                <a:hlinkClick r:id="rId2"/>
              </a:rPr>
              <a:t>State Legislature</a:t>
            </a:r>
            <a:r>
              <a:rPr lang="en-US" u="sng" dirty="0"/>
              <a:t> </a:t>
            </a:r>
            <a:endParaRPr lang="en-US" dirty="0"/>
          </a:p>
          <a:p>
            <a:r>
              <a:rPr lang="en-US" b="1" u="sng" dirty="0">
                <a:hlinkClick r:id="rId3"/>
              </a:rPr>
              <a:t>Bill Information and Tracking</a:t>
            </a:r>
            <a:r>
              <a:rPr lang="en-US" b="1" dirty="0"/>
              <a:t> </a:t>
            </a:r>
            <a:r>
              <a:rPr lang="en-US" dirty="0"/>
              <a:t>- From these pages you can follow the bills you are most interested in and also provide c</a:t>
            </a:r>
            <a:r>
              <a:rPr lang="en-US" u="sng" dirty="0">
                <a:hlinkClick r:id="rId4"/>
              </a:rPr>
              <a:t>omments on bills</a:t>
            </a:r>
            <a:r>
              <a:rPr lang="en-US" dirty="0" smtClean="0"/>
              <a:t>.</a:t>
            </a:r>
          </a:p>
          <a:p>
            <a:pPr marL="0" indent="0">
              <a:buNone/>
            </a:pPr>
            <a:r>
              <a:rPr lang="en-US" dirty="0" smtClean="0"/>
              <a:t> </a:t>
            </a:r>
            <a:endParaRPr lang="en-US" dirty="0"/>
          </a:p>
          <a:p>
            <a:r>
              <a:rPr lang="en-US" b="1" u="sng" dirty="0" smtClean="0">
                <a:hlinkClick r:id="rId5"/>
              </a:rPr>
              <a:t>Legislative </a:t>
            </a:r>
            <a:r>
              <a:rPr lang="en-US" b="1" u="sng" dirty="0">
                <a:hlinkClick r:id="rId5"/>
              </a:rPr>
              <a:t>Committee Information</a:t>
            </a:r>
            <a:r>
              <a:rPr lang="en-US" u="sng" dirty="0">
                <a:hlinkClick r:id="rId5"/>
              </a:rPr>
              <a:t> </a:t>
            </a:r>
            <a:r>
              <a:rPr lang="en-US" dirty="0"/>
              <a:t>- Find out who is on what committee and what their meeting agendas include</a:t>
            </a:r>
            <a:r>
              <a:rPr lang="en-US" dirty="0" smtClean="0"/>
              <a:t>.</a:t>
            </a:r>
          </a:p>
          <a:p>
            <a:r>
              <a:rPr lang="en-US" dirty="0" smtClean="0"/>
              <a:t>Schedules: </a:t>
            </a:r>
            <a:r>
              <a:rPr lang="en-US" dirty="0"/>
              <a:t>To find more details on the Committee Meeting agendas, visit the </a:t>
            </a:r>
            <a:r>
              <a:rPr lang="en-US" u="sng" dirty="0">
                <a:hlinkClick r:id="rId6"/>
              </a:rPr>
              <a:t>House Committee</a:t>
            </a:r>
            <a:r>
              <a:rPr lang="en-US" dirty="0"/>
              <a:t> or </a:t>
            </a:r>
            <a:r>
              <a:rPr lang="en-US" u="sng" dirty="0">
                <a:hlinkClick r:id="rId7"/>
              </a:rPr>
              <a:t>Senate Committee</a:t>
            </a:r>
            <a:r>
              <a:rPr lang="en-US" dirty="0"/>
              <a:t> Web sites and click on the Committee you are interested in. </a:t>
            </a:r>
          </a:p>
          <a:p>
            <a:endParaRPr lang="en-US" dirty="0"/>
          </a:p>
          <a:p>
            <a:pPr marL="0" indent="0">
              <a:buNone/>
            </a:pPr>
            <a:endParaRPr lang="en-US" dirty="0">
              <a:hlinkClick r:id="rId8"/>
            </a:endParaRPr>
          </a:p>
          <a:p>
            <a:pPr marL="0" indent="0">
              <a:buNone/>
            </a:pPr>
            <a:r>
              <a:rPr lang="en-US" b="1" u="sng" dirty="0" smtClean="0">
                <a:hlinkClick r:id="rId8"/>
              </a:rPr>
              <a:t>TVW</a:t>
            </a:r>
            <a:r>
              <a:rPr lang="en-US" dirty="0" smtClean="0"/>
              <a:t> </a:t>
            </a:r>
            <a:r>
              <a:rPr lang="en-US" dirty="0"/>
              <a:t>- TVW is a great resource where you can watch hearings live, or go to the Archives to view past hearings of interest, just select the date and committee. </a:t>
            </a:r>
          </a:p>
          <a:p>
            <a:endParaRPr lang="en-US" dirty="0"/>
          </a:p>
          <a:p>
            <a:endParaRPr lang="en-US" dirty="0"/>
          </a:p>
        </p:txBody>
      </p:sp>
      <p:sp>
        <p:nvSpPr>
          <p:cNvPr id="4" name="Slide Number Placeholder 3"/>
          <p:cNvSpPr>
            <a:spLocks noGrp="1"/>
          </p:cNvSpPr>
          <p:nvPr>
            <p:ph type="sldNum" sz="quarter" idx="12"/>
          </p:nvPr>
        </p:nvSpPr>
        <p:spPr/>
        <p:txBody>
          <a:bodyPr/>
          <a:lstStyle/>
          <a:p>
            <a:fld id="{BB6AA464-A7E6-497E-ADB9-393DA218FF05}" type="slidenum">
              <a:rPr lang="en-US" smtClean="0"/>
              <a:t>27</a:t>
            </a:fld>
            <a:endParaRPr lang="en-US"/>
          </a:p>
        </p:txBody>
      </p:sp>
    </p:spTree>
    <p:extLst>
      <p:ext uri="{BB962C8B-B14F-4D97-AF65-F5344CB8AC3E}">
        <p14:creationId xmlns:p14="http://schemas.microsoft.com/office/powerpoint/2010/main" val="527305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3" y="304800"/>
            <a:ext cx="8443912" cy="609600"/>
          </a:xfrm>
        </p:spPr>
        <p:txBody>
          <a:bodyPr>
            <a:normAutofit fontScale="90000"/>
          </a:bodyPr>
          <a:lstStyle/>
          <a:p>
            <a:pPr>
              <a:defRPr/>
            </a:pPr>
            <a:r>
              <a:rPr lang="en-US" b="0" dirty="0" smtClean="0"/>
              <a:t>WSSDA Resources for learning and communications </a:t>
            </a:r>
            <a:endParaRPr lang="en-US" b="0" dirty="0"/>
          </a:p>
        </p:txBody>
      </p:sp>
      <p:sp>
        <p:nvSpPr>
          <p:cNvPr id="3" name="Content Placeholder 2"/>
          <p:cNvSpPr>
            <a:spLocks noGrp="1"/>
          </p:cNvSpPr>
          <p:nvPr>
            <p:ph idx="1"/>
          </p:nvPr>
        </p:nvSpPr>
        <p:spPr>
          <a:xfrm>
            <a:off x="115888" y="1238250"/>
            <a:ext cx="8799512" cy="4781550"/>
          </a:xfrm>
        </p:spPr>
        <p:txBody>
          <a:bodyPr>
            <a:normAutofit fontScale="92500"/>
          </a:bodyPr>
          <a:lstStyle/>
          <a:p>
            <a:pPr>
              <a:defRPr/>
            </a:pPr>
            <a:r>
              <a:rPr lang="en-US" sz="2400" b="1" dirty="0" smtClean="0">
                <a:hlinkClick r:id="rId3"/>
              </a:rPr>
              <a:t>New: 2017 Education Budget Proposal web page</a:t>
            </a:r>
            <a:r>
              <a:rPr lang="en-US" sz="2400" b="1" dirty="0" smtClean="0"/>
              <a:t> </a:t>
            </a:r>
            <a:r>
              <a:rPr lang="en-US" sz="2400" b="1" dirty="0" smtClean="0">
                <a:hlinkClick r:id="rId4"/>
              </a:rPr>
              <a:t>–</a:t>
            </a:r>
            <a:r>
              <a:rPr lang="en-US" sz="2400" b="1" dirty="0" smtClean="0"/>
              <a:t> </a:t>
            </a:r>
            <a:r>
              <a:rPr lang="en-US" sz="2400" dirty="0" smtClean="0"/>
              <a:t>includes general information about proposals along with side-by-side comparisons </a:t>
            </a:r>
            <a:endParaRPr lang="en-US" sz="2400" dirty="0" smtClean="0">
              <a:hlinkClick r:id="rId4"/>
            </a:endParaRPr>
          </a:p>
          <a:p>
            <a:pPr marL="0" indent="0">
              <a:buNone/>
              <a:defRPr/>
            </a:pPr>
            <a:endParaRPr lang="en-US" sz="2400" b="1" dirty="0" smtClean="0">
              <a:hlinkClick r:id="rId4"/>
            </a:endParaRPr>
          </a:p>
          <a:p>
            <a:pPr>
              <a:defRPr/>
            </a:pPr>
            <a:r>
              <a:rPr lang="en-US" sz="2400" b="1" dirty="0" smtClean="0">
                <a:hlinkClick r:id="rId4"/>
              </a:rPr>
              <a:t>WSSDA’s Legislative Representative Web Page </a:t>
            </a:r>
            <a:r>
              <a:rPr lang="en-US" sz="2400" dirty="0" smtClean="0"/>
              <a:t>– this is a new web page just for school district board legislative reps. It is where you can register for the weekly updates and also access quick links for legislative activities.</a:t>
            </a:r>
          </a:p>
          <a:p>
            <a:pPr marL="0" indent="0">
              <a:buNone/>
              <a:defRPr/>
            </a:pPr>
            <a:endParaRPr lang="en-US" sz="2400" dirty="0" smtClean="0"/>
          </a:p>
          <a:p>
            <a:pPr>
              <a:defRPr/>
            </a:pPr>
            <a:r>
              <a:rPr lang="en-US" b="1" u="sng" dirty="0" smtClean="0">
                <a:hlinkClick r:id="rId5"/>
              </a:rPr>
              <a:t>WSSDA </a:t>
            </a:r>
            <a:r>
              <a:rPr lang="en-US" b="1" u="sng" dirty="0">
                <a:hlinkClick r:id="rId5"/>
              </a:rPr>
              <a:t>Legislative Updates</a:t>
            </a:r>
            <a:r>
              <a:rPr lang="en-US" u="sng" dirty="0">
                <a:hlinkClick r:id="rId5"/>
              </a:rPr>
              <a:t> </a:t>
            </a:r>
            <a:r>
              <a:rPr lang="en-US" b="1" dirty="0"/>
              <a:t>- </a:t>
            </a:r>
            <a:r>
              <a:rPr lang="en-US" dirty="0"/>
              <a:t>Includes weekly committee schedules, bill watch lists, and WSSDA’s legislative updates during the legislative session</a:t>
            </a:r>
          </a:p>
          <a:p>
            <a:pPr>
              <a:defRPr/>
            </a:pPr>
            <a:endParaRPr lang="en-US" sz="2400" dirty="0" smtClean="0"/>
          </a:p>
          <a:p>
            <a:pPr>
              <a:defRPr/>
            </a:pPr>
            <a:r>
              <a:rPr lang="en-US" sz="2400" b="1" dirty="0" smtClean="0">
                <a:hlinkClick r:id="rId6"/>
              </a:rPr>
              <a:t>WSSDA Advocacy Resources</a:t>
            </a:r>
            <a:r>
              <a:rPr lang="en-US" sz="2400" b="1" dirty="0" smtClean="0"/>
              <a:t> - </a:t>
            </a:r>
            <a:r>
              <a:rPr lang="en-US" sz="2000" dirty="0" smtClean="0"/>
              <a:t>Organized by WSSDA position categories</a:t>
            </a:r>
          </a:p>
        </p:txBody>
      </p:sp>
    </p:spTree>
    <p:extLst>
      <p:ext uri="{BB962C8B-B14F-4D97-AF65-F5344CB8AC3E}">
        <p14:creationId xmlns:p14="http://schemas.microsoft.com/office/powerpoint/2010/main" val="1308019117"/>
      </p:ext>
    </p:extLst>
  </p:cSld>
  <p:clrMapOvr>
    <a:masterClrMapping/>
  </p:clrMapOvr>
  <p:transition spd="slow">
    <p:wheel spokes="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7388" y="76200"/>
            <a:ext cx="7902575" cy="609600"/>
          </a:xfrm>
        </p:spPr>
        <p:txBody>
          <a:bodyPr>
            <a:normAutofit fontScale="90000"/>
          </a:bodyPr>
          <a:lstStyle/>
          <a:p>
            <a:pPr>
              <a:defRPr/>
            </a:pPr>
            <a:r>
              <a:rPr lang="en-US" b="0" dirty="0" smtClean="0"/>
              <a:t>WSSDA Resources, cont’d</a:t>
            </a:r>
            <a:endParaRPr lang="en-US" b="0" dirty="0"/>
          </a:p>
        </p:txBody>
      </p:sp>
      <p:sp>
        <p:nvSpPr>
          <p:cNvPr id="5" name="Content Placeholder 2"/>
          <p:cNvSpPr>
            <a:spLocks noGrp="1"/>
          </p:cNvSpPr>
          <p:nvPr>
            <p:ph idx="1"/>
          </p:nvPr>
        </p:nvSpPr>
        <p:spPr>
          <a:xfrm>
            <a:off x="201613" y="685800"/>
            <a:ext cx="8729662" cy="5486400"/>
          </a:xfrm>
        </p:spPr>
        <p:txBody>
          <a:bodyPr>
            <a:normAutofit fontScale="92500" lnSpcReduction="20000"/>
          </a:bodyPr>
          <a:lstStyle/>
          <a:p>
            <a:pPr>
              <a:defRPr/>
            </a:pPr>
            <a:r>
              <a:rPr lang="en-US" dirty="0" smtClean="0"/>
              <a:t>WSSDA opportunities:</a:t>
            </a:r>
          </a:p>
          <a:p>
            <a:pPr lvl="1">
              <a:defRPr/>
            </a:pPr>
            <a:r>
              <a:rPr lang="en-US" b="1" dirty="0" smtClean="0"/>
              <a:t>Know</a:t>
            </a:r>
            <a:r>
              <a:rPr lang="en-US" dirty="0" smtClean="0"/>
              <a:t> and </a:t>
            </a:r>
            <a:r>
              <a:rPr lang="en-US" b="1" dirty="0" smtClean="0"/>
              <a:t>Access</a:t>
            </a:r>
            <a:r>
              <a:rPr lang="en-US" dirty="0" smtClean="0"/>
              <a:t> your </a:t>
            </a:r>
            <a:r>
              <a:rPr lang="en-US" dirty="0" smtClean="0">
                <a:hlinkClick r:id="rId3"/>
              </a:rPr>
              <a:t>Legislative Committee DA Representatives </a:t>
            </a:r>
            <a:r>
              <a:rPr lang="en-US" dirty="0" smtClean="0"/>
              <a:t>(elected at Annual Conference)</a:t>
            </a:r>
          </a:p>
          <a:p>
            <a:pPr marL="457200" lvl="1" indent="0">
              <a:buNone/>
              <a:defRPr/>
            </a:pPr>
            <a:endParaRPr lang="en-US" dirty="0" smtClean="0"/>
          </a:p>
          <a:p>
            <a:pPr lvl="1">
              <a:defRPr/>
            </a:pPr>
            <a:r>
              <a:rPr lang="en-US" b="1" dirty="0" smtClean="0"/>
              <a:t>Participate</a:t>
            </a:r>
            <a:r>
              <a:rPr lang="en-US" dirty="0" smtClean="0"/>
              <a:t> in key statewide events:</a:t>
            </a:r>
          </a:p>
          <a:p>
            <a:pPr lvl="2">
              <a:defRPr/>
            </a:pPr>
            <a:r>
              <a:rPr lang="en-US" dirty="0" smtClean="0">
                <a:hlinkClick r:id="rId4"/>
              </a:rPr>
              <a:t>WSSDA Legislative Assembly </a:t>
            </a:r>
            <a:r>
              <a:rPr lang="en-US" dirty="0" smtClean="0"/>
              <a:t>– set WSSDA’s legislative priorities (Sept)</a:t>
            </a:r>
          </a:p>
          <a:p>
            <a:pPr lvl="2">
              <a:defRPr/>
            </a:pPr>
            <a:r>
              <a:rPr lang="en-US" dirty="0" smtClean="0">
                <a:hlinkClick r:id="rId5"/>
              </a:rPr>
              <a:t>Legislative Conference and Day on the Hill</a:t>
            </a:r>
            <a:r>
              <a:rPr lang="en-US" dirty="0" smtClean="0"/>
              <a:t>  in Olympia (with WASA / WASBO) (Jan/Feb)</a:t>
            </a:r>
          </a:p>
          <a:p>
            <a:pPr marL="914400" lvl="2" indent="0">
              <a:buNone/>
              <a:defRPr/>
            </a:pPr>
            <a:endParaRPr lang="en-US" dirty="0" smtClean="0"/>
          </a:p>
          <a:p>
            <a:pPr lvl="1">
              <a:defRPr/>
            </a:pPr>
            <a:r>
              <a:rPr lang="en-US" b="1" dirty="0" smtClean="0"/>
              <a:t>Serve</a:t>
            </a:r>
            <a:r>
              <a:rPr lang="en-US" dirty="0" smtClean="0"/>
              <a:t> as your board’s Legislative Representative, discuss issues with your board</a:t>
            </a:r>
          </a:p>
          <a:p>
            <a:pPr marL="457200" lvl="1" indent="0">
              <a:buNone/>
              <a:defRPr/>
            </a:pPr>
            <a:endParaRPr lang="en-US" dirty="0" smtClean="0"/>
          </a:p>
          <a:p>
            <a:pPr lvl="1">
              <a:defRPr/>
            </a:pPr>
            <a:r>
              <a:rPr lang="en-US" b="1" dirty="0" smtClean="0"/>
              <a:t>Attend</a:t>
            </a:r>
            <a:r>
              <a:rPr lang="en-US" dirty="0" smtClean="0"/>
              <a:t> WSSDA Regional meetings in the Spring or Fall</a:t>
            </a:r>
          </a:p>
          <a:p>
            <a:pPr marL="457200" lvl="1" indent="0">
              <a:buNone/>
              <a:defRPr/>
            </a:pPr>
            <a:endParaRPr lang="en-US" dirty="0" smtClean="0"/>
          </a:p>
          <a:p>
            <a:pPr lvl="1">
              <a:defRPr/>
            </a:pPr>
            <a:r>
              <a:rPr lang="en-US" b="1" dirty="0" smtClean="0"/>
              <a:t>Tune-in:</a:t>
            </a:r>
          </a:p>
          <a:p>
            <a:pPr lvl="2">
              <a:defRPr/>
            </a:pPr>
            <a:r>
              <a:rPr lang="en-US" dirty="0" smtClean="0"/>
              <a:t>Sign-up for WSSDA </a:t>
            </a:r>
            <a:r>
              <a:rPr lang="en-US" dirty="0" err="1" smtClean="0"/>
              <a:t>eClips</a:t>
            </a:r>
            <a:r>
              <a:rPr lang="en-US" dirty="0" smtClean="0"/>
              <a:t> </a:t>
            </a:r>
          </a:p>
          <a:p>
            <a:pPr lvl="2">
              <a:defRPr/>
            </a:pPr>
            <a:r>
              <a:rPr lang="en-US" dirty="0" smtClean="0"/>
              <a:t>During session: weekly Legislative Updates to members; </a:t>
            </a:r>
            <a:endParaRPr lang="en-US" dirty="0"/>
          </a:p>
          <a:p>
            <a:pPr lvl="2">
              <a:defRPr/>
            </a:pPr>
            <a:r>
              <a:rPr lang="en-US" dirty="0" smtClean="0"/>
              <a:t>Social media (Facebook &amp; Twitter):You </a:t>
            </a:r>
            <a:r>
              <a:rPr lang="en-US" dirty="0"/>
              <a:t>don’t have to have an account to follow “tweeters” during the session! </a:t>
            </a:r>
            <a:endParaRPr lang="en-US" dirty="0" smtClean="0"/>
          </a:p>
          <a:p>
            <a:pPr lvl="3">
              <a:defRPr/>
            </a:pPr>
            <a:r>
              <a:rPr lang="en-US" dirty="0" smtClean="0"/>
              <a:t>Follow </a:t>
            </a:r>
            <a:r>
              <a:rPr lang="en-US" u="sng" dirty="0">
                <a:hlinkClick r:id="rId6"/>
              </a:rPr>
              <a:t>Jessica </a:t>
            </a:r>
            <a:r>
              <a:rPr lang="en-US" dirty="0"/>
              <a:t>or </a:t>
            </a:r>
            <a:r>
              <a:rPr lang="en-US" u="sng" dirty="0">
                <a:hlinkClick r:id="rId7"/>
              </a:rPr>
              <a:t>#</a:t>
            </a:r>
            <a:r>
              <a:rPr lang="en-US" u="sng" dirty="0" err="1">
                <a:hlinkClick r:id="rId7"/>
              </a:rPr>
              <a:t>wssdaleg</a:t>
            </a:r>
            <a:r>
              <a:rPr lang="en-US" dirty="0"/>
              <a:t> and also check out </a:t>
            </a:r>
            <a:r>
              <a:rPr lang="en-US" u="sng" dirty="0">
                <a:hlinkClick r:id="rId8"/>
              </a:rPr>
              <a:t> #</a:t>
            </a:r>
            <a:r>
              <a:rPr lang="en-US" u="sng" dirty="0" err="1">
                <a:hlinkClick r:id="rId8"/>
              </a:rPr>
              <a:t>WAedu</a:t>
            </a:r>
            <a:r>
              <a:rPr lang="en-US" dirty="0"/>
              <a:t> and </a:t>
            </a:r>
            <a:r>
              <a:rPr lang="en-US" u="sng" dirty="0">
                <a:hlinkClick r:id="rId9"/>
              </a:rPr>
              <a:t>#</a:t>
            </a:r>
            <a:r>
              <a:rPr lang="en-US" u="sng" dirty="0" err="1">
                <a:hlinkClick r:id="rId9"/>
              </a:rPr>
              <a:t>WAleg</a:t>
            </a:r>
            <a:r>
              <a:rPr lang="en-US" dirty="0"/>
              <a:t> </a:t>
            </a:r>
          </a:p>
          <a:p>
            <a:pPr marL="457200" lvl="1" indent="0">
              <a:buNone/>
              <a:defRPr/>
            </a:pPr>
            <a:endParaRPr lang="en-US" dirty="0"/>
          </a:p>
        </p:txBody>
      </p:sp>
    </p:spTree>
    <p:extLst>
      <p:ext uri="{BB962C8B-B14F-4D97-AF65-F5344CB8AC3E}">
        <p14:creationId xmlns:p14="http://schemas.microsoft.com/office/powerpoint/2010/main" val="180755890"/>
      </p:ext>
    </p:extLst>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WSSDA’s Weekly Legislative Update Webinars:</a:t>
            </a:r>
            <a:br>
              <a:rPr lang="en-US" dirty="0" smtClean="0"/>
            </a:br>
            <a:r>
              <a:rPr lang="en-US" dirty="0" smtClean="0"/>
              <a:t>Purpose and Audience</a:t>
            </a:r>
            <a:endParaRPr lang="en-US" dirty="0"/>
          </a:p>
        </p:txBody>
      </p:sp>
      <p:sp>
        <p:nvSpPr>
          <p:cNvPr id="3" name="Content Placeholder 2"/>
          <p:cNvSpPr>
            <a:spLocks noGrp="1"/>
          </p:cNvSpPr>
          <p:nvPr>
            <p:ph idx="1"/>
          </p:nvPr>
        </p:nvSpPr>
        <p:spPr>
          <a:xfrm>
            <a:off x="304800" y="1066800"/>
            <a:ext cx="8610600" cy="5257800"/>
          </a:xfrm>
        </p:spPr>
        <p:txBody>
          <a:bodyPr>
            <a:normAutofit fontScale="85000" lnSpcReduction="10000"/>
          </a:bodyPr>
          <a:lstStyle/>
          <a:p>
            <a:pPr marL="0" indent="0">
              <a:buNone/>
            </a:pPr>
            <a:r>
              <a:rPr lang="en-US" b="1" dirty="0" smtClean="0"/>
              <a:t>Who:</a:t>
            </a:r>
          </a:p>
          <a:p>
            <a:r>
              <a:rPr lang="en-US" dirty="0" smtClean="0"/>
              <a:t>School Board Legislative Representatives</a:t>
            </a:r>
          </a:p>
          <a:p>
            <a:r>
              <a:rPr lang="en-US" dirty="0" smtClean="0"/>
              <a:t>Other interested school directors</a:t>
            </a:r>
          </a:p>
          <a:p>
            <a:pPr marL="0" indent="0">
              <a:buNone/>
            </a:pPr>
            <a:endParaRPr lang="en-US" sz="800" dirty="0" smtClean="0"/>
          </a:p>
          <a:p>
            <a:pPr marL="0" indent="0">
              <a:buNone/>
            </a:pPr>
            <a:r>
              <a:rPr lang="en-US" b="1" dirty="0" smtClean="0"/>
              <a:t>What:</a:t>
            </a:r>
          </a:p>
          <a:p>
            <a:r>
              <a:rPr lang="en-US" dirty="0" smtClean="0"/>
              <a:t>Timely legislative </a:t>
            </a:r>
            <a:r>
              <a:rPr lang="en-US" dirty="0"/>
              <a:t>and </a:t>
            </a:r>
            <a:r>
              <a:rPr lang="en-US" dirty="0" smtClean="0"/>
              <a:t>bill / issue updates</a:t>
            </a:r>
          </a:p>
          <a:p>
            <a:r>
              <a:rPr lang="en-US" dirty="0" smtClean="0"/>
              <a:t>Summary of the week’s activities and preview to hearings for the coming week</a:t>
            </a:r>
          </a:p>
          <a:p>
            <a:r>
              <a:rPr lang="en-US" dirty="0" smtClean="0"/>
              <a:t>Orientation to the legislative process, bill tracking, and web-based resources</a:t>
            </a:r>
          </a:p>
          <a:p>
            <a:pPr marL="0" indent="0">
              <a:buNone/>
            </a:pPr>
            <a:r>
              <a:rPr lang="en-US" b="1" dirty="0" smtClean="0"/>
              <a:t>Why: </a:t>
            </a:r>
          </a:p>
          <a:p>
            <a:r>
              <a:rPr lang="en-US" dirty="0" smtClean="0"/>
              <a:t>To engage and empower school board legislative representatives to work with their boards and communities in legislative issues that matter the most </a:t>
            </a:r>
            <a:endParaRPr lang="en-US" dirty="0"/>
          </a:p>
          <a:p>
            <a:pPr marL="0" indent="0">
              <a:buNone/>
            </a:pPr>
            <a:endParaRPr lang="en-US" sz="800" dirty="0" smtClean="0"/>
          </a:p>
          <a:p>
            <a:pPr marL="0" indent="0">
              <a:buNone/>
            </a:pPr>
            <a:r>
              <a:rPr lang="en-US" b="1" dirty="0" smtClean="0"/>
              <a:t>Where/When:</a:t>
            </a:r>
          </a:p>
          <a:p>
            <a:r>
              <a:rPr lang="en-US" dirty="0" smtClean="0"/>
              <a:t>Every Friday during the Legislative Session, at 12:00</a:t>
            </a:r>
          </a:p>
          <a:p>
            <a:r>
              <a:rPr lang="en-US" dirty="0"/>
              <a:t>Register here: </a:t>
            </a:r>
            <a:r>
              <a:rPr lang="en-US" sz="1600" dirty="0">
                <a:hlinkClick r:id="rId2"/>
              </a:rPr>
              <a:t>http://</a:t>
            </a:r>
            <a:r>
              <a:rPr lang="en-US" sz="1600" dirty="0" smtClean="0">
                <a:hlinkClick r:id="rId2"/>
              </a:rPr>
              <a:t>wssda.org/Legislative/SchoolBoardLegislativeRepresentatives.aspx</a:t>
            </a:r>
            <a:r>
              <a:rPr lang="en-US" sz="1600" dirty="0" smtClean="0"/>
              <a:t> </a:t>
            </a:r>
          </a:p>
          <a:p>
            <a:pPr lvl="1"/>
            <a:r>
              <a:rPr lang="en-US" sz="2100" dirty="0" smtClean="0"/>
              <a:t>Recording will be posted to the web site</a:t>
            </a:r>
          </a:p>
          <a:p>
            <a:pPr marL="0" indent="0">
              <a:buNone/>
            </a:pPr>
            <a:endParaRPr lang="en-US" dirty="0" smtClean="0"/>
          </a:p>
        </p:txBody>
      </p:sp>
      <p:sp>
        <p:nvSpPr>
          <p:cNvPr id="4" name="Slide Number Placeholder 3"/>
          <p:cNvSpPr>
            <a:spLocks noGrp="1"/>
          </p:cNvSpPr>
          <p:nvPr>
            <p:ph type="sldNum" sz="quarter" idx="12"/>
          </p:nvPr>
        </p:nvSpPr>
        <p:spPr/>
        <p:txBody>
          <a:bodyPr/>
          <a:lstStyle/>
          <a:p>
            <a:fld id="{BB6AA464-A7E6-497E-ADB9-393DA218FF05}" type="slidenum">
              <a:rPr lang="en-US" smtClean="0"/>
              <a:t>3</a:t>
            </a:fld>
            <a:endParaRPr lang="en-US"/>
          </a:p>
        </p:txBody>
      </p:sp>
    </p:spTree>
    <p:extLst>
      <p:ext uri="{BB962C8B-B14F-4D97-AF65-F5344CB8AC3E}">
        <p14:creationId xmlns:p14="http://schemas.microsoft.com/office/powerpoint/2010/main" val="22029213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34375" cy="609600"/>
          </a:xfrm>
        </p:spPr>
        <p:txBody>
          <a:bodyPr>
            <a:normAutofit fontScale="90000"/>
          </a:bodyPr>
          <a:lstStyle/>
          <a:p>
            <a:pPr>
              <a:defRPr/>
            </a:pPr>
            <a:r>
              <a:rPr lang="en-US" b="0" dirty="0" smtClean="0"/>
              <a:t>In closing….Why are YOUR legislative partnerships &amp; priorities important?</a:t>
            </a:r>
            <a:endParaRPr lang="en-US" b="0" dirty="0"/>
          </a:p>
        </p:txBody>
      </p:sp>
      <p:sp>
        <p:nvSpPr>
          <p:cNvPr id="3" name="Content Placeholder 2"/>
          <p:cNvSpPr>
            <a:spLocks noGrp="1"/>
          </p:cNvSpPr>
          <p:nvPr>
            <p:ph idx="1"/>
          </p:nvPr>
        </p:nvSpPr>
        <p:spPr>
          <a:xfrm>
            <a:off x="214313" y="1711325"/>
            <a:ext cx="5038725" cy="4487863"/>
          </a:xfrm>
        </p:spPr>
        <p:txBody>
          <a:bodyPr>
            <a:normAutofit/>
          </a:bodyPr>
          <a:lstStyle/>
          <a:p>
            <a:pPr>
              <a:defRPr/>
            </a:pPr>
            <a:r>
              <a:rPr lang="en-US" sz="2800" dirty="0" smtClean="0"/>
              <a:t>YOU’VE been entrusted in your community </a:t>
            </a:r>
          </a:p>
          <a:p>
            <a:pPr>
              <a:defRPr/>
            </a:pPr>
            <a:endParaRPr lang="en-US" sz="2800" dirty="0" smtClean="0"/>
          </a:p>
          <a:p>
            <a:pPr>
              <a:defRPr/>
            </a:pPr>
            <a:r>
              <a:rPr lang="en-US" sz="2800" dirty="0" smtClean="0"/>
              <a:t>Power in numbers and voice</a:t>
            </a:r>
          </a:p>
          <a:p>
            <a:pPr lvl="1">
              <a:defRPr/>
            </a:pPr>
            <a:r>
              <a:rPr lang="en-US" i="1" dirty="0" smtClean="0">
                <a:solidFill>
                  <a:schemeClr val="accent2">
                    <a:lumMod val="75000"/>
                  </a:schemeClr>
                </a:solidFill>
              </a:rPr>
              <a:t>How can we better engage / involve Leg. Reps across the state??</a:t>
            </a:r>
          </a:p>
          <a:p>
            <a:pPr>
              <a:defRPr/>
            </a:pPr>
            <a:endParaRPr lang="en-US" sz="2800" dirty="0" smtClean="0"/>
          </a:p>
          <a:p>
            <a:pPr>
              <a:defRPr/>
            </a:pPr>
            <a:r>
              <a:rPr lang="en-US" sz="2800" dirty="0" smtClean="0"/>
              <a:t>Decisions made in Olympia DO and WILL affect your district</a:t>
            </a:r>
          </a:p>
        </p:txBody>
      </p:sp>
      <p:graphicFrame>
        <p:nvGraphicFramePr>
          <p:cNvPr id="5" name="Diagram 4"/>
          <p:cNvGraphicFramePr/>
          <p:nvPr/>
        </p:nvGraphicFramePr>
        <p:xfrm>
          <a:off x="3140148" y="1184349"/>
          <a:ext cx="7694428" cy="48017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9062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p:txBody>
          <a:bodyPr/>
          <a:lstStyle/>
          <a:p>
            <a:r>
              <a:rPr lang="en-US" dirty="0" smtClean="0"/>
              <a:t>Questions / Comments?</a:t>
            </a:r>
            <a:endParaRPr lang="en-US" dirty="0"/>
          </a:p>
        </p:txBody>
      </p:sp>
      <p:sp>
        <p:nvSpPr>
          <p:cNvPr id="9" name="Text Placeholder 8"/>
          <p:cNvSpPr>
            <a:spLocks noGrp="1"/>
          </p:cNvSpPr>
          <p:nvPr>
            <p:ph type="body" idx="1"/>
          </p:nvPr>
        </p:nvSpPr>
        <p:spPr/>
        <p:txBody>
          <a:bodyPr/>
          <a:lstStyle/>
          <a:p>
            <a:r>
              <a:rPr lang="en-US" dirty="0" smtClean="0"/>
              <a:t>Use the Chat/Question Box </a:t>
            </a:r>
          </a:p>
          <a:p>
            <a:r>
              <a:rPr lang="en-US" dirty="0" smtClean="0"/>
              <a:t>Or</a:t>
            </a:r>
          </a:p>
          <a:p>
            <a:r>
              <a:rPr lang="en-US" dirty="0" smtClean="0"/>
              <a:t>Contact: Jessica </a:t>
            </a:r>
            <a:r>
              <a:rPr lang="en-US" dirty="0"/>
              <a:t>Vavrus, Gov’t Relations Director, </a:t>
            </a:r>
            <a:r>
              <a:rPr lang="en-US" dirty="0">
                <a:hlinkClick r:id="rId3"/>
              </a:rPr>
              <a:t>j.vavrus@wssda.org</a:t>
            </a:r>
            <a:r>
              <a:rPr lang="en-US" dirty="0"/>
              <a:t>  </a:t>
            </a:r>
            <a:r>
              <a:rPr lang="en-US" dirty="0" smtClean="0"/>
              <a:t>; 360-890-5867</a:t>
            </a:r>
            <a:endParaRPr lang="en-US" dirty="0"/>
          </a:p>
        </p:txBody>
      </p:sp>
      <p:sp>
        <p:nvSpPr>
          <p:cNvPr id="2" name="Slide Number Placeholder 1"/>
          <p:cNvSpPr>
            <a:spLocks noGrp="1"/>
          </p:cNvSpPr>
          <p:nvPr>
            <p:ph type="sldNum" sz="quarter" idx="12"/>
          </p:nvPr>
        </p:nvSpPr>
        <p:spPr/>
        <p:txBody>
          <a:bodyPr/>
          <a:lstStyle/>
          <a:p>
            <a:fld id="{BB6AA464-A7E6-497E-ADB9-393DA218FF05}" type="slidenum">
              <a:rPr lang="en-US" smtClean="0"/>
              <a:t>31</a:t>
            </a:fld>
            <a:endParaRPr lang="en-US"/>
          </a:p>
        </p:txBody>
      </p:sp>
    </p:spTree>
    <p:extLst>
      <p:ext uri="{BB962C8B-B14F-4D97-AF65-F5344CB8AC3E}">
        <p14:creationId xmlns:p14="http://schemas.microsoft.com/office/powerpoint/2010/main" val="33314559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6200" y="6344015"/>
            <a:ext cx="821184" cy="45684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7" name="Title 6"/>
          <p:cNvSpPr>
            <a:spLocks noGrp="1"/>
          </p:cNvSpPr>
          <p:nvPr>
            <p:ph type="title"/>
          </p:nvPr>
        </p:nvSpPr>
        <p:spPr/>
        <p:txBody>
          <a:bodyPr/>
          <a:lstStyle/>
          <a:p>
            <a:r>
              <a:rPr lang="en-US" dirty="0" smtClean="0"/>
              <a:t>Thank you!</a:t>
            </a:r>
            <a:endParaRPr lang="en-US" dirty="0"/>
          </a:p>
        </p:txBody>
      </p:sp>
      <p:sp>
        <p:nvSpPr>
          <p:cNvPr id="8" name="Text Placeholder 7"/>
          <p:cNvSpPr>
            <a:spLocks noGrp="1"/>
          </p:cNvSpPr>
          <p:nvPr>
            <p:ph type="body" idx="1"/>
          </p:nvPr>
        </p:nvSpPr>
        <p:spPr/>
        <p:txBody>
          <a:bodyPr/>
          <a:lstStyle/>
          <a:p>
            <a:r>
              <a:rPr lang="en-US" dirty="0" smtClean="0"/>
              <a:t>Talk to you next week!</a:t>
            </a:r>
            <a:endParaRPr lang="en-US" dirty="0"/>
          </a:p>
        </p:txBody>
      </p:sp>
      <p:sp>
        <p:nvSpPr>
          <p:cNvPr id="2" name="Slide Number Placeholder 1"/>
          <p:cNvSpPr>
            <a:spLocks noGrp="1"/>
          </p:cNvSpPr>
          <p:nvPr>
            <p:ph type="sldNum" sz="quarter" idx="12"/>
          </p:nvPr>
        </p:nvSpPr>
        <p:spPr/>
        <p:txBody>
          <a:bodyPr/>
          <a:lstStyle/>
          <a:p>
            <a:fld id="{BB6AA464-A7E6-497E-ADB9-393DA218FF05}" type="slidenum">
              <a:rPr lang="en-US" smtClean="0"/>
              <a:t>32</a:t>
            </a:fld>
            <a:endParaRPr lang="en-US"/>
          </a:p>
        </p:txBody>
      </p:sp>
    </p:spTree>
    <p:extLst>
      <p:ext uri="{BB962C8B-B14F-4D97-AF65-F5344CB8AC3E}">
        <p14:creationId xmlns:p14="http://schemas.microsoft.com/office/powerpoint/2010/main" val="830641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2877" y="304800"/>
            <a:ext cx="4486094" cy="5130070"/>
          </a:xfrm>
          <a:prstGeom prst="rect">
            <a:avLst/>
          </a:prstGeom>
        </p:spPr>
      </p:pic>
      <p:sp>
        <p:nvSpPr>
          <p:cNvPr id="2" name="Title 1"/>
          <p:cNvSpPr>
            <a:spLocks noGrp="1"/>
          </p:cNvSpPr>
          <p:nvPr>
            <p:ph type="title"/>
          </p:nvPr>
        </p:nvSpPr>
        <p:spPr/>
        <p:txBody>
          <a:bodyPr/>
          <a:lstStyle/>
          <a:p>
            <a:r>
              <a:rPr lang="en-US" dirty="0" smtClean="0"/>
              <a:t>Today’s Focus</a:t>
            </a:r>
            <a:endParaRPr lang="en-US" dirty="0"/>
          </a:p>
        </p:txBody>
      </p:sp>
      <p:sp>
        <p:nvSpPr>
          <p:cNvPr id="3" name="Content Placeholder 2"/>
          <p:cNvSpPr>
            <a:spLocks noGrp="1"/>
          </p:cNvSpPr>
          <p:nvPr>
            <p:ph idx="1"/>
          </p:nvPr>
        </p:nvSpPr>
        <p:spPr>
          <a:xfrm>
            <a:off x="457200" y="1798637"/>
            <a:ext cx="4038600" cy="4525963"/>
          </a:xfrm>
        </p:spPr>
        <p:txBody>
          <a:bodyPr>
            <a:normAutofit/>
          </a:bodyPr>
          <a:lstStyle/>
          <a:p>
            <a:r>
              <a:rPr lang="en-US" dirty="0" smtClean="0"/>
              <a:t>Updates &amp; Actions</a:t>
            </a:r>
          </a:p>
          <a:p>
            <a:pPr lvl="1"/>
            <a:r>
              <a:rPr lang="en-US" dirty="0"/>
              <a:t>Key </a:t>
            </a:r>
            <a:r>
              <a:rPr lang="en-US" dirty="0" smtClean="0"/>
              <a:t>Dates</a:t>
            </a:r>
          </a:p>
          <a:p>
            <a:pPr lvl="1"/>
            <a:r>
              <a:rPr lang="en-US" dirty="0" smtClean="0"/>
              <a:t>Process check</a:t>
            </a:r>
            <a:endParaRPr lang="en-US" dirty="0"/>
          </a:p>
          <a:p>
            <a:pPr lvl="1"/>
            <a:r>
              <a:rPr lang="en-US" dirty="0"/>
              <a:t>Weekly Recap &amp; Week Ahead Preview</a:t>
            </a:r>
          </a:p>
          <a:p>
            <a:pPr lvl="2"/>
            <a:r>
              <a:rPr lang="en-US" dirty="0" smtClean="0"/>
              <a:t>Key public hearings</a:t>
            </a:r>
          </a:p>
          <a:p>
            <a:pPr lvl="2"/>
            <a:r>
              <a:rPr lang="en-US" dirty="0" smtClean="0"/>
              <a:t>Bill / Issue updates</a:t>
            </a:r>
          </a:p>
          <a:p>
            <a:pPr lvl="2"/>
            <a:r>
              <a:rPr lang="en-US" dirty="0" smtClean="0"/>
              <a:t>Things to watch</a:t>
            </a:r>
          </a:p>
          <a:p>
            <a:endParaRPr lang="en-US" dirty="0"/>
          </a:p>
          <a:p>
            <a:pPr lvl="2"/>
            <a:endParaRPr lang="en-US" dirty="0" smtClean="0"/>
          </a:p>
        </p:txBody>
      </p:sp>
      <p:sp>
        <p:nvSpPr>
          <p:cNvPr id="4" name="Slide Number Placeholder 3"/>
          <p:cNvSpPr>
            <a:spLocks noGrp="1"/>
          </p:cNvSpPr>
          <p:nvPr>
            <p:ph type="sldNum" sz="quarter" idx="12"/>
          </p:nvPr>
        </p:nvSpPr>
        <p:spPr/>
        <p:txBody>
          <a:bodyPr/>
          <a:lstStyle/>
          <a:p>
            <a:fld id="{BB6AA464-A7E6-497E-ADB9-393DA218FF05}" type="slidenum">
              <a:rPr lang="en-US" smtClean="0"/>
              <a:t>4</a:t>
            </a:fld>
            <a:endParaRPr lang="en-US"/>
          </a:p>
        </p:txBody>
      </p:sp>
      <p:sp>
        <p:nvSpPr>
          <p:cNvPr id="7" name="Content Placeholder 2"/>
          <p:cNvSpPr txBox="1">
            <a:spLocks/>
          </p:cNvSpPr>
          <p:nvPr/>
        </p:nvSpPr>
        <p:spPr>
          <a:xfrm>
            <a:off x="4725924" y="1676400"/>
            <a:ext cx="403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Deeper Dive &amp; Foundations:</a:t>
            </a:r>
          </a:p>
          <a:p>
            <a:pPr lvl="1"/>
            <a:r>
              <a:rPr lang="en-US" dirty="0"/>
              <a:t>Issue areas for continued engagement</a:t>
            </a:r>
          </a:p>
          <a:p>
            <a:pPr lvl="1"/>
            <a:r>
              <a:rPr lang="en-US" dirty="0"/>
              <a:t>Budget Updates</a:t>
            </a:r>
          </a:p>
          <a:p>
            <a:pPr lvl="2"/>
            <a:r>
              <a:rPr lang="en-US" dirty="0"/>
              <a:t>Capital</a:t>
            </a:r>
          </a:p>
          <a:p>
            <a:pPr lvl="2"/>
            <a:r>
              <a:rPr lang="en-US" dirty="0" smtClean="0"/>
              <a:t>Operating</a:t>
            </a:r>
            <a:endParaRPr lang="en-US" dirty="0"/>
          </a:p>
          <a:p>
            <a:pPr marL="457200" lvl="1" indent="0">
              <a:buNone/>
            </a:pPr>
            <a:endParaRPr lang="en-US" dirty="0" smtClean="0"/>
          </a:p>
        </p:txBody>
      </p:sp>
    </p:spTree>
    <p:extLst>
      <p:ext uri="{BB962C8B-B14F-4D97-AF65-F5344CB8AC3E}">
        <p14:creationId xmlns:p14="http://schemas.microsoft.com/office/powerpoint/2010/main" val="1761134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Legislative updates:</a:t>
            </a:r>
            <a:br>
              <a:rPr lang="en-US" dirty="0" smtClean="0"/>
            </a:br>
            <a:r>
              <a:rPr lang="en-US" dirty="0" smtClean="0"/>
              <a:t>Week </a:t>
            </a:r>
            <a:r>
              <a:rPr lang="en-US" dirty="0" smtClean="0"/>
              <a:t>13</a:t>
            </a:r>
            <a:endParaRPr lang="en-US" dirty="0"/>
          </a:p>
        </p:txBody>
      </p:sp>
      <p:sp>
        <p:nvSpPr>
          <p:cNvPr id="5" name="Text Placeholder 4"/>
          <p:cNvSpPr>
            <a:spLocks noGrp="1"/>
          </p:cNvSpPr>
          <p:nvPr>
            <p:ph type="body" idx="1"/>
          </p:nvPr>
        </p:nvSpPr>
        <p:spPr/>
        <p:txBody>
          <a:bodyPr/>
          <a:lstStyle/>
          <a:p>
            <a:r>
              <a:rPr lang="en-US" dirty="0"/>
              <a:t>Weekly recap</a:t>
            </a:r>
            <a:br>
              <a:rPr lang="en-US" dirty="0"/>
            </a:br>
            <a:r>
              <a:rPr lang="en-US" dirty="0"/>
              <a:t>Bill/Issue Updates</a:t>
            </a:r>
            <a:br>
              <a:rPr lang="en-US" dirty="0"/>
            </a:br>
            <a:r>
              <a:rPr lang="en-US" dirty="0"/>
              <a:t>the week ahead</a:t>
            </a:r>
          </a:p>
        </p:txBody>
      </p:sp>
      <p:sp>
        <p:nvSpPr>
          <p:cNvPr id="4" name="Slide Number Placeholder 3"/>
          <p:cNvSpPr>
            <a:spLocks noGrp="1"/>
          </p:cNvSpPr>
          <p:nvPr>
            <p:ph type="sldNum" sz="quarter" idx="12"/>
          </p:nvPr>
        </p:nvSpPr>
        <p:spPr/>
        <p:txBody>
          <a:bodyPr/>
          <a:lstStyle/>
          <a:p>
            <a:fld id="{BB6AA464-A7E6-497E-ADB9-393DA218FF05}" type="slidenum">
              <a:rPr lang="en-US" smtClean="0"/>
              <a:t>5</a:t>
            </a:fld>
            <a:endParaRPr lang="en-US"/>
          </a:p>
        </p:txBody>
      </p:sp>
    </p:spTree>
    <p:extLst>
      <p:ext uri="{BB962C8B-B14F-4D97-AF65-F5344CB8AC3E}">
        <p14:creationId xmlns:p14="http://schemas.microsoft.com/office/powerpoint/2010/main" val="3433290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Key Session Dates</a:t>
            </a:r>
            <a:endParaRPr lang="en-US" dirty="0"/>
          </a:p>
        </p:txBody>
      </p:sp>
      <p:sp>
        <p:nvSpPr>
          <p:cNvPr id="8" name="Content Placeholder 7"/>
          <p:cNvSpPr>
            <a:spLocks noGrp="1"/>
          </p:cNvSpPr>
          <p:nvPr>
            <p:ph idx="1"/>
          </p:nvPr>
        </p:nvSpPr>
        <p:spPr/>
        <p:txBody>
          <a:bodyPr>
            <a:normAutofit/>
          </a:bodyPr>
          <a:lstStyle/>
          <a:p>
            <a:r>
              <a:rPr lang="en-US" strike="sngStrike" dirty="0" smtClean="0"/>
              <a:t>Feb. 17 – House Policy Committee Cutoff</a:t>
            </a:r>
          </a:p>
          <a:p>
            <a:r>
              <a:rPr lang="en-US" strike="sngStrike" dirty="0" smtClean="0"/>
              <a:t>Feb. 24 – Fiscal Committee Cutoff</a:t>
            </a:r>
          </a:p>
          <a:p>
            <a:r>
              <a:rPr lang="en-US" strike="sngStrike" dirty="0" smtClean="0"/>
              <a:t>March 8 – House of Origin Cutoff</a:t>
            </a:r>
          </a:p>
          <a:p>
            <a:r>
              <a:rPr lang="en-US" strike="sngStrike" dirty="0" smtClean="0"/>
              <a:t>March 29 – Policy Cutoff – Opposite House</a:t>
            </a:r>
          </a:p>
          <a:p>
            <a:r>
              <a:rPr lang="en-US" strike="sngStrike" dirty="0" smtClean="0"/>
              <a:t>April 4 – Fiscal Cutoff – Opposite House</a:t>
            </a:r>
          </a:p>
          <a:p>
            <a:r>
              <a:rPr lang="en-US" dirty="0" smtClean="0"/>
              <a:t>April 12 – Opposite House Cutoff</a:t>
            </a:r>
          </a:p>
          <a:p>
            <a:r>
              <a:rPr lang="en-US" dirty="0" smtClean="0"/>
              <a:t>April 23 – Last Day of 105-day Regular Session</a:t>
            </a:r>
            <a:endParaRPr lang="en-US" dirty="0"/>
          </a:p>
          <a:p>
            <a:pPr marL="0" indent="0">
              <a:buNone/>
            </a:pPr>
            <a:endParaRPr lang="en-US" dirty="0" smtClean="0"/>
          </a:p>
          <a:p>
            <a:pPr marL="0" indent="0">
              <a:buNone/>
            </a:pPr>
            <a:r>
              <a:rPr lang="en-US" dirty="0" smtClean="0"/>
              <a:t>Note: these deadlines are important to help “weed out” bills; but they also can get in the way…</a:t>
            </a:r>
            <a:endParaRPr lang="en-US" dirty="0"/>
          </a:p>
        </p:txBody>
      </p:sp>
      <p:sp>
        <p:nvSpPr>
          <p:cNvPr id="2" name="Slide Number Placeholder 1"/>
          <p:cNvSpPr>
            <a:spLocks noGrp="1"/>
          </p:cNvSpPr>
          <p:nvPr>
            <p:ph type="sldNum" sz="quarter" idx="12"/>
          </p:nvPr>
        </p:nvSpPr>
        <p:spPr/>
        <p:txBody>
          <a:bodyPr/>
          <a:lstStyle/>
          <a:p>
            <a:fld id="{BB6AA464-A7E6-497E-ADB9-393DA218FF05}" type="slidenum">
              <a:rPr lang="en-US" smtClean="0"/>
              <a:t>6</a:t>
            </a:fld>
            <a:endParaRPr lang="en-US"/>
          </a:p>
        </p:txBody>
      </p:sp>
    </p:spTree>
    <p:extLst>
      <p:ext uri="{BB962C8B-B14F-4D97-AF65-F5344CB8AC3E}">
        <p14:creationId xmlns:p14="http://schemas.microsoft.com/office/powerpoint/2010/main" val="2453060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Law-Making Process – where are we now?</a:t>
            </a:r>
            <a:endParaRPr lang="en-US" dirty="0"/>
          </a:p>
        </p:txBody>
      </p:sp>
      <p:sp>
        <p:nvSpPr>
          <p:cNvPr id="3" name="Content Placeholder 2"/>
          <p:cNvSpPr>
            <a:spLocks noGrp="1"/>
          </p:cNvSpPr>
          <p:nvPr>
            <p:ph idx="1"/>
          </p:nvPr>
        </p:nvSpPr>
        <p:spPr>
          <a:xfrm>
            <a:off x="152400" y="1600200"/>
            <a:ext cx="2514600" cy="4525963"/>
          </a:xfrm>
        </p:spPr>
        <p:txBody>
          <a:bodyPr/>
          <a:lstStyle/>
          <a:p>
            <a:pPr marL="0" indent="0">
              <a:buNone/>
            </a:pPr>
            <a:r>
              <a:rPr lang="en-US" b="1" u="sng" dirty="0" smtClean="0"/>
              <a:t>Chamber #1</a:t>
            </a:r>
          </a:p>
          <a:p>
            <a:pPr marL="457200" indent="-457200">
              <a:buFont typeface="+mj-lt"/>
              <a:buAutoNum type="arabicPeriod"/>
            </a:pPr>
            <a:r>
              <a:rPr lang="en-US" dirty="0" smtClean="0"/>
              <a:t>Introduced</a:t>
            </a:r>
          </a:p>
          <a:p>
            <a:pPr marL="457200" indent="-457200">
              <a:buFont typeface="+mj-lt"/>
              <a:buAutoNum type="arabicPeriod"/>
            </a:pPr>
            <a:r>
              <a:rPr lang="en-US" dirty="0" smtClean="0"/>
              <a:t>Hearing</a:t>
            </a:r>
          </a:p>
          <a:p>
            <a:pPr marL="457200" indent="-457200">
              <a:buFont typeface="+mj-lt"/>
              <a:buAutoNum type="arabicPeriod"/>
            </a:pPr>
            <a:r>
              <a:rPr lang="en-US" dirty="0" smtClean="0"/>
              <a:t>Comm. Vote</a:t>
            </a:r>
          </a:p>
          <a:p>
            <a:pPr marL="457200" indent="-457200">
              <a:buFont typeface="+mj-lt"/>
              <a:buAutoNum type="arabicPeriod"/>
            </a:pPr>
            <a:r>
              <a:rPr lang="en-US" b="1" dirty="0" smtClean="0"/>
              <a:t>Rules (2-3 votes)</a:t>
            </a:r>
          </a:p>
          <a:p>
            <a:pPr marL="457200" indent="-457200">
              <a:buFont typeface="+mj-lt"/>
              <a:buAutoNum type="arabicPeriod"/>
            </a:pPr>
            <a:r>
              <a:rPr lang="en-US" b="1" dirty="0" smtClean="0"/>
              <a:t>Floor Calendar</a:t>
            </a:r>
          </a:p>
          <a:p>
            <a:pPr marL="457200" indent="-457200">
              <a:buFont typeface="+mj-lt"/>
              <a:buAutoNum type="arabicPeriod"/>
            </a:pPr>
            <a:r>
              <a:rPr lang="en-US" b="1" dirty="0" smtClean="0"/>
              <a:t>Floor Vote</a:t>
            </a:r>
            <a:endParaRPr lang="en-US" b="1" dirty="0"/>
          </a:p>
        </p:txBody>
      </p:sp>
      <p:sp>
        <p:nvSpPr>
          <p:cNvPr id="4" name="Slide Number Placeholder 3"/>
          <p:cNvSpPr>
            <a:spLocks noGrp="1"/>
          </p:cNvSpPr>
          <p:nvPr>
            <p:ph type="sldNum" sz="quarter" idx="12"/>
          </p:nvPr>
        </p:nvSpPr>
        <p:spPr/>
        <p:txBody>
          <a:bodyPr/>
          <a:lstStyle/>
          <a:p>
            <a:fld id="{BB6AA464-A7E6-497E-ADB9-393DA218FF05}" type="slidenum">
              <a:rPr lang="en-US" smtClean="0"/>
              <a:t>7</a:t>
            </a:fld>
            <a:endParaRPr lang="en-US"/>
          </a:p>
        </p:txBody>
      </p:sp>
      <p:sp>
        <p:nvSpPr>
          <p:cNvPr id="5" name="Content Placeholder 2"/>
          <p:cNvSpPr txBox="1">
            <a:spLocks/>
          </p:cNvSpPr>
          <p:nvPr/>
        </p:nvSpPr>
        <p:spPr>
          <a:xfrm>
            <a:off x="2590800" y="1600200"/>
            <a:ext cx="2514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u="sng" dirty="0" smtClean="0"/>
              <a:t>Chamber #2</a:t>
            </a:r>
          </a:p>
          <a:p>
            <a:pPr marL="457200" indent="-457200">
              <a:buFont typeface="+mj-lt"/>
              <a:buAutoNum type="arabicPeriod" startAt="7"/>
            </a:pPr>
            <a:r>
              <a:rPr lang="en-US" dirty="0" smtClean="0"/>
              <a:t>Introduced</a:t>
            </a:r>
            <a:endParaRPr lang="en-US" dirty="0"/>
          </a:p>
          <a:p>
            <a:pPr marL="457200" indent="-457200">
              <a:buFont typeface="+mj-lt"/>
              <a:buAutoNum type="arabicPeriod" startAt="7"/>
            </a:pPr>
            <a:r>
              <a:rPr lang="en-US" dirty="0" smtClean="0"/>
              <a:t>Hearing</a:t>
            </a:r>
            <a:endParaRPr lang="en-US" dirty="0"/>
          </a:p>
          <a:p>
            <a:pPr marL="457200" indent="-457200">
              <a:buFont typeface="+mj-lt"/>
              <a:buAutoNum type="arabicPeriod" startAt="7"/>
            </a:pPr>
            <a:r>
              <a:rPr lang="en-US" dirty="0" smtClean="0"/>
              <a:t>Comm. Vote</a:t>
            </a:r>
          </a:p>
          <a:p>
            <a:pPr marL="457200" indent="-457200">
              <a:buFont typeface="+mj-lt"/>
              <a:buAutoNum type="arabicPeriod" startAt="7"/>
            </a:pPr>
            <a:r>
              <a:rPr lang="en-US" dirty="0" smtClean="0">
                <a:solidFill>
                  <a:srgbClr val="FF0000"/>
                </a:solidFill>
              </a:rPr>
              <a:t>Rules (2-3 votes)</a:t>
            </a:r>
          </a:p>
          <a:p>
            <a:pPr marL="457200" indent="-457200">
              <a:buFont typeface="+mj-lt"/>
              <a:buAutoNum type="arabicPeriod" startAt="7"/>
            </a:pPr>
            <a:r>
              <a:rPr lang="en-US" dirty="0" smtClean="0">
                <a:solidFill>
                  <a:srgbClr val="FF0000"/>
                </a:solidFill>
              </a:rPr>
              <a:t>Floor Calendar</a:t>
            </a:r>
          </a:p>
          <a:p>
            <a:pPr marL="457200" indent="-457200">
              <a:buFont typeface="+mj-lt"/>
              <a:buAutoNum type="arabicPeriod" startAt="7"/>
            </a:pPr>
            <a:r>
              <a:rPr lang="en-US" dirty="0" smtClean="0">
                <a:solidFill>
                  <a:srgbClr val="FF0000"/>
                </a:solidFill>
              </a:rPr>
              <a:t>Floor Vote</a:t>
            </a:r>
            <a:endParaRPr lang="en-US" dirty="0">
              <a:solidFill>
                <a:srgbClr val="FF0000"/>
              </a:solidFill>
            </a:endParaRPr>
          </a:p>
        </p:txBody>
      </p:sp>
      <p:sp>
        <p:nvSpPr>
          <p:cNvPr id="6" name="Content Placeholder 2"/>
          <p:cNvSpPr txBox="1">
            <a:spLocks/>
          </p:cNvSpPr>
          <p:nvPr/>
        </p:nvSpPr>
        <p:spPr>
          <a:xfrm>
            <a:off x="4724400" y="1600200"/>
            <a:ext cx="2514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u="sng" dirty="0" smtClean="0"/>
              <a:t>Reconciliation</a:t>
            </a:r>
          </a:p>
          <a:p>
            <a:pPr marL="457200" indent="-457200">
              <a:buFont typeface="+mj-lt"/>
              <a:buAutoNum type="arabicPeriod" startAt="13"/>
            </a:pPr>
            <a:r>
              <a:rPr lang="en-US" dirty="0" smtClean="0">
                <a:solidFill>
                  <a:srgbClr val="FF0000"/>
                </a:solidFill>
              </a:rPr>
              <a:t>Conference agreement</a:t>
            </a:r>
            <a:endParaRPr lang="en-US" dirty="0">
              <a:solidFill>
                <a:srgbClr val="FF0000"/>
              </a:solidFill>
            </a:endParaRPr>
          </a:p>
          <a:p>
            <a:pPr marL="457200" indent="-457200">
              <a:buFont typeface="+mj-lt"/>
              <a:buAutoNum type="arabicPeriod" startAt="13"/>
            </a:pPr>
            <a:r>
              <a:rPr lang="en-US" dirty="0" smtClean="0">
                <a:solidFill>
                  <a:srgbClr val="FF0000"/>
                </a:solidFill>
              </a:rPr>
              <a:t>Floor vote</a:t>
            </a:r>
            <a:endParaRPr lang="en-US" dirty="0">
              <a:solidFill>
                <a:srgbClr val="FF0000"/>
              </a:solidFill>
            </a:endParaRPr>
          </a:p>
          <a:p>
            <a:pPr marL="457200" indent="-457200">
              <a:buFont typeface="+mj-lt"/>
              <a:buAutoNum type="arabicPeriod" startAt="13"/>
            </a:pPr>
            <a:r>
              <a:rPr lang="en-US" dirty="0" smtClean="0"/>
              <a:t>Floor vote</a:t>
            </a:r>
          </a:p>
        </p:txBody>
      </p:sp>
      <p:sp>
        <p:nvSpPr>
          <p:cNvPr id="7" name="Content Placeholder 2"/>
          <p:cNvSpPr txBox="1">
            <a:spLocks/>
          </p:cNvSpPr>
          <p:nvPr/>
        </p:nvSpPr>
        <p:spPr>
          <a:xfrm>
            <a:off x="6858000" y="1600200"/>
            <a:ext cx="22860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b="1" u="sng" dirty="0" smtClean="0"/>
              <a:t>Governor</a:t>
            </a:r>
          </a:p>
          <a:p>
            <a:pPr marL="457200" indent="-457200">
              <a:buFont typeface="+mj-lt"/>
              <a:buAutoNum type="arabicPeriod" startAt="16"/>
            </a:pPr>
            <a:r>
              <a:rPr lang="en-US" dirty="0" smtClean="0"/>
              <a:t>Partial/ Full Veto</a:t>
            </a:r>
            <a:endParaRPr lang="en-US" dirty="0"/>
          </a:p>
          <a:p>
            <a:pPr marL="457200" indent="-457200">
              <a:buFont typeface="+mj-lt"/>
              <a:buAutoNum type="arabicPeriod" startAt="16"/>
            </a:pPr>
            <a:r>
              <a:rPr lang="en-US" dirty="0" smtClean="0"/>
              <a:t>Interpretive statement</a:t>
            </a:r>
            <a:endParaRPr lang="en-US" dirty="0"/>
          </a:p>
        </p:txBody>
      </p:sp>
      <p:cxnSp>
        <p:nvCxnSpPr>
          <p:cNvPr id="10" name="Straight Arrow Connector 9"/>
          <p:cNvCxnSpPr/>
          <p:nvPr/>
        </p:nvCxnSpPr>
        <p:spPr>
          <a:xfrm flipH="1" flipV="1">
            <a:off x="4724400" y="4953001"/>
            <a:ext cx="762000" cy="805786"/>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86400" y="4572000"/>
            <a:ext cx="3276600" cy="1200329"/>
          </a:xfrm>
          <a:prstGeom prst="rect">
            <a:avLst/>
          </a:prstGeom>
          <a:noFill/>
          <a:ln w="28575">
            <a:solidFill>
              <a:schemeClr val="accent1"/>
            </a:solidFill>
          </a:ln>
        </p:spPr>
        <p:txBody>
          <a:bodyPr wrap="square" rtlCol="0">
            <a:spAutoFit/>
          </a:bodyPr>
          <a:lstStyle/>
          <a:p>
            <a:r>
              <a:rPr lang="en-US" b="1" dirty="0" smtClean="0"/>
              <a:t>Through </a:t>
            </a:r>
            <a:r>
              <a:rPr lang="en-US" b="1" dirty="0" smtClean="0"/>
              <a:t> </a:t>
            </a:r>
            <a:r>
              <a:rPr lang="en-US" b="1" u="sng" dirty="0" smtClean="0"/>
              <a:t>4/12 </a:t>
            </a:r>
            <a:r>
              <a:rPr lang="en-US" dirty="0" smtClean="0"/>
              <a:t>(Opposite House bills):</a:t>
            </a:r>
          </a:p>
          <a:p>
            <a:pPr marL="285750" indent="-285750">
              <a:buFont typeface="Arial" panose="020B0604020202020204" pitchFamily="34" charset="0"/>
              <a:buChar char="•"/>
            </a:pPr>
            <a:r>
              <a:rPr lang="en-US" dirty="0" smtClean="0"/>
              <a:t>Floor </a:t>
            </a:r>
            <a:r>
              <a:rPr lang="en-US" dirty="0" smtClean="0"/>
              <a:t>Votes</a:t>
            </a:r>
          </a:p>
          <a:p>
            <a:pPr marL="285750" indent="-285750">
              <a:buFont typeface="Arial" panose="020B0604020202020204" pitchFamily="34" charset="0"/>
              <a:buChar char="•"/>
            </a:pPr>
            <a:r>
              <a:rPr lang="en-US" dirty="0" smtClean="0"/>
              <a:t>Conference agreements</a:t>
            </a:r>
          </a:p>
        </p:txBody>
      </p:sp>
      <p:sp>
        <p:nvSpPr>
          <p:cNvPr id="11" name="Double Brace 10"/>
          <p:cNvSpPr/>
          <p:nvPr/>
        </p:nvSpPr>
        <p:spPr>
          <a:xfrm>
            <a:off x="2286000" y="3505200"/>
            <a:ext cx="2819400" cy="1676400"/>
          </a:xfrm>
          <a:prstGeom prst="bracePair">
            <a:avLst/>
          </a:prstGeom>
          <a:ln w="38100" cmpd="sng"/>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Arrow Connector 11"/>
          <p:cNvCxnSpPr/>
          <p:nvPr/>
        </p:nvCxnSpPr>
        <p:spPr>
          <a:xfrm flipV="1">
            <a:off x="5486401" y="3276600"/>
            <a:ext cx="76199" cy="2457447"/>
          </a:xfrm>
          <a:prstGeom prst="straightConnector1">
            <a:avLst/>
          </a:prstGeom>
          <a:ln w="63500" cmpd="sng">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3346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What is the status of </a:t>
            </a:r>
            <a:r>
              <a:rPr lang="en-US" u="sng" dirty="0" smtClean="0"/>
              <a:t>XX</a:t>
            </a:r>
            <a:r>
              <a:rPr lang="en-US" dirty="0" smtClean="0"/>
              <a:t> bill?</a:t>
            </a:r>
            <a:endParaRPr lang="en-US" dirty="0"/>
          </a:p>
        </p:txBody>
      </p:sp>
      <p:sp>
        <p:nvSpPr>
          <p:cNvPr id="3" name="Content Placeholder 2"/>
          <p:cNvSpPr>
            <a:spLocks noGrp="1"/>
          </p:cNvSpPr>
          <p:nvPr>
            <p:ph idx="1"/>
          </p:nvPr>
        </p:nvSpPr>
        <p:spPr>
          <a:xfrm>
            <a:off x="457200" y="1189037"/>
            <a:ext cx="8229600" cy="5211763"/>
          </a:xfrm>
        </p:spPr>
        <p:txBody>
          <a:bodyPr/>
          <a:lstStyle/>
          <a:p>
            <a:r>
              <a:rPr lang="en-US" sz="2200" b="1" u="sng" dirty="0">
                <a:hlinkClick r:id="rId2"/>
              </a:rPr>
              <a:t>Bill Information and Tracking</a:t>
            </a:r>
            <a:r>
              <a:rPr lang="en-US" sz="2200" b="1" dirty="0"/>
              <a:t> </a:t>
            </a:r>
            <a:r>
              <a:rPr lang="en-US" sz="2200" dirty="0"/>
              <a:t>- From these pages you can follow the bills you are most interested in and also provide c</a:t>
            </a:r>
            <a:r>
              <a:rPr lang="en-US" sz="2200" u="sng" dirty="0">
                <a:hlinkClick r:id="rId3"/>
              </a:rPr>
              <a:t>omments on bills</a:t>
            </a:r>
            <a:r>
              <a:rPr lang="en-US" sz="2200" dirty="0" smtClean="0"/>
              <a:t>.</a:t>
            </a:r>
          </a:p>
          <a:p>
            <a:pPr lvl="1"/>
            <a:r>
              <a:rPr lang="en-US" sz="1800" dirty="0" smtClean="0"/>
              <a:t>Bill Information page provides more in-depth options for learning more about what’s happening  </a:t>
            </a:r>
            <a:endParaRPr lang="en-US" sz="1800" dirty="0"/>
          </a:p>
          <a:p>
            <a:endParaRPr lang="en-US" b="1" dirty="0"/>
          </a:p>
        </p:txBody>
      </p:sp>
      <p:sp>
        <p:nvSpPr>
          <p:cNvPr id="4" name="Slide Number Placeholder 3"/>
          <p:cNvSpPr>
            <a:spLocks noGrp="1"/>
          </p:cNvSpPr>
          <p:nvPr>
            <p:ph type="sldNum" sz="quarter" idx="12"/>
          </p:nvPr>
        </p:nvSpPr>
        <p:spPr/>
        <p:txBody>
          <a:bodyPr/>
          <a:lstStyle/>
          <a:p>
            <a:fld id="{BB6AA464-A7E6-497E-ADB9-393DA218FF05}" type="slidenum">
              <a:rPr lang="en-US" smtClean="0"/>
              <a:t>8</a:t>
            </a:fld>
            <a:endParaRPr lang="en-US"/>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2200" y="2833687"/>
            <a:ext cx="4790005" cy="3262313"/>
          </a:xfrm>
          <a:prstGeom prst="rect">
            <a:avLst/>
          </a:prstGeom>
          <a:noFill/>
          <a:ln w="9525">
            <a:solidFill>
              <a:schemeClr val="accent3">
                <a:lumMod val="50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152400" y="4855063"/>
            <a:ext cx="1676400" cy="1200329"/>
          </a:xfrm>
          <a:prstGeom prst="rect">
            <a:avLst/>
          </a:prstGeom>
          <a:noFill/>
          <a:ln>
            <a:solidFill>
              <a:schemeClr val="accent3">
                <a:lumMod val="50000"/>
              </a:schemeClr>
            </a:solidFill>
          </a:ln>
        </p:spPr>
        <p:txBody>
          <a:bodyPr wrap="square" rtlCol="0">
            <a:spAutoFit/>
          </a:bodyPr>
          <a:lstStyle/>
          <a:p>
            <a:pPr algn="ctr"/>
            <a:r>
              <a:rPr lang="en-US" dirty="0" smtClean="0"/>
              <a:t>Floor Activity Status</a:t>
            </a:r>
          </a:p>
          <a:p>
            <a:pPr algn="ctr"/>
            <a:r>
              <a:rPr lang="en-US" dirty="0" smtClean="0">
                <a:hlinkClick r:id="rId5"/>
              </a:rPr>
              <a:t>House</a:t>
            </a:r>
            <a:endParaRPr lang="en-US" dirty="0" smtClean="0"/>
          </a:p>
          <a:p>
            <a:pPr algn="ctr"/>
            <a:r>
              <a:rPr lang="en-US" dirty="0" smtClean="0">
                <a:hlinkClick r:id="rId6"/>
              </a:rPr>
              <a:t>Senate</a:t>
            </a:r>
            <a:endParaRPr lang="en-US" dirty="0"/>
          </a:p>
        </p:txBody>
      </p:sp>
      <p:sp>
        <p:nvSpPr>
          <p:cNvPr id="7" name="TextBox 6"/>
          <p:cNvSpPr txBox="1"/>
          <p:nvPr/>
        </p:nvSpPr>
        <p:spPr>
          <a:xfrm>
            <a:off x="7307317" y="4367122"/>
            <a:ext cx="1608083" cy="923330"/>
          </a:xfrm>
          <a:prstGeom prst="rect">
            <a:avLst/>
          </a:prstGeom>
          <a:noFill/>
          <a:ln>
            <a:solidFill>
              <a:schemeClr val="accent3">
                <a:lumMod val="50000"/>
              </a:schemeClr>
            </a:solidFill>
          </a:ln>
        </p:spPr>
        <p:txBody>
          <a:bodyPr wrap="square" rtlCol="0">
            <a:spAutoFit/>
          </a:bodyPr>
          <a:lstStyle/>
          <a:p>
            <a:pPr algn="ctr"/>
            <a:r>
              <a:rPr lang="en-US" dirty="0" smtClean="0"/>
              <a:t>Roll Call votes and other Bill details</a:t>
            </a:r>
            <a:endParaRPr lang="en-US" dirty="0"/>
          </a:p>
        </p:txBody>
      </p:sp>
      <p:cxnSp>
        <p:nvCxnSpPr>
          <p:cNvPr id="9" name="Straight Arrow Connector 8"/>
          <p:cNvCxnSpPr/>
          <p:nvPr/>
        </p:nvCxnSpPr>
        <p:spPr>
          <a:xfrm flipH="1">
            <a:off x="5791200" y="4828787"/>
            <a:ext cx="1516117" cy="0"/>
          </a:xfrm>
          <a:prstGeom prst="straightConnector1">
            <a:avLst/>
          </a:prstGeom>
          <a:ln w="381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3"/>
          </p:cNvCxnSpPr>
          <p:nvPr/>
        </p:nvCxnSpPr>
        <p:spPr>
          <a:xfrm flipV="1">
            <a:off x="1828800" y="5178230"/>
            <a:ext cx="990600" cy="276998"/>
          </a:xfrm>
          <a:prstGeom prst="straightConnector1">
            <a:avLst/>
          </a:prstGeom>
          <a:ln w="381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199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Understanding “dead” bills &amp; how to revive</a:t>
            </a:r>
            <a:endParaRPr lang="en-US" dirty="0"/>
          </a:p>
        </p:txBody>
      </p:sp>
      <p:sp>
        <p:nvSpPr>
          <p:cNvPr id="3" name="Content Placeholder 2"/>
          <p:cNvSpPr>
            <a:spLocks noGrp="1"/>
          </p:cNvSpPr>
          <p:nvPr>
            <p:ph idx="1"/>
          </p:nvPr>
        </p:nvSpPr>
        <p:spPr>
          <a:xfrm>
            <a:off x="152400" y="1219200"/>
            <a:ext cx="8839200" cy="4906963"/>
          </a:xfrm>
        </p:spPr>
        <p:txBody>
          <a:bodyPr>
            <a:normAutofit fontScale="92500" lnSpcReduction="20000"/>
          </a:bodyPr>
          <a:lstStyle/>
          <a:p>
            <a:pPr marL="0" indent="0">
              <a:buNone/>
            </a:pPr>
            <a:r>
              <a:rPr lang="en-US" b="1" dirty="0" smtClean="0"/>
              <a:t>During Regular Session:</a:t>
            </a:r>
          </a:p>
          <a:p>
            <a:r>
              <a:rPr lang="en-US" dirty="0" smtClean="0"/>
              <a:t>Necessary To Implement the Budget (“NTIB”)</a:t>
            </a:r>
          </a:p>
          <a:p>
            <a:pPr lvl="1"/>
            <a:r>
              <a:rPr lang="en-US" dirty="0" smtClean="0"/>
              <a:t>Fiscal </a:t>
            </a:r>
            <a:r>
              <a:rPr lang="en-US" dirty="0"/>
              <a:t>Impacts – with accompanying bills</a:t>
            </a:r>
          </a:p>
          <a:p>
            <a:pPr marL="0" indent="0">
              <a:buNone/>
            </a:pPr>
            <a:endParaRPr lang="en-US" dirty="0" smtClean="0"/>
          </a:p>
          <a:p>
            <a:r>
              <a:rPr lang="en-US" dirty="0" smtClean="0"/>
              <a:t>Budget Proviso</a:t>
            </a:r>
          </a:p>
          <a:p>
            <a:pPr lvl="1"/>
            <a:r>
              <a:rPr lang="en-US" dirty="0" smtClean="0"/>
              <a:t>Budget </a:t>
            </a:r>
            <a:r>
              <a:rPr lang="en-US" dirty="0"/>
              <a:t>Provisos (some with/without $)</a:t>
            </a:r>
          </a:p>
          <a:p>
            <a:endParaRPr lang="en-US" dirty="0" smtClean="0"/>
          </a:p>
          <a:p>
            <a:pPr marL="0" indent="0">
              <a:buNone/>
            </a:pPr>
            <a:r>
              <a:rPr lang="en-US" b="1" dirty="0" smtClean="0"/>
              <a:t>During Special Session:</a:t>
            </a:r>
          </a:p>
          <a:p>
            <a:r>
              <a:rPr lang="en-US" dirty="0" smtClean="0"/>
              <a:t>If still in original House – bills stay where they last ended</a:t>
            </a:r>
          </a:p>
          <a:p>
            <a:pPr lvl="1"/>
            <a:r>
              <a:rPr lang="en-US" dirty="0" smtClean="0"/>
              <a:t>If </a:t>
            </a:r>
            <a:r>
              <a:rPr lang="en-US" dirty="0"/>
              <a:t>on the Floor Calendar – bills revert back to Rules </a:t>
            </a:r>
          </a:p>
          <a:p>
            <a:endParaRPr lang="en-US" dirty="0" smtClean="0"/>
          </a:p>
          <a:p>
            <a:r>
              <a:rPr lang="en-US" dirty="0" smtClean="0"/>
              <a:t>If in opposite House – bills revert back to the House of Origin (Rules)</a:t>
            </a:r>
          </a:p>
          <a:p>
            <a:pPr marL="0" indent="0">
              <a:buNone/>
            </a:pPr>
            <a:endParaRPr lang="en-US" dirty="0" smtClean="0"/>
          </a:p>
          <a:p>
            <a:r>
              <a:rPr lang="en-US" dirty="0" smtClean="0"/>
              <a:t>Leadership generally agree on what “types” of bills continue on for deliberation through the Special Session. </a:t>
            </a:r>
          </a:p>
        </p:txBody>
      </p:sp>
      <p:sp>
        <p:nvSpPr>
          <p:cNvPr id="4" name="Slide Number Placeholder 3"/>
          <p:cNvSpPr>
            <a:spLocks noGrp="1"/>
          </p:cNvSpPr>
          <p:nvPr>
            <p:ph type="sldNum" sz="quarter" idx="12"/>
          </p:nvPr>
        </p:nvSpPr>
        <p:spPr/>
        <p:txBody>
          <a:bodyPr/>
          <a:lstStyle/>
          <a:p>
            <a:fld id="{BB6AA464-A7E6-497E-ADB9-393DA218FF05}" type="slidenum">
              <a:rPr lang="en-US" smtClean="0"/>
              <a:t>9</a:t>
            </a:fld>
            <a:endParaRPr lang="en-US"/>
          </a:p>
        </p:txBody>
      </p:sp>
    </p:spTree>
    <p:extLst>
      <p:ext uri="{BB962C8B-B14F-4D97-AF65-F5344CB8AC3E}">
        <p14:creationId xmlns:p14="http://schemas.microsoft.com/office/powerpoint/2010/main" val="2442187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6532</TotalTime>
  <Words>2660</Words>
  <Application>Microsoft Office PowerPoint</Application>
  <PresentationFormat>On-screen Show (4:3)</PresentationFormat>
  <Paragraphs>441</Paragraphs>
  <Slides>32</Slides>
  <Notes>10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WSSDA’s Weekly Webinar: Week 13 Update</vt:lpstr>
      <vt:lpstr>Welcome! Please type your name, school district / organization, and role into the chat box!</vt:lpstr>
      <vt:lpstr>WSSDA’s Weekly Legislative Update Webinars: Purpose and Audience</vt:lpstr>
      <vt:lpstr>Today’s Focus</vt:lpstr>
      <vt:lpstr>Legislative updates: Week 13</vt:lpstr>
      <vt:lpstr>Key Session Dates</vt:lpstr>
      <vt:lpstr>Law-Making Process – where are we now?</vt:lpstr>
      <vt:lpstr>What is the status of XX bill?</vt:lpstr>
      <vt:lpstr>Understanding “dead” bills &amp; how to revive</vt:lpstr>
      <vt:lpstr>Week  Schedule, Participating &amp; Providing Input</vt:lpstr>
      <vt:lpstr>Week 13 Updates: Highlighted Bill / Issue Actions </vt:lpstr>
      <vt:lpstr>Week 13 Updates: Highlighted Bill / Issue Actions </vt:lpstr>
      <vt:lpstr>Week 13 Updates: Highlighted Bill / Issue Actions </vt:lpstr>
      <vt:lpstr>Week 13 Updates: Highlighted Bill / Issue Actions </vt:lpstr>
      <vt:lpstr>Deeper dive &amp; foundations</vt:lpstr>
      <vt:lpstr>Past Deep Dive Topics</vt:lpstr>
      <vt:lpstr>Issues to watch/stay engaged in (non-budget)</vt:lpstr>
      <vt:lpstr>Navigating Fiscal Resources</vt:lpstr>
      <vt:lpstr>2017-19 Capital Budget Proposals</vt:lpstr>
      <vt:lpstr>Operating &amp; Education Budget Next Steps</vt:lpstr>
      <vt:lpstr>Upcoming events </vt:lpstr>
      <vt:lpstr>Upcoming Events</vt:lpstr>
      <vt:lpstr>Upcoming Legislative Assembly:  Get Involved: Learn about the process and  WSSDA’s current legislative positions</vt:lpstr>
      <vt:lpstr>Upcoming Legislative Assembly:  Get Involved: Submit a proposal and/or Attend Assembly</vt:lpstr>
      <vt:lpstr>2017 Legislative Assembly: Key Dates</vt:lpstr>
      <vt:lpstr>resources</vt:lpstr>
      <vt:lpstr>WA State Legislature Resources</vt:lpstr>
      <vt:lpstr>WSSDA Resources for learning and communications </vt:lpstr>
      <vt:lpstr>WSSDA Resources, cont’d</vt:lpstr>
      <vt:lpstr>In closing….Why are YOUR legislative partnerships &amp; priorities important?</vt:lpstr>
      <vt:lpstr>Questions / Comments?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Legislative Assembly</dc:title>
  <dc:creator>Twombly, Abigail (WSSDA)</dc:creator>
  <cp:lastModifiedBy>Vavrus, Jessica (WSSDA)</cp:lastModifiedBy>
  <cp:revision>210</cp:revision>
  <cp:lastPrinted>2017-03-31T18:53:56Z</cp:lastPrinted>
  <dcterms:created xsi:type="dcterms:W3CDTF">2016-03-17T15:32:55Z</dcterms:created>
  <dcterms:modified xsi:type="dcterms:W3CDTF">2017-04-07T18:57:45Z</dcterms:modified>
</cp:coreProperties>
</file>