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5" r:id="rId3"/>
    <p:sldId id="281" r:id="rId4"/>
    <p:sldId id="305" r:id="rId5"/>
    <p:sldId id="316" r:id="rId6"/>
    <p:sldId id="319" r:id="rId7"/>
    <p:sldId id="310" r:id="rId8"/>
    <p:sldId id="349" r:id="rId9"/>
    <p:sldId id="317" r:id="rId10"/>
    <p:sldId id="345" r:id="rId11"/>
    <p:sldId id="342" r:id="rId12"/>
    <p:sldId id="337" r:id="rId13"/>
    <p:sldId id="318" r:id="rId14"/>
    <p:sldId id="306" r:id="rId15"/>
    <p:sldId id="340" r:id="rId16"/>
    <p:sldId id="344" r:id="rId17"/>
    <p:sldId id="343" r:id="rId18"/>
    <p:sldId id="350" r:id="rId19"/>
    <p:sldId id="336" r:id="rId20"/>
    <p:sldId id="341" r:id="rId21"/>
    <p:sldId id="320" r:id="rId22"/>
    <p:sldId id="301" r:id="rId23"/>
    <p:sldId id="295" r:id="rId24"/>
    <p:sldId id="302" r:id="rId25"/>
    <p:sldId id="303" r:id="rId26"/>
    <p:sldId id="304" r:id="rId27"/>
    <p:sldId id="333" r:id="rId28"/>
    <p:sldId id="293" r:id="rId29"/>
    <p:sldId id="29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5476"/>
    <a:srgbClr val="97D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450" autoAdjust="0"/>
  </p:normalViewPr>
  <p:slideViewPr>
    <p:cSldViewPr>
      <p:cViewPr>
        <p:scale>
          <a:sx n="80" d="100"/>
          <a:sy n="80" d="100"/>
        </p:scale>
        <p:origin x="-1794" y="-7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4" d="100"/>
          <a:sy n="84" d="100"/>
        </p:scale>
        <p:origin x="-31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62B2-18DC-40DF-9F82-798A18F4DC40}"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41553C6D-9D2F-437D-98AB-4D1F1462A6F9}">
      <dgm:prSet phldrT="[Text]"/>
      <dgm:spPr/>
      <dgm:t>
        <a:bodyPr/>
        <a:lstStyle/>
        <a:p>
          <a:r>
            <a:rPr lang="en-US" dirty="0" smtClean="0"/>
            <a:t>1.1 million</a:t>
          </a:r>
          <a:endParaRPr lang="en-US" dirty="0"/>
        </a:p>
      </dgm:t>
    </dgm:pt>
    <dgm:pt modelId="{7520F3C7-8095-42DB-A42B-12F45FAFA849}" type="parTrans" cxnId="{91E4A03F-A90A-4175-8B92-B942CA59EB72}">
      <dgm:prSet/>
      <dgm:spPr/>
      <dgm:t>
        <a:bodyPr/>
        <a:lstStyle/>
        <a:p>
          <a:endParaRPr lang="en-US"/>
        </a:p>
      </dgm:t>
    </dgm:pt>
    <dgm:pt modelId="{4780210B-7731-4E73-878D-CE6910D40349}" type="sibTrans" cxnId="{91E4A03F-A90A-4175-8B92-B942CA59EB72}">
      <dgm:prSet/>
      <dgm:spPr/>
      <dgm:t>
        <a:bodyPr/>
        <a:lstStyle/>
        <a:p>
          <a:r>
            <a:rPr lang="en-US" dirty="0" smtClean="0"/>
            <a:t>K-12 Students</a:t>
          </a:r>
          <a:endParaRPr lang="en-US" dirty="0"/>
        </a:p>
      </dgm:t>
    </dgm:pt>
    <dgm:pt modelId="{BC8FC7E8-B2AD-4065-963B-30623D2A49F6}">
      <dgm:prSet phldrT="[Text]"/>
      <dgm:spPr/>
      <dgm:t>
        <a:bodyPr/>
        <a:lstStyle/>
        <a:p>
          <a:r>
            <a:rPr lang="en-US" dirty="0" smtClean="0"/>
            <a:t>295</a:t>
          </a:r>
          <a:endParaRPr lang="en-US" dirty="0"/>
        </a:p>
      </dgm:t>
    </dgm:pt>
    <dgm:pt modelId="{DAD5E90D-0FA7-4B1E-AD01-2463A34537EE}" type="parTrans" cxnId="{D45A76B0-4CED-4DD8-80C8-35144DD95BDF}">
      <dgm:prSet/>
      <dgm:spPr/>
      <dgm:t>
        <a:bodyPr/>
        <a:lstStyle/>
        <a:p>
          <a:endParaRPr lang="en-US"/>
        </a:p>
      </dgm:t>
    </dgm:pt>
    <dgm:pt modelId="{CD874FB4-2438-4160-8DEE-3A1B678E3F80}" type="sibTrans" cxnId="{D45A76B0-4CED-4DD8-80C8-35144DD95BDF}">
      <dgm:prSet/>
      <dgm:spPr/>
      <dgm:t>
        <a:bodyPr/>
        <a:lstStyle/>
        <a:p>
          <a:r>
            <a:rPr lang="en-US" dirty="0" smtClean="0"/>
            <a:t>School districts</a:t>
          </a:r>
          <a:endParaRPr lang="en-US" dirty="0"/>
        </a:p>
      </dgm:t>
    </dgm:pt>
    <dgm:pt modelId="{2B253F46-7848-4226-8026-C36737FD90C0}">
      <dgm:prSet phldrT="[Text]"/>
      <dgm:spPr/>
      <dgm:t>
        <a:bodyPr/>
        <a:lstStyle/>
        <a:p>
          <a:r>
            <a:rPr lang="en-US" dirty="0" smtClean="0"/>
            <a:t>147 </a:t>
          </a:r>
          <a:endParaRPr lang="en-US" dirty="0"/>
        </a:p>
      </dgm:t>
    </dgm:pt>
    <dgm:pt modelId="{3A9D54D8-1223-4665-8571-F1D8AFEF2303}" type="parTrans" cxnId="{B1FA27D2-D37A-4837-82F2-8BDD14B51126}">
      <dgm:prSet/>
      <dgm:spPr/>
      <dgm:t>
        <a:bodyPr/>
        <a:lstStyle/>
        <a:p>
          <a:endParaRPr lang="en-US"/>
        </a:p>
      </dgm:t>
    </dgm:pt>
    <dgm:pt modelId="{B0232C16-24BF-43C6-9244-57ABC0BE6E95}" type="sibTrans" cxnId="{B1FA27D2-D37A-4837-82F2-8BDD14B51126}">
      <dgm:prSet/>
      <dgm:spPr/>
      <dgm:t>
        <a:bodyPr/>
        <a:lstStyle/>
        <a:p>
          <a:r>
            <a:rPr lang="en-US" dirty="0" smtClean="0"/>
            <a:t>Legislators</a:t>
          </a:r>
          <a:endParaRPr lang="en-US" dirty="0"/>
        </a:p>
      </dgm:t>
    </dgm:pt>
    <dgm:pt modelId="{AD47F150-87C4-463B-ADCA-D121440CB37D}">
      <dgm:prSet phldrT="[Text]"/>
      <dgm:spPr/>
      <dgm:t>
        <a:bodyPr/>
        <a:lstStyle/>
        <a:p>
          <a:r>
            <a:rPr lang="en-US" dirty="0" smtClean="0"/>
            <a:t>1,477</a:t>
          </a:r>
          <a:endParaRPr lang="en-US" dirty="0"/>
        </a:p>
      </dgm:t>
    </dgm:pt>
    <dgm:pt modelId="{6C9F0E2E-CA36-45B4-BD04-2B93A7F289CF}" type="parTrans" cxnId="{0EBFB38A-90E6-40F4-941C-29F501D4B01F}">
      <dgm:prSet/>
      <dgm:spPr/>
      <dgm:t>
        <a:bodyPr/>
        <a:lstStyle/>
        <a:p>
          <a:endParaRPr lang="en-US"/>
        </a:p>
      </dgm:t>
    </dgm:pt>
    <dgm:pt modelId="{FD0CAD4E-5FA3-42AC-BDBB-13B7A659310D}" type="sibTrans" cxnId="{0EBFB38A-90E6-40F4-941C-29F501D4B01F}">
      <dgm:prSet/>
      <dgm:spPr/>
      <dgm:t>
        <a:bodyPr/>
        <a:lstStyle/>
        <a:p>
          <a:r>
            <a:rPr lang="en-US" dirty="0" smtClean="0"/>
            <a:t>YOU</a:t>
          </a:r>
          <a:endParaRPr lang="en-US" dirty="0"/>
        </a:p>
      </dgm:t>
    </dgm:pt>
    <dgm:pt modelId="{7A8C8556-A466-4723-A603-6897F4A904C6}" type="pres">
      <dgm:prSet presAssocID="{263362B2-18DC-40DF-9F82-798A18F4DC40}" presName="Name0" presStyleCnt="0">
        <dgm:presLayoutVars>
          <dgm:chMax/>
          <dgm:chPref/>
          <dgm:dir/>
          <dgm:animLvl val="lvl"/>
        </dgm:presLayoutVars>
      </dgm:prSet>
      <dgm:spPr/>
      <dgm:t>
        <a:bodyPr/>
        <a:lstStyle/>
        <a:p>
          <a:endParaRPr lang="en-US"/>
        </a:p>
      </dgm:t>
    </dgm:pt>
    <dgm:pt modelId="{EC66AED1-BDC0-4F80-B852-87C58F04A4F2}" type="pres">
      <dgm:prSet presAssocID="{41553C6D-9D2F-437D-98AB-4D1F1462A6F9}" presName="composite" presStyleCnt="0"/>
      <dgm:spPr/>
    </dgm:pt>
    <dgm:pt modelId="{D42C427A-0E5F-4769-ABAF-EF88BD9660E0}" type="pres">
      <dgm:prSet presAssocID="{41553C6D-9D2F-437D-98AB-4D1F1462A6F9}" presName="Parent1" presStyleLbl="node1" presStyleIdx="0" presStyleCnt="8">
        <dgm:presLayoutVars>
          <dgm:chMax val="1"/>
          <dgm:chPref val="1"/>
          <dgm:bulletEnabled val="1"/>
        </dgm:presLayoutVars>
      </dgm:prSet>
      <dgm:spPr/>
      <dgm:t>
        <a:bodyPr/>
        <a:lstStyle/>
        <a:p>
          <a:endParaRPr lang="en-US"/>
        </a:p>
      </dgm:t>
    </dgm:pt>
    <dgm:pt modelId="{736D40C8-A3E4-41A1-A579-915949B2EFB1}" type="pres">
      <dgm:prSet presAssocID="{41553C6D-9D2F-437D-98AB-4D1F1462A6F9}" presName="Childtext1" presStyleLbl="revTx" presStyleIdx="0" presStyleCnt="4">
        <dgm:presLayoutVars>
          <dgm:chMax val="0"/>
          <dgm:chPref val="0"/>
          <dgm:bulletEnabled val="1"/>
        </dgm:presLayoutVars>
      </dgm:prSet>
      <dgm:spPr/>
      <dgm:t>
        <a:bodyPr/>
        <a:lstStyle/>
        <a:p>
          <a:endParaRPr lang="en-US"/>
        </a:p>
      </dgm:t>
    </dgm:pt>
    <dgm:pt modelId="{F9367DE9-FE32-4162-B2F4-C70A058336D0}" type="pres">
      <dgm:prSet presAssocID="{41553C6D-9D2F-437D-98AB-4D1F1462A6F9}" presName="BalanceSpacing" presStyleCnt="0"/>
      <dgm:spPr/>
    </dgm:pt>
    <dgm:pt modelId="{7D6F261F-D80D-4730-9CCE-C85626F25EBD}" type="pres">
      <dgm:prSet presAssocID="{41553C6D-9D2F-437D-98AB-4D1F1462A6F9}" presName="BalanceSpacing1" presStyleCnt="0"/>
      <dgm:spPr/>
    </dgm:pt>
    <dgm:pt modelId="{A4E4CC88-CEC6-4762-98C1-2BE789AA99BA}" type="pres">
      <dgm:prSet presAssocID="{4780210B-7731-4E73-878D-CE6910D40349}" presName="Accent1Text" presStyleLbl="node1" presStyleIdx="1" presStyleCnt="8"/>
      <dgm:spPr/>
      <dgm:t>
        <a:bodyPr/>
        <a:lstStyle/>
        <a:p>
          <a:endParaRPr lang="en-US"/>
        </a:p>
      </dgm:t>
    </dgm:pt>
    <dgm:pt modelId="{35362A76-C04D-4B98-B88E-7D07D9F8322D}" type="pres">
      <dgm:prSet presAssocID="{4780210B-7731-4E73-878D-CE6910D40349}" presName="spaceBetweenRectangles" presStyleCnt="0"/>
      <dgm:spPr/>
    </dgm:pt>
    <dgm:pt modelId="{3B241B53-D39B-4BD1-A9E8-BFD45CB4977B}" type="pres">
      <dgm:prSet presAssocID="{BC8FC7E8-B2AD-4065-963B-30623D2A49F6}" presName="composite" presStyleCnt="0"/>
      <dgm:spPr/>
    </dgm:pt>
    <dgm:pt modelId="{50EC734D-E236-419F-9777-92F7E0C9253B}" type="pres">
      <dgm:prSet presAssocID="{BC8FC7E8-B2AD-4065-963B-30623D2A49F6}" presName="Parent1" presStyleLbl="node1" presStyleIdx="2" presStyleCnt="8">
        <dgm:presLayoutVars>
          <dgm:chMax val="1"/>
          <dgm:chPref val="1"/>
          <dgm:bulletEnabled val="1"/>
        </dgm:presLayoutVars>
      </dgm:prSet>
      <dgm:spPr/>
      <dgm:t>
        <a:bodyPr/>
        <a:lstStyle/>
        <a:p>
          <a:endParaRPr lang="en-US"/>
        </a:p>
      </dgm:t>
    </dgm:pt>
    <dgm:pt modelId="{C4EBE02E-1312-4DB6-A595-27946D996CAE}" type="pres">
      <dgm:prSet presAssocID="{BC8FC7E8-B2AD-4065-963B-30623D2A49F6}" presName="Childtext1" presStyleLbl="revTx" presStyleIdx="1" presStyleCnt="4">
        <dgm:presLayoutVars>
          <dgm:chMax val="0"/>
          <dgm:chPref val="0"/>
          <dgm:bulletEnabled val="1"/>
        </dgm:presLayoutVars>
      </dgm:prSet>
      <dgm:spPr/>
      <dgm:t>
        <a:bodyPr/>
        <a:lstStyle/>
        <a:p>
          <a:endParaRPr lang="en-US"/>
        </a:p>
      </dgm:t>
    </dgm:pt>
    <dgm:pt modelId="{C4AF7007-88DA-4A29-A05B-3C7009B36249}" type="pres">
      <dgm:prSet presAssocID="{BC8FC7E8-B2AD-4065-963B-30623D2A49F6}" presName="BalanceSpacing" presStyleCnt="0"/>
      <dgm:spPr/>
    </dgm:pt>
    <dgm:pt modelId="{5FB923E9-75EE-4E09-B4B4-CDB3E036D04C}" type="pres">
      <dgm:prSet presAssocID="{BC8FC7E8-B2AD-4065-963B-30623D2A49F6}" presName="BalanceSpacing1" presStyleCnt="0"/>
      <dgm:spPr/>
    </dgm:pt>
    <dgm:pt modelId="{840DE0A7-D224-4DFF-A787-988F8936BA11}" type="pres">
      <dgm:prSet presAssocID="{CD874FB4-2438-4160-8DEE-3A1B678E3F80}" presName="Accent1Text" presStyleLbl="node1" presStyleIdx="3" presStyleCnt="8"/>
      <dgm:spPr/>
      <dgm:t>
        <a:bodyPr/>
        <a:lstStyle/>
        <a:p>
          <a:endParaRPr lang="en-US"/>
        </a:p>
      </dgm:t>
    </dgm:pt>
    <dgm:pt modelId="{E7A53267-4F79-455B-8EB7-7A688DE869C4}" type="pres">
      <dgm:prSet presAssocID="{CD874FB4-2438-4160-8DEE-3A1B678E3F80}" presName="spaceBetweenRectangles" presStyleCnt="0"/>
      <dgm:spPr/>
    </dgm:pt>
    <dgm:pt modelId="{B4FB04BC-167D-4732-8F13-17ECA2CF897A}" type="pres">
      <dgm:prSet presAssocID="{AD47F150-87C4-463B-ADCA-D121440CB37D}" presName="composite" presStyleCnt="0"/>
      <dgm:spPr/>
    </dgm:pt>
    <dgm:pt modelId="{EC36B649-04FE-400C-A49E-672CB869C4F2}" type="pres">
      <dgm:prSet presAssocID="{AD47F150-87C4-463B-ADCA-D121440CB37D}" presName="Parent1" presStyleLbl="node1" presStyleIdx="4" presStyleCnt="8">
        <dgm:presLayoutVars>
          <dgm:chMax val="1"/>
          <dgm:chPref val="1"/>
          <dgm:bulletEnabled val="1"/>
        </dgm:presLayoutVars>
      </dgm:prSet>
      <dgm:spPr/>
      <dgm:t>
        <a:bodyPr/>
        <a:lstStyle/>
        <a:p>
          <a:endParaRPr lang="en-US"/>
        </a:p>
      </dgm:t>
    </dgm:pt>
    <dgm:pt modelId="{F840A4A6-020A-4436-BE89-DC88FE44C031}" type="pres">
      <dgm:prSet presAssocID="{AD47F150-87C4-463B-ADCA-D121440CB37D}" presName="Childtext1" presStyleLbl="revTx" presStyleIdx="2" presStyleCnt="4">
        <dgm:presLayoutVars>
          <dgm:chMax val="0"/>
          <dgm:chPref val="0"/>
          <dgm:bulletEnabled val="1"/>
        </dgm:presLayoutVars>
      </dgm:prSet>
      <dgm:spPr/>
    </dgm:pt>
    <dgm:pt modelId="{AB55076E-76C3-4D36-B1C3-04AE4A363F99}" type="pres">
      <dgm:prSet presAssocID="{AD47F150-87C4-463B-ADCA-D121440CB37D}" presName="BalanceSpacing" presStyleCnt="0"/>
      <dgm:spPr/>
    </dgm:pt>
    <dgm:pt modelId="{5D6BE336-2332-4EFD-A9CC-1FE6C548175B}" type="pres">
      <dgm:prSet presAssocID="{AD47F150-87C4-463B-ADCA-D121440CB37D}" presName="BalanceSpacing1" presStyleCnt="0"/>
      <dgm:spPr/>
    </dgm:pt>
    <dgm:pt modelId="{0DBAB39E-7384-4F64-BBDB-79CBB0BB56A7}" type="pres">
      <dgm:prSet presAssocID="{FD0CAD4E-5FA3-42AC-BDBB-13B7A659310D}" presName="Accent1Text" presStyleLbl="node1" presStyleIdx="5" presStyleCnt="8"/>
      <dgm:spPr/>
      <dgm:t>
        <a:bodyPr/>
        <a:lstStyle/>
        <a:p>
          <a:endParaRPr lang="en-US"/>
        </a:p>
      </dgm:t>
    </dgm:pt>
    <dgm:pt modelId="{56A3B75B-B19F-431F-8A48-0B71920EB865}" type="pres">
      <dgm:prSet presAssocID="{FD0CAD4E-5FA3-42AC-BDBB-13B7A659310D}" presName="spaceBetweenRectangles" presStyleCnt="0"/>
      <dgm:spPr/>
    </dgm:pt>
    <dgm:pt modelId="{4B8F4B0E-942E-450C-9FD1-7DFFA5B3B95B}" type="pres">
      <dgm:prSet presAssocID="{2B253F46-7848-4226-8026-C36737FD90C0}" presName="composite" presStyleCnt="0"/>
      <dgm:spPr/>
    </dgm:pt>
    <dgm:pt modelId="{5E324559-2EEA-4367-8E9A-B08E994C44F2}" type="pres">
      <dgm:prSet presAssocID="{2B253F46-7848-4226-8026-C36737FD90C0}" presName="Parent1" presStyleLbl="node1" presStyleIdx="6" presStyleCnt="8">
        <dgm:presLayoutVars>
          <dgm:chMax val="1"/>
          <dgm:chPref val="1"/>
          <dgm:bulletEnabled val="1"/>
        </dgm:presLayoutVars>
      </dgm:prSet>
      <dgm:spPr/>
      <dgm:t>
        <a:bodyPr/>
        <a:lstStyle/>
        <a:p>
          <a:endParaRPr lang="en-US"/>
        </a:p>
      </dgm:t>
    </dgm:pt>
    <dgm:pt modelId="{493D39B2-80FC-4206-85CC-DEB081635455}" type="pres">
      <dgm:prSet presAssocID="{2B253F46-7848-4226-8026-C36737FD90C0}" presName="Childtext1" presStyleLbl="revTx" presStyleIdx="3" presStyleCnt="4">
        <dgm:presLayoutVars>
          <dgm:chMax val="0"/>
          <dgm:chPref val="0"/>
          <dgm:bulletEnabled val="1"/>
        </dgm:presLayoutVars>
      </dgm:prSet>
      <dgm:spPr/>
    </dgm:pt>
    <dgm:pt modelId="{0F04ACBF-919A-4C91-964B-88C76E2C093C}" type="pres">
      <dgm:prSet presAssocID="{2B253F46-7848-4226-8026-C36737FD90C0}" presName="BalanceSpacing" presStyleCnt="0"/>
      <dgm:spPr/>
    </dgm:pt>
    <dgm:pt modelId="{0F408734-35F8-4B51-8DB8-BEE7C43C8B78}" type="pres">
      <dgm:prSet presAssocID="{2B253F46-7848-4226-8026-C36737FD90C0}" presName="BalanceSpacing1" presStyleCnt="0"/>
      <dgm:spPr/>
    </dgm:pt>
    <dgm:pt modelId="{7B945941-262B-463D-A9FF-B5F344A921F4}" type="pres">
      <dgm:prSet presAssocID="{B0232C16-24BF-43C6-9244-57ABC0BE6E95}" presName="Accent1Text" presStyleLbl="node1" presStyleIdx="7" presStyleCnt="8"/>
      <dgm:spPr/>
      <dgm:t>
        <a:bodyPr/>
        <a:lstStyle/>
        <a:p>
          <a:endParaRPr lang="en-US"/>
        </a:p>
      </dgm:t>
    </dgm:pt>
  </dgm:ptLst>
  <dgm:cxnLst>
    <dgm:cxn modelId="{0EBFB38A-90E6-40F4-941C-29F501D4B01F}" srcId="{263362B2-18DC-40DF-9F82-798A18F4DC40}" destId="{AD47F150-87C4-463B-ADCA-D121440CB37D}" srcOrd="2" destOrd="0" parTransId="{6C9F0E2E-CA36-45B4-BD04-2B93A7F289CF}" sibTransId="{FD0CAD4E-5FA3-42AC-BDBB-13B7A659310D}"/>
    <dgm:cxn modelId="{7243B418-B905-420C-880A-E3F159985104}" type="presOf" srcId="{2B253F46-7848-4226-8026-C36737FD90C0}" destId="{5E324559-2EEA-4367-8E9A-B08E994C44F2}" srcOrd="0" destOrd="0" presId="urn:microsoft.com/office/officeart/2008/layout/AlternatingHexagons"/>
    <dgm:cxn modelId="{57AFC3B5-BEF5-48F7-AD5D-9FB9B5D99C3E}" type="presOf" srcId="{4780210B-7731-4E73-878D-CE6910D40349}" destId="{A4E4CC88-CEC6-4762-98C1-2BE789AA99BA}" srcOrd="0" destOrd="0" presId="urn:microsoft.com/office/officeart/2008/layout/AlternatingHexagons"/>
    <dgm:cxn modelId="{91E4A03F-A90A-4175-8B92-B942CA59EB72}" srcId="{263362B2-18DC-40DF-9F82-798A18F4DC40}" destId="{41553C6D-9D2F-437D-98AB-4D1F1462A6F9}" srcOrd="0" destOrd="0" parTransId="{7520F3C7-8095-42DB-A42B-12F45FAFA849}" sibTransId="{4780210B-7731-4E73-878D-CE6910D40349}"/>
    <dgm:cxn modelId="{CF1F86B1-A250-48EE-B10D-A7E57EC56E72}" type="presOf" srcId="{41553C6D-9D2F-437D-98AB-4D1F1462A6F9}" destId="{D42C427A-0E5F-4769-ABAF-EF88BD9660E0}" srcOrd="0" destOrd="0" presId="urn:microsoft.com/office/officeart/2008/layout/AlternatingHexagons"/>
    <dgm:cxn modelId="{E668BFE4-5937-4040-A65E-2E851B0FCBF1}" type="presOf" srcId="{BC8FC7E8-B2AD-4065-963B-30623D2A49F6}" destId="{50EC734D-E236-419F-9777-92F7E0C9253B}" srcOrd="0" destOrd="0" presId="urn:microsoft.com/office/officeart/2008/layout/AlternatingHexagons"/>
    <dgm:cxn modelId="{3E869030-E667-45E0-8A24-EA1B95ECFF56}" type="presOf" srcId="{AD47F150-87C4-463B-ADCA-D121440CB37D}" destId="{EC36B649-04FE-400C-A49E-672CB869C4F2}" srcOrd="0" destOrd="0" presId="urn:microsoft.com/office/officeart/2008/layout/AlternatingHexagons"/>
    <dgm:cxn modelId="{170A5F87-FD33-415E-84D7-3D0335ABD16C}" type="presOf" srcId="{CD874FB4-2438-4160-8DEE-3A1B678E3F80}" destId="{840DE0A7-D224-4DFF-A787-988F8936BA11}" srcOrd="0" destOrd="0" presId="urn:microsoft.com/office/officeart/2008/layout/AlternatingHexagons"/>
    <dgm:cxn modelId="{B1FA27D2-D37A-4837-82F2-8BDD14B51126}" srcId="{263362B2-18DC-40DF-9F82-798A18F4DC40}" destId="{2B253F46-7848-4226-8026-C36737FD90C0}" srcOrd="3" destOrd="0" parTransId="{3A9D54D8-1223-4665-8571-F1D8AFEF2303}" sibTransId="{B0232C16-24BF-43C6-9244-57ABC0BE6E95}"/>
    <dgm:cxn modelId="{CF657584-5CF6-42B7-B64B-6087E9F8D1C5}" type="presOf" srcId="{263362B2-18DC-40DF-9F82-798A18F4DC40}" destId="{7A8C8556-A466-4723-A603-6897F4A904C6}" srcOrd="0" destOrd="0" presId="urn:microsoft.com/office/officeart/2008/layout/AlternatingHexagons"/>
    <dgm:cxn modelId="{D45A76B0-4CED-4DD8-80C8-35144DD95BDF}" srcId="{263362B2-18DC-40DF-9F82-798A18F4DC40}" destId="{BC8FC7E8-B2AD-4065-963B-30623D2A49F6}" srcOrd="1" destOrd="0" parTransId="{DAD5E90D-0FA7-4B1E-AD01-2463A34537EE}" sibTransId="{CD874FB4-2438-4160-8DEE-3A1B678E3F80}"/>
    <dgm:cxn modelId="{4C831921-5D7A-44ED-B07F-4649128CFC0E}" type="presOf" srcId="{B0232C16-24BF-43C6-9244-57ABC0BE6E95}" destId="{7B945941-262B-463D-A9FF-B5F344A921F4}" srcOrd="0" destOrd="0" presId="urn:microsoft.com/office/officeart/2008/layout/AlternatingHexagons"/>
    <dgm:cxn modelId="{5486CD45-911E-4C34-A288-93A8B08FB981}" type="presOf" srcId="{FD0CAD4E-5FA3-42AC-BDBB-13B7A659310D}" destId="{0DBAB39E-7384-4F64-BBDB-79CBB0BB56A7}" srcOrd="0" destOrd="0" presId="urn:microsoft.com/office/officeart/2008/layout/AlternatingHexagons"/>
    <dgm:cxn modelId="{CEA8D714-6C90-4CF0-AE58-6AE91C5DD4A2}" type="presParOf" srcId="{7A8C8556-A466-4723-A603-6897F4A904C6}" destId="{EC66AED1-BDC0-4F80-B852-87C58F04A4F2}" srcOrd="0" destOrd="0" presId="urn:microsoft.com/office/officeart/2008/layout/AlternatingHexagons"/>
    <dgm:cxn modelId="{AEE6B4C9-07F3-4D0F-945C-17ADD6DFB94F}" type="presParOf" srcId="{EC66AED1-BDC0-4F80-B852-87C58F04A4F2}" destId="{D42C427A-0E5F-4769-ABAF-EF88BD9660E0}" srcOrd="0" destOrd="0" presId="urn:microsoft.com/office/officeart/2008/layout/AlternatingHexagons"/>
    <dgm:cxn modelId="{B12B24C7-DAA4-424C-8FD2-86ADFFAD45BE}" type="presParOf" srcId="{EC66AED1-BDC0-4F80-B852-87C58F04A4F2}" destId="{736D40C8-A3E4-41A1-A579-915949B2EFB1}" srcOrd="1" destOrd="0" presId="urn:microsoft.com/office/officeart/2008/layout/AlternatingHexagons"/>
    <dgm:cxn modelId="{32F1B752-B840-47C7-BCD3-8A4057F9973B}" type="presParOf" srcId="{EC66AED1-BDC0-4F80-B852-87C58F04A4F2}" destId="{F9367DE9-FE32-4162-B2F4-C70A058336D0}" srcOrd="2" destOrd="0" presId="urn:microsoft.com/office/officeart/2008/layout/AlternatingHexagons"/>
    <dgm:cxn modelId="{0DF572C1-06A7-4D49-9DF3-4309E47F494B}" type="presParOf" srcId="{EC66AED1-BDC0-4F80-B852-87C58F04A4F2}" destId="{7D6F261F-D80D-4730-9CCE-C85626F25EBD}" srcOrd="3" destOrd="0" presId="urn:microsoft.com/office/officeart/2008/layout/AlternatingHexagons"/>
    <dgm:cxn modelId="{42F016F8-924B-4ADF-B000-02C7E2229FB5}" type="presParOf" srcId="{EC66AED1-BDC0-4F80-B852-87C58F04A4F2}" destId="{A4E4CC88-CEC6-4762-98C1-2BE789AA99BA}" srcOrd="4" destOrd="0" presId="urn:microsoft.com/office/officeart/2008/layout/AlternatingHexagons"/>
    <dgm:cxn modelId="{9D181604-4A49-45C5-A6D7-40FAF66FFD42}" type="presParOf" srcId="{7A8C8556-A466-4723-A603-6897F4A904C6}" destId="{35362A76-C04D-4B98-B88E-7D07D9F8322D}" srcOrd="1" destOrd="0" presId="urn:microsoft.com/office/officeart/2008/layout/AlternatingHexagons"/>
    <dgm:cxn modelId="{20F7FB0B-B305-4E87-81D6-33B7DB653E4E}" type="presParOf" srcId="{7A8C8556-A466-4723-A603-6897F4A904C6}" destId="{3B241B53-D39B-4BD1-A9E8-BFD45CB4977B}" srcOrd="2" destOrd="0" presId="urn:microsoft.com/office/officeart/2008/layout/AlternatingHexagons"/>
    <dgm:cxn modelId="{A2B05EBD-0CC1-4A03-82DA-380F14AE10E5}" type="presParOf" srcId="{3B241B53-D39B-4BD1-A9E8-BFD45CB4977B}" destId="{50EC734D-E236-419F-9777-92F7E0C9253B}" srcOrd="0" destOrd="0" presId="urn:microsoft.com/office/officeart/2008/layout/AlternatingHexagons"/>
    <dgm:cxn modelId="{0D02326A-DA9C-4EBC-A6DB-B10FE544EC41}" type="presParOf" srcId="{3B241B53-D39B-4BD1-A9E8-BFD45CB4977B}" destId="{C4EBE02E-1312-4DB6-A595-27946D996CAE}" srcOrd="1" destOrd="0" presId="urn:microsoft.com/office/officeart/2008/layout/AlternatingHexagons"/>
    <dgm:cxn modelId="{56172AC6-BA67-48D4-BE7E-6BD32FE6F49F}" type="presParOf" srcId="{3B241B53-D39B-4BD1-A9E8-BFD45CB4977B}" destId="{C4AF7007-88DA-4A29-A05B-3C7009B36249}" srcOrd="2" destOrd="0" presId="urn:microsoft.com/office/officeart/2008/layout/AlternatingHexagons"/>
    <dgm:cxn modelId="{86C7E2EB-B6A0-43F9-9DBE-0EE876D42F8F}" type="presParOf" srcId="{3B241B53-D39B-4BD1-A9E8-BFD45CB4977B}" destId="{5FB923E9-75EE-4E09-B4B4-CDB3E036D04C}" srcOrd="3" destOrd="0" presId="urn:microsoft.com/office/officeart/2008/layout/AlternatingHexagons"/>
    <dgm:cxn modelId="{9C7BBB22-C4D1-4EC0-A404-389B7E50B93F}" type="presParOf" srcId="{3B241B53-D39B-4BD1-A9E8-BFD45CB4977B}" destId="{840DE0A7-D224-4DFF-A787-988F8936BA11}" srcOrd="4" destOrd="0" presId="urn:microsoft.com/office/officeart/2008/layout/AlternatingHexagons"/>
    <dgm:cxn modelId="{D8EE3817-3BE5-4179-8869-540712F8DBF4}" type="presParOf" srcId="{7A8C8556-A466-4723-A603-6897F4A904C6}" destId="{E7A53267-4F79-455B-8EB7-7A688DE869C4}" srcOrd="3" destOrd="0" presId="urn:microsoft.com/office/officeart/2008/layout/AlternatingHexagons"/>
    <dgm:cxn modelId="{41D02FBA-04D7-42AE-8BF1-E618BD121A4C}" type="presParOf" srcId="{7A8C8556-A466-4723-A603-6897F4A904C6}" destId="{B4FB04BC-167D-4732-8F13-17ECA2CF897A}" srcOrd="4" destOrd="0" presId="urn:microsoft.com/office/officeart/2008/layout/AlternatingHexagons"/>
    <dgm:cxn modelId="{2BD0B237-877E-49F7-BE61-A46D0F0642AE}" type="presParOf" srcId="{B4FB04BC-167D-4732-8F13-17ECA2CF897A}" destId="{EC36B649-04FE-400C-A49E-672CB869C4F2}" srcOrd="0" destOrd="0" presId="urn:microsoft.com/office/officeart/2008/layout/AlternatingHexagons"/>
    <dgm:cxn modelId="{BBAC8022-BD7E-4295-9C4D-2C03A72CA566}" type="presParOf" srcId="{B4FB04BC-167D-4732-8F13-17ECA2CF897A}" destId="{F840A4A6-020A-4436-BE89-DC88FE44C031}" srcOrd="1" destOrd="0" presId="urn:microsoft.com/office/officeart/2008/layout/AlternatingHexagons"/>
    <dgm:cxn modelId="{4EB1D238-7B00-4359-9287-576F44A55A71}" type="presParOf" srcId="{B4FB04BC-167D-4732-8F13-17ECA2CF897A}" destId="{AB55076E-76C3-4D36-B1C3-04AE4A363F99}" srcOrd="2" destOrd="0" presId="urn:microsoft.com/office/officeart/2008/layout/AlternatingHexagons"/>
    <dgm:cxn modelId="{F51E8446-1FDD-46CC-A0C0-76123A27864C}" type="presParOf" srcId="{B4FB04BC-167D-4732-8F13-17ECA2CF897A}" destId="{5D6BE336-2332-4EFD-A9CC-1FE6C548175B}" srcOrd="3" destOrd="0" presId="urn:microsoft.com/office/officeart/2008/layout/AlternatingHexagons"/>
    <dgm:cxn modelId="{A4551D0E-D671-4345-A46D-AB8467CB0A2A}" type="presParOf" srcId="{B4FB04BC-167D-4732-8F13-17ECA2CF897A}" destId="{0DBAB39E-7384-4F64-BBDB-79CBB0BB56A7}" srcOrd="4" destOrd="0" presId="urn:microsoft.com/office/officeart/2008/layout/AlternatingHexagons"/>
    <dgm:cxn modelId="{73870295-CE2D-4EFA-A132-ACCC78F2F67B}" type="presParOf" srcId="{7A8C8556-A466-4723-A603-6897F4A904C6}" destId="{56A3B75B-B19F-431F-8A48-0B71920EB865}" srcOrd="5" destOrd="0" presId="urn:microsoft.com/office/officeart/2008/layout/AlternatingHexagons"/>
    <dgm:cxn modelId="{492BA9EE-EEFD-4329-9B68-514708596AC8}" type="presParOf" srcId="{7A8C8556-A466-4723-A603-6897F4A904C6}" destId="{4B8F4B0E-942E-450C-9FD1-7DFFA5B3B95B}" srcOrd="6" destOrd="0" presId="urn:microsoft.com/office/officeart/2008/layout/AlternatingHexagons"/>
    <dgm:cxn modelId="{D1CE40B6-6DDC-434C-85C3-F68F866A61C6}" type="presParOf" srcId="{4B8F4B0E-942E-450C-9FD1-7DFFA5B3B95B}" destId="{5E324559-2EEA-4367-8E9A-B08E994C44F2}" srcOrd="0" destOrd="0" presId="urn:microsoft.com/office/officeart/2008/layout/AlternatingHexagons"/>
    <dgm:cxn modelId="{398B307A-5C8D-4AFE-B6E2-C281C0F0A9C6}" type="presParOf" srcId="{4B8F4B0E-942E-450C-9FD1-7DFFA5B3B95B}" destId="{493D39B2-80FC-4206-85CC-DEB081635455}" srcOrd="1" destOrd="0" presId="urn:microsoft.com/office/officeart/2008/layout/AlternatingHexagons"/>
    <dgm:cxn modelId="{A312B2C3-7862-46E4-8977-766B8BBD6522}" type="presParOf" srcId="{4B8F4B0E-942E-450C-9FD1-7DFFA5B3B95B}" destId="{0F04ACBF-919A-4C91-964B-88C76E2C093C}" srcOrd="2" destOrd="0" presId="urn:microsoft.com/office/officeart/2008/layout/AlternatingHexagons"/>
    <dgm:cxn modelId="{12FAFF49-EE6B-4982-96EB-521250FB6D64}" type="presParOf" srcId="{4B8F4B0E-942E-450C-9FD1-7DFFA5B3B95B}" destId="{0F408734-35F8-4B51-8DB8-BEE7C43C8B78}" srcOrd="3" destOrd="0" presId="urn:microsoft.com/office/officeart/2008/layout/AlternatingHexagons"/>
    <dgm:cxn modelId="{FBA7DEC8-8A22-4E02-B997-5F1EC1E4B75B}" type="presParOf" srcId="{4B8F4B0E-942E-450C-9FD1-7DFFA5B3B95B}" destId="{7B945941-262B-463D-A9FF-B5F344A921F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C427A-0E5F-4769-ABAF-EF88BD9660E0}">
      <dsp:nvSpPr>
        <dsp:cNvPr id="0" name=""/>
        <dsp:cNvSpPr/>
      </dsp:nvSpPr>
      <dsp:spPr>
        <a:xfrm rot="5400000">
          <a:off x="3472020" y="90488"/>
          <a:ext cx="1352536" cy="117670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1.1 million</a:t>
          </a:r>
          <a:endParaRPr lang="en-US" sz="1800" kern="1200" dirty="0"/>
        </a:p>
      </dsp:txBody>
      <dsp:txXfrm rot="-5400000">
        <a:off x="3743305" y="213343"/>
        <a:ext cx="809966" cy="930996"/>
      </dsp:txXfrm>
    </dsp:sp>
    <dsp:sp modelId="{736D40C8-A3E4-41A1-A579-915949B2EFB1}">
      <dsp:nvSpPr>
        <dsp:cNvPr id="0" name=""/>
        <dsp:cNvSpPr/>
      </dsp:nvSpPr>
      <dsp:spPr>
        <a:xfrm>
          <a:off x="4772348" y="273080"/>
          <a:ext cx="1509430" cy="811521"/>
        </a:xfrm>
        <a:prstGeom prst="rect">
          <a:avLst/>
        </a:prstGeom>
        <a:noFill/>
        <a:ln>
          <a:noFill/>
        </a:ln>
        <a:effectLst/>
      </dsp:spPr>
      <dsp:style>
        <a:lnRef idx="0">
          <a:scrgbClr r="0" g="0" b="0"/>
        </a:lnRef>
        <a:fillRef idx="0">
          <a:scrgbClr r="0" g="0" b="0"/>
        </a:fillRef>
        <a:effectRef idx="0">
          <a:scrgbClr r="0" g="0" b="0"/>
        </a:effectRef>
        <a:fontRef idx="minor"/>
      </dsp:style>
    </dsp:sp>
    <dsp:sp modelId="{A4E4CC88-CEC6-4762-98C1-2BE789AA99BA}">
      <dsp:nvSpPr>
        <dsp:cNvPr id="0" name=""/>
        <dsp:cNvSpPr/>
      </dsp:nvSpPr>
      <dsp:spPr>
        <a:xfrm rot="5400000">
          <a:off x="2201177" y="90488"/>
          <a:ext cx="1352536" cy="1176706"/>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K-12 Students</a:t>
          </a:r>
          <a:endParaRPr lang="en-US" sz="1700" kern="1200" dirty="0"/>
        </a:p>
      </dsp:txBody>
      <dsp:txXfrm rot="-5400000">
        <a:off x="2472462" y="213343"/>
        <a:ext cx="809966" cy="930996"/>
      </dsp:txXfrm>
    </dsp:sp>
    <dsp:sp modelId="{50EC734D-E236-419F-9777-92F7E0C9253B}">
      <dsp:nvSpPr>
        <dsp:cNvPr id="0" name=""/>
        <dsp:cNvSpPr/>
      </dsp:nvSpPr>
      <dsp:spPr>
        <a:xfrm rot="5400000">
          <a:off x="2834164" y="1238520"/>
          <a:ext cx="1352536" cy="117670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295</a:t>
          </a:r>
          <a:endParaRPr lang="en-US" sz="1800" kern="1200" dirty="0"/>
        </a:p>
      </dsp:txBody>
      <dsp:txXfrm rot="-5400000">
        <a:off x="3105449" y="1361375"/>
        <a:ext cx="809966" cy="930996"/>
      </dsp:txXfrm>
    </dsp:sp>
    <dsp:sp modelId="{C4EBE02E-1312-4DB6-A595-27946D996CAE}">
      <dsp:nvSpPr>
        <dsp:cNvPr id="0" name=""/>
        <dsp:cNvSpPr/>
      </dsp:nvSpPr>
      <dsp:spPr>
        <a:xfrm>
          <a:off x="1412648" y="1421113"/>
          <a:ext cx="1460739" cy="811521"/>
        </a:xfrm>
        <a:prstGeom prst="rect">
          <a:avLst/>
        </a:prstGeom>
        <a:noFill/>
        <a:ln>
          <a:noFill/>
        </a:ln>
        <a:effectLst/>
      </dsp:spPr>
      <dsp:style>
        <a:lnRef idx="0">
          <a:scrgbClr r="0" g="0" b="0"/>
        </a:lnRef>
        <a:fillRef idx="0">
          <a:scrgbClr r="0" g="0" b="0"/>
        </a:fillRef>
        <a:effectRef idx="0">
          <a:scrgbClr r="0" g="0" b="0"/>
        </a:effectRef>
        <a:fontRef idx="minor"/>
      </dsp:style>
    </dsp:sp>
    <dsp:sp modelId="{840DE0A7-D224-4DFF-A787-988F8936BA11}">
      <dsp:nvSpPr>
        <dsp:cNvPr id="0" name=""/>
        <dsp:cNvSpPr/>
      </dsp:nvSpPr>
      <dsp:spPr>
        <a:xfrm rot="5400000">
          <a:off x="4105007" y="1238520"/>
          <a:ext cx="1352536" cy="1176706"/>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School districts</a:t>
          </a:r>
          <a:endParaRPr lang="en-US" sz="1900" kern="1200" dirty="0"/>
        </a:p>
      </dsp:txBody>
      <dsp:txXfrm rot="-5400000">
        <a:off x="4376292" y="1361375"/>
        <a:ext cx="809966" cy="930996"/>
      </dsp:txXfrm>
    </dsp:sp>
    <dsp:sp modelId="{EC36B649-04FE-400C-A49E-672CB869C4F2}">
      <dsp:nvSpPr>
        <dsp:cNvPr id="0" name=""/>
        <dsp:cNvSpPr/>
      </dsp:nvSpPr>
      <dsp:spPr>
        <a:xfrm rot="5400000">
          <a:off x="3472020" y="2386553"/>
          <a:ext cx="1352536" cy="1176706"/>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1,477</a:t>
          </a:r>
          <a:endParaRPr lang="en-US" sz="1800" kern="1200" dirty="0"/>
        </a:p>
      </dsp:txBody>
      <dsp:txXfrm rot="-5400000">
        <a:off x="3743305" y="2509408"/>
        <a:ext cx="809966" cy="930996"/>
      </dsp:txXfrm>
    </dsp:sp>
    <dsp:sp modelId="{F840A4A6-020A-4436-BE89-DC88FE44C031}">
      <dsp:nvSpPr>
        <dsp:cNvPr id="0" name=""/>
        <dsp:cNvSpPr/>
      </dsp:nvSpPr>
      <dsp:spPr>
        <a:xfrm>
          <a:off x="4772348" y="2569145"/>
          <a:ext cx="1509430" cy="811521"/>
        </a:xfrm>
        <a:prstGeom prst="rect">
          <a:avLst/>
        </a:prstGeom>
        <a:noFill/>
        <a:ln>
          <a:noFill/>
        </a:ln>
        <a:effectLst/>
      </dsp:spPr>
      <dsp:style>
        <a:lnRef idx="0">
          <a:scrgbClr r="0" g="0" b="0"/>
        </a:lnRef>
        <a:fillRef idx="0">
          <a:scrgbClr r="0" g="0" b="0"/>
        </a:fillRef>
        <a:effectRef idx="0">
          <a:scrgbClr r="0" g="0" b="0"/>
        </a:effectRef>
        <a:fontRef idx="minor"/>
      </dsp:style>
    </dsp:sp>
    <dsp:sp modelId="{0DBAB39E-7384-4F64-BBDB-79CBB0BB56A7}">
      <dsp:nvSpPr>
        <dsp:cNvPr id="0" name=""/>
        <dsp:cNvSpPr/>
      </dsp:nvSpPr>
      <dsp:spPr>
        <a:xfrm rot="5400000">
          <a:off x="2201177" y="2386553"/>
          <a:ext cx="1352536" cy="117670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YOU</a:t>
          </a:r>
          <a:endParaRPr lang="en-US" sz="3600" kern="1200" dirty="0"/>
        </a:p>
      </dsp:txBody>
      <dsp:txXfrm rot="-5400000">
        <a:off x="2472462" y="2509408"/>
        <a:ext cx="809966" cy="930996"/>
      </dsp:txXfrm>
    </dsp:sp>
    <dsp:sp modelId="{5E324559-2EEA-4367-8E9A-B08E994C44F2}">
      <dsp:nvSpPr>
        <dsp:cNvPr id="0" name=""/>
        <dsp:cNvSpPr/>
      </dsp:nvSpPr>
      <dsp:spPr>
        <a:xfrm rot="5400000">
          <a:off x="2834164" y="3534586"/>
          <a:ext cx="1352536" cy="1176706"/>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147 </a:t>
          </a:r>
          <a:endParaRPr lang="en-US" sz="1800" kern="1200" dirty="0"/>
        </a:p>
      </dsp:txBody>
      <dsp:txXfrm rot="-5400000">
        <a:off x="3105449" y="3657441"/>
        <a:ext cx="809966" cy="930996"/>
      </dsp:txXfrm>
    </dsp:sp>
    <dsp:sp modelId="{493D39B2-80FC-4206-85CC-DEB081635455}">
      <dsp:nvSpPr>
        <dsp:cNvPr id="0" name=""/>
        <dsp:cNvSpPr/>
      </dsp:nvSpPr>
      <dsp:spPr>
        <a:xfrm>
          <a:off x="1412648" y="3717178"/>
          <a:ext cx="1460739" cy="811521"/>
        </a:xfrm>
        <a:prstGeom prst="rect">
          <a:avLst/>
        </a:prstGeom>
        <a:noFill/>
        <a:ln>
          <a:noFill/>
        </a:ln>
        <a:effectLst/>
      </dsp:spPr>
      <dsp:style>
        <a:lnRef idx="0">
          <a:scrgbClr r="0" g="0" b="0"/>
        </a:lnRef>
        <a:fillRef idx="0">
          <a:scrgbClr r="0" g="0" b="0"/>
        </a:fillRef>
        <a:effectRef idx="0">
          <a:scrgbClr r="0" g="0" b="0"/>
        </a:effectRef>
        <a:fontRef idx="minor"/>
      </dsp:style>
    </dsp:sp>
    <dsp:sp modelId="{7B945941-262B-463D-A9FF-B5F344A921F4}">
      <dsp:nvSpPr>
        <dsp:cNvPr id="0" name=""/>
        <dsp:cNvSpPr/>
      </dsp:nvSpPr>
      <dsp:spPr>
        <a:xfrm rot="5400000">
          <a:off x="4105007" y="3534586"/>
          <a:ext cx="1352536" cy="117670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Legislators</a:t>
          </a:r>
          <a:endParaRPr lang="en-US" sz="1400" kern="1200" dirty="0"/>
        </a:p>
      </dsp:txBody>
      <dsp:txXfrm rot="-5400000">
        <a:off x="4376292" y="3657441"/>
        <a:ext cx="809966" cy="93099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2" tIns="46586" rIns="93172" bIns="46586" rtlCol="0"/>
          <a:lstStyle>
            <a:lvl1pPr algn="r">
              <a:defRPr sz="1200"/>
            </a:lvl1pPr>
          </a:lstStyle>
          <a:p>
            <a:fld id="{EA9E6131-5DB9-4C2A-BF3B-563FD413EF06}" type="datetimeFigureOut">
              <a:rPr lang="en-US" smtClean="0"/>
              <a:t>3/17/2017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3A2450D6-5440-410C-9B31-9A8D69B60014}" type="slidenum">
              <a:rPr lang="en-US" smtClean="0"/>
              <a:t>‹#›</a:t>
            </a:fld>
            <a:endParaRPr lang="en-US"/>
          </a:p>
        </p:txBody>
      </p:sp>
    </p:spTree>
    <p:extLst>
      <p:ext uri="{BB962C8B-B14F-4D97-AF65-F5344CB8AC3E}">
        <p14:creationId xmlns:p14="http://schemas.microsoft.com/office/powerpoint/2010/main" val="2367496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2DF8380B-2CF4-4546-8AAA-4FD6CC16ED2D}" type="datetimeFigureOut">
              <a:rPr lang="en-US" smtClean="0"/>
              <a:t>3/17/2017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E6E7E84B-98CD-4E2A-952C-CAE6AA8BCF1B}" type="slidenum">
              <a:rPr lang="en-US" smtClean="0"/>
              <a:t>‹#›</a:t>
            </a:fld>
            <a:endParaRPr lang="en-US"/>
          </a:p>
        </p:txBody>
      </p:sp>
    </p:spTree>
    <p:extLst>
      <p:ext uri="{BB962C8B-B14F-4D97-AF65-F5344CB8AC3E}">
        <p14:creationId xmlns:p14="http://schemas.microsoft.com/office/powerpoint/2010/main" val="300640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slide	</a:t>
            </a:r>
            <a:endParaRPr lang="en-US" dirty="0"/>
          </a:p>
        </p:txBody>
      </p:sp>
      <p:sp>
        <p:nvSpPr>
          <p:cNvPr id="4" name="Slide Number Placeholder 3"/>
          <p:cNvSpPr>
            <a:spLocks noGrp="1"/>
          </p:cNvSpPr>
          <p:nvPr>
            <p:ph type="sldNum" sz="quarter" idx="10"/>
          </p:nvPr>
        </p:nvSpPr>
        <p:spPr/>
        <p:txBody>
          <a:bodyPr/>
          <a:lstStyle/>
          <a:p>
            <a:fld id="{E6E7E84B-98CD-4E2A-952C-CAE6AA8BCF1B}" type="slidenum">
              <a:rPr lang="en-US" smtClean="0"/>
              <a:t>1</a:t>
            </a:fld>
            <a:endParaRPr lang="en-US"/>
          </a:p>
        </p:txBody>
      </p:sp>
    </p:spTree>
    <p:extLst>
      <p:ext uri="{BB962C8B-B14F-4D97-AF65-F5344CB8AC3E}">
        <p14:creationId xmlns:p14="http://schemas.microsoft.com/office/powerpoint/2010/main" val="37700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E6E7E84B-98CD-4E2A-952C-CAE6AA8BCF1B}" type="slidenum">
              <a:rPr lang="en-US" smtClean="0"/>
              <a:t>2</a:t>
            </a:fld>
            <a:endParaRPr lang="en-US"/>
          </a:p>
        </p:txBody>
      </p:sp>
    </p:spTree>
    <p:extLst>
      <p:ext uri="{BB962C8B-B14F-4D97-AF65-F5344CB8AC3E}">
        <p14:creationId xmlns:p14="http://schemas.microsoft.com/office/powerpoint/2010/main" val="428246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7E84B-98CD-4E2A-952C-CAE6AA8BCF1B}" type="slidenum">
              <a:rPr lang="en-US" smtClean="0"/>
              <a:t>4</a:t>
            </a:fld>
            <a:endParaRPr lang="en-US"/>
          </a:p>
        </p:txBody>
      </p:sp>
    </p:spTree>
    <p:extLst>
      <p:ext uri="{BB962C8B-B14F-4D97-AF65-F5344CB8AC3E}">
        <p14:creationId xmlns:p14="http://schemas.microsoft.com/office/powerpoint/2010/main" val="248831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7E84B-98CD-4E2A-952C-CAE6AA8BCF1B}" type="slidenum">
              <a:rPr lang="en-US" smtClean="0"/>
              <a:t>6</a:t>
            </a:fld>
            <a:endParaRPr lang="en-US"/>
          </a:p>
        </p:txBody>
      </p:sp>
    </p:spTree>
    <p:extLst>
      <p:ext uri="{BB962C8B-B14F-4D97-AF65-F5344CB8AC3E}">
        <p14:creationId xmlns:p14="http://schemas.microsoft.com/office/powerpoint/2010/main" val="6549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684214" y="4243389"/>
            <a:ext cx="5607050"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4" indent="-285717" eaLnBrk="0" hangingPunct="0">
              <a:defRPr>
                <a:solidFill>
                  <a:schemeClr val="tx1"/>
                </a:solidFill>
                <a:latin typeface="Arial" pitchFamily="34" charset="0"/>
              </a:defRPr>
            </a:lvl2pPr>
            <a:lvl3pPr marL="1142868" indent="-228574" eaLnBrk="0" hangingPunct="0">
              <a:defRPr>
                <a:solidFill>
                  <a:schemeClr val="tx1"/>
                </a:solidFill>
                <a:latin typeface="Arial" pitchFamily="34" charset="0"/>
              </a:defRPr>
            </a:lvl3pPr>
            <a:lvl4pPr marL="1600015" indent="-228574" eaLnBrk="0" hangingPunct="0">
              <a:defRPr>
                <a:solidFill>
                  <a:schemeClr val="tx1"/>
                </a:solidFill>
                <a:latin typeface="Arial" pitchFamily="34" charset="0"/>
              </a:defRPr>
            </a:lvl4pPr>
            <a:lvl5pPr marL="2057162" indent="-228574" eaLnBrk="0" hangingPunct="0">
              <a:defRPr>
                <a:solidFill>
                  <a:schemeClr val="tx1"/>
                </a:solidFill>
                <a:latin typeface="Arial" pitchFamily="34" charset="0"/>
              </a:defRPr>
            </a:lvl5pPr>
            <a:lvl6pPr marL="2514309" indent="-228574" eaLnBrk="0" fontAlgn="base" hangingPunct="0">
              <a:spcBef>
                <a:spcPct val="0"/>
              </a:spcBef>
              <a:spcAft>
                <a:spcPct val="0"/>
              </a:spcAft>
              <a:defRPr>
                <a:solidFill>
                  <a:schemeClr val="tx1"/>
                </a:solidFill>
                <a:latin typeface="Arial" pitchFamily="34" charset="0"/>
              </a:defRPr>
            </a:lvl6pPr>
            <a:lvl7pPr marL="2971455" indent="-228574" eaLnBrk="0" fontAlgn="base" hangingPunct="0">
              <a:spcBef>
                <a:spcPct val="0"/>
              </a:spcBef>
              <a:spcAft>
                <a:spcPct val="0"/>
              </a:spcAft>
              <a:defRPr>
                <a:solidFill>
                  <a:schemeClr val="tx1"/>
                </a:solidFill>
                <a:latin typeface="Arial" pitchFamily="34" charset="0"/>
              </a:defRPr>
            </a:lvl7pPr>
            <a:lvl8pPr marL="3428603" indent="-228574" eaLnBrk="0" fontAlgn="base" hangingPunct="0">
              <a:spcBef>
                <a:spcPct val="0"/>
              </a:spcBef>
              <a:spcAft>
                <a:spcPct val="0"/>
              </a:spcAft>
              <a:defRPr>
                <a:solidFill>
                  <a:schemeClr val="tx1"/>
                </a:solidFill>
                <a:latin typeface="Arial" pitchFamily="34" charset="0"/>
              </a:defRPr>
            </a:lvl8pPr>
            <a:lvl9pPr marL="3885750" indent="-228574" eaLnBrk="0" fontAlgn="base" hangingPunct="0">
              <a:spcBef>
                <a:spcPct val="0"/>
              </a:spcBef>
              <a:spcAft>
                <a:spcPct val="0"/>
              </a:spcAft>
              <a:defRPr>
                <a:solidFill>
                  <a:schemeClr val="tx1"/>
                </a:solidFill>
                <a:latin typeface="Arial" pitchFamily="34" charset="0"/>
              </a:defRPr>
            </a:lvl9pPr>
          </a:lstStyle>
          <a:p>
            <a:pPr eaLnBrk="1" hangingPunct="1"/>
            <a:fld id="{83166082-DEC9-4619-88F5-DA673186CCA9}" type="slidenum">
              <a:rPr lang="en-US" altLang="en-US" smtClean="0"/>
              <a:pPr eaLnBrk="1" hangingPunct="1"/>
              <a:t>24</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701676" y="4416426"/>
            <a:ext cx="5607050"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4" indent="-285717" eaLnBrk="0" hangingPunct="0">
              <a:defRPr>
                <a:solidFill>
                  <a:schemeClr val="tx1"/>
                </a:solidFill>
                <a:latin typeface="Arial" pitchFamily="34" charset="0"/>
              </a:defRPr>
            </a:lvl2pPr>
            <a:lvl3pPr marL="1142868" indent="-228574" eaLnBrk="0" hangingPunct="0">
              <a:defRPr>
                <a:solidFill>
                  <a:schemeClr val="tx1"/>
                </a:solidFill>
                <a:latin typeface="Arial" pitchFamily="34" charset="0"/>
              </a:defRPr>
            </a:lvl3pPr>
            <a:lvl4pPr marL="1600015" indent="-228574" eaLnBrk="0" hangingPunct="0">
              <a:defRPr>
                <a:solidFill>
                  <a:schemeClr val="tx1"/>
                </a:solidFill>
                <a:latin typeface="Arial" pitchFamily="34" charset="0"/>
              </a:defRPr>
            </a:lvl4pPr>
            <a:lvl5pPr marL="2057162" indent="-228574" eaLnBrk="0" hangingPunct="0">
              <a:defRPr>
                <a:solidFill>
                  <a:schemeClr val="tx1"/>
                </a:solidFill>
                <a:latin typeface="Arial" pitchFamily="34" charset="0"/>
              </a:defRPr>
            </a:lvl5pPr>
            <a:lvl6pPr marL="2514309" indent="-228574" eaLnBrk="0" fontAlgn="base" hangingPunct="0">
              <a:spcBef>
                <a:spcPct val="0"/>
              </a:spcBef>
              <a:spcAft>
                <a:spcPct val="0"/>
              </a:spcAft>
              <a:defRPr>
                <a:solidFill>
                  <a:schemeClr val="tx1"/>
                </a:solidFill>
                <a:latin typeface="Arial" pitchFamily="34" charset="0"/>
              </a:defRPr>
            </a:lvl6pPr>
            <a:lvl7pPr marL="2971455" indent="-228574" eaLnBrk="0" fontAlgn="base" hangingPunct="0">
              <a:spcBef>
                <a:spcPct val="0"/>
              </a:spcBef>
              <a:spcAft>
                <a:spcPct val="0"/>
              </a:spcAft>
              <a:defRPr>
                <a:solidFill>
                  <a:schemeClr val="tx1"/>
                </a:solidFill>
                <a:latin typeface="Arial" pitchFamily="34" charset="0"/>
              </a:defRPr>
            </a:lvl7pPr>
            <a:lvl8pPr marL="3428603" indent="-228574" eaLnBrk="0" fontAlgn="base" hangingPunct="0">
              <a:spcBef>
                <a:spcPct val="0"/>
              </a:spcBef>
              <a:spcAft>
                <a:spcPct val="0"/>
              </a:spcAft>
              <a:defRPr>
                <a:solidFill>
                  <a:schemeClr val="tx1"/>
                </a:solidFill>
                <a:latin typeface="Arial" pitchFamily="34" charset="0"/>
              </a:defRPr>
            </a:lvl8pPr>
            <a:lvl9pPr marL="3885750" indent="-228574" eaLnBrk="0" fontAlgn="base" hangingPunct="0">
              <a:spcBef>
                <a:spcPct val="0"/>
              </a:spcBef>
              <a:spcAft>
                <a:spcPct val="0"/>
              </a:spcAft>
              <a:defRPr>
                <a:solidFill>
                  <a:schemeClr val="tx1"/>
                </a:solidFill>
                <a:latin typeface="Arial" pitchFamily="34" charset="0"/>
              </a:defRPr>
            </a:lvl9pPr>
          </a:lstStyle>
          <a:p>
            <a:pPr eaLnBrk="1" hangingPunct="1"/>
            <a:fld id="{EB55E7B7-CFB7-4E73-9F5C-0B1BE0AACF73}" type="slidenum">
              <a:rPr lang="en-US" altLang="en-US" smtClean="0"/>
              <a:pPr eaLnBrk="1" hangingPunct="1"/>
              <a:t>25</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701676" y="4416426"/>
            <a:ext cx="5607050" cy="457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4" indent="-285717" eaLnBrk="0" hangingPunct="0">
              <a:defRPr>
                <a:solidFill>
                  <a:schemeClr val="tx1"/>
                </a:solidFill>
                <a:latin typeface="Arial" pitchFamily="34" charset="0"/>
              </a:defRPr>
            </a:lvl2pPr>
            <a:lvl3pPr marL="1142868" indent="-228574" eaLnBrk="0" hangingPunct="0">
              <a:defRPr>
                <a:solidFill>
                  <a:schemeClr val="tx1"/>
                </a:solidFill>
                <a:latin typeface="Arial" pitchFamily="34" charset="0"/>
              </a:defRPr>
            </a:lvl3pPr>
            <a:lvl4pPr marL="1600015" indent="-228574" eaLnBrk="0" hangingPunct="0">
              <a:defRPr>
                <a:solidFill>
                  <a:schemeClr val="tx1"/>
                </a:solidFill>
                <a:latin typeface="Arial" pitchFamily="34" charset="0"/>
              </a:defRPr>
            </a:lvl4pPr>
            <a:lvl5pPr marL="2057162" indent="-228574" eaLnBrk="0" hangingPunct="0">
              <a:defRPr>
                <a:solidFill>
                  <a:schemeClr val="tx1"/>
                </a:solidFill>
                <a:latin typeface="Arial" pitchFamily="34" charset="0"/>
              </a:defRPr>
            </a:lvl5pPr>
            <a:lvl6pPr marL="2514309" indent="-228574" eaLnBrk="0" fontAlgn="base" hangingPunct="0">
              <a:spcBef>
                <a:spcPct val="0"/>
              </a:spcBef>
              <a:spcAft>
                <a:spcPct val="0"/>
              </a:spcAft>
              <a:defRPr>
                <a:solidFill>
                  <a:schemeClr val="tx1"/>
                </a:solidFill>
                <a:latin typeface="Arial" pitchFamily="34" charset="0"/>
              </a:defRPr>
            </a:lvl6pPr>
            <a:lvl7pPr marL="2971455" indent="-228574" eaLnBrk="0" fontAlgn="base" hangingPunct="0">
              <a:spcBef>
                <a:spcPct val="0"/>
              </a:spcBef>
              <a:spcAft>
                <a:spcPct val="0"/>
              </a:spcAft>
              <a:defRPr>
                <a:solidFill>
                  <a:schemeClr val="tx1"/>
                </a:solidFill>
                <a:latin typeface="Arial" pitchFamily="34" charset="0"/>
              </a:defRPr>
            </a:lvl7pPr>
            <a:lvl8pPr marL="3428603" indent="-228574" eaLnBrk="0" fontAlgn="base" hangingPunct="0">
              <a:spcBef>
                <a:spcPct val="0"/>
              </a:spcBef>
              <a:spcAft>
                <a:spcPct val="0"/>
              </a:spcAft>
              <a:defRPr>
                <a:solidFill>
                  <a:schemeClr val="tx1"/>
                </a:solidFill>
                <a:latin typeface="Arial" pitchFamily="34" charset="0"/>
              </a:defRPr>
            </a:lvl8pPr>
            <a:lvl9pPr marL="3885750" indent="-228574" eaLnBrk="0" fontAlgn="base" hangingPunct="0">
              <a:spcBef>
                <a:spcPct val="0"/>
              </a:spcBef>
              <a:spcAft>
                <a:spcPct val="0"/>
              </a:spcAft>
              <a:defRPr>
                <a:solidFill>
                  <a:schemeClr val="tx1"/>
                </a:solidFill>
                <a:latin typeface="Arial" pitchFamily="34" charset="0"/>
              </a:defRPr>
            </a:lvl9pPr>
          </a:lstStyle>
          <a:p>
            <a:pPr eaLnBrk="1" hangingPunct="1"/>
            <a:fld id="{6B371D11-1191-488E-B45A-0464C7A8F9D1}" type="slidenum">
              <a:rPr lang="en-US" altLang="en-US" smtClean="0"/>
              <a:pPr eaLnBrk="1" hangingPunct="1"/>
              <a:t>26</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64" indent="-285717" eaLnBrk="0" hangingPunct="0">
              <a:defRPr>
                <a:solidFill>
                  <a:schemeClr val="tx1"/>
                </a:solidFill>
                <a:latin typeface="Arial" pitchFamily="34" charset="0"/>
              </a:defRPr>
            </a:lvl2pPr>
            <a:lvl3pPr marL="1142868" indent="-228574" eaLnBrk="0" hangingPunct="0">
              <a:defRPr>
                <a:solidFill>
                  <a:schemeClr val="tx1"/>
                </a:solidFill>
                <a:latin typeface="Arial" pitchFamily="34" charset="0"/>
              </a:defRPr>
            </a:lvl3pPr>
            <a:lvl4pPr marL="1600015" indent="-228574" eaLnBrk="0" hangingPunct="0">
              <a:defRPr>
                <a:solidFill>
                  <a:schemeClr val="tx1"/>
                </a:solidFill>
                <a:latin typeface="Arial" pitchFamily="34" charset="0"/>
              </a:defRPr>
            </a:lvl4pPr>
            <a:lvl5pPr marL="2057162" indent="-228574" eaLnBrk="0" hangingPunct="0">
              <a:defRPr>
                <a:solidFill>
                  <a:schemeClr val="tx1"/>
                </a:solidFill>
                <a:latin typeface="Arial" pitchFamily="34" charset="0"/>
              </a:defRPr>
            </a:lvl5pPr>
            <a:lvl6pPr marL="2514309" indent="-228574" eaLnBrk="0" fontAlgn="base" hangingPunct="0">
              <a:spcBef>
                <a:spcPct val="0"/>
              </a:spcBef>
              <a:spcAft>
                <a:spcPct val="0"/>
              </a:spcAft>
              <a:defRPr>
                <a:solidFill>
                  <a:schemeClr val="tx1"/>
                </a:solidFill>
                <a:latin typeface="Arial" pitchFamily="34" charset="0"/>
              </a:defRPr>
            </a:lvl6pPr>
            <a:lvl7pPr marL="2971455" indent="-228574" eaLnBrk="0" fontAlgn="base" hangingPunct="0">
              <a:spcBef>
                <a:spcPct val="0"/>
              </a:spcBef>
              <a:spcAft>
                <a:spcPct val="0"/>
              </a:spcAft>
              <a:defRPr>
                <a:solidFill>
                  <a:schemeClr val="tx1"/>
                </a:solidFill>
                <a:latin typeface="Arial" pitchFamily="34" charset="0"/>
              </a:defRPr>
            </a:lvl7pPr>
            <a:lvl8pPr marL="3428603" indent="-228574" eaLnBrk="0" fontAlgn="base" hangingPunct="0">
              <a:spcBef>
                <a:spcPct val="0"/>
              </a:spcBef>
              <a:spcAft>
                <a:spcPct val="0"/>
              </a:spcAft>
              <a:defRPr>
                <a:solidFill>
                  <a:schemeClr val="tx1"/>
                </a:solidFill>
                <a:latin typeface="Arial" pitchFamily="34" charset="0"/>
              </a:defRPr>
            </a:lvl8pPr>
            <a:lvl9pPr marL="3885750" indent="-228574" eaLnBrk="0" fontAlgn="base" hangingPunct="0">
              <a:spcBef>
                <a:spcPct val="0"/>
              </a:spcBef>
              <a:spcAft>
                <a:spcPct val="0"/>
              </a:spcAft>
              <a:defRPr>
                <a:solidFill>
                  <a:schemeClr val="tx1"/>
                </a:solidFill>
                <a:latin typeface="Arial" pitchFamily="34" charset="0"/>
              </a:defRPr>
            </a:lvl9pPr>
          </a:lstStyle>
          <a:p>
            <a:pPr eaLnBrk="1" hangingPunct="1"/>
            <a:fld id="{0D9F7760-EB4E-49EA-930A-E72101C3EE86}" type="slidenum">
              <a:rPr lang="en-US" altLang="en-US" smtClean="0"/>
              <a:pPr eaLnBrk="1" hangingPunct="1"/>
              <a:t>27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518E8-FE41-494C-89B8-6CE420E08897}"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406782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E0291-C265-4AC0-91DA-BC196057D994}"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193006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0FE5F-4B83-4E9A-82E5-9704A81E57CB}"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113663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AB37D2-4608-4DA2-99D5-FB0FF2E4A21F}"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77000" y="6477000"/>
            <a:ext cx="2133600" cy="365125"/>
          </a:xfrm>
        </p:spPr>
        <p:txBody>
          <a:bodyPr/>
          <a:lstStyle/>
          <a:p>
            <a:fld id="{BB6AA464-A7E6-497E-ADB9-393DA218FF05}" type="slidenum">
              <a:rPr lang="en-US" smtClean="0"/>
              <a:t>‹#›</a:t>
            </a:fld>
            <a:endParaRPr lang="en-US"/>
          </a:p>
        </p:txBody>
      </p:sp>
      <p:grpSp>
        <p:nvGrpSpPr>
          <p:cNvPr id="7" name="Group 6"/>
          <p:cNvGrpSpPr/>
          <p:nvPr userDrawn="1"/>
        </p:nvGrpSpPr>
        <p:grpSpPr>
          <a:xfrm>
            <a:off x="1295400" y="6400800"/>
            <a:ext cx="7391400" cy="417393"/>
            <a:chOff x="2398246" y="7334435"/>
            <a:chExt cx="7391400" cy="417393"/>
          </a:xfrm>
        </p:grpSpPr>
        <p:sp>
          <p:nvSpPr>
            <p:cNvPr id="8" name="Rectangle 7"/>
            <p:cNvSpPr/>
            <p:nvPr/>
          </p:nvSpPr>
          <p:spPr>
            <a:xfrm>
              <a:off x="2398246" y="7518667"/>
              <a:ext cx="7391400" cy="233161"/>
            </a:xfrm>
            <a:prstGeom prst="rect">
              <a:avLst/>
            </a:prstGeom>
            <a:solidFill>
              <a:srgbClr val="005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Arial Narrow" panose="020B0606020202030204" pitchFamily="34" charset="0"/>
                </a:rPr>
                <a:t>WSSDA Week</a:t>
              </a:r>
              <a:r>
                <a:rPr lang="en-US" sz="1600" b="1" baseline="0" dirty="0" smtClean="0">
                  <a:latin typeface="Arial Narrow" panose="020B0606020202030204" pitchFamily="34" charset="0"/>
                </a:rPr>
                <a:t> 10 Legislative Update, 3/17/17</a:t>
              </a:r>
              <a:endParaRPr lang="en-US" sz="1600" b="1" dirty="0">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646" y="7334435"/>
              <a:ext cx="662330" cy="368467"/>
            </a:xfrm>
            <a:prstGeom prst="rect">
              <a:avLst/>
            </a:prstGeom>
          </p:spPr>
        </p:pic>
      </p:grpSp>
    </p:spTree>
    <p:extLst>
      <p:ext uri="{BB962C8B-B14F-4D97-AF65-F5344CB8AC3E}">
        <p14:creationId xmlns:p14="http://schemas.microsoft.com/office/powerpoint/2010/main" val="37441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75D4B-4C04-4D6D-ABC2-D1A9AA3B24C7}"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157434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437EA-B160-45FE-9949-D781CA90D664}"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219001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10C203-4A82-4A05-88F7-0DBC69CAE8EC}" type="datetime1">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322417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8BE14-AAEB-44E1-8557-17E25B39E339}" type="datetime1">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378085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85BA3-233A-4938-986C-CBBAEFB07933}" type="datetime1">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5803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9CFC0-A2ED-48CC-9D75-6B5244F963B2}"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137799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63D5E-E5A3-48D7-99E1-3FD02E72AA7A}"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AA464-A7E6-497E-ADB9-393DA218FF05}" type="slidenum">
              <a:rPr lang="en-US" smtClean="0"/>
              <a:t>‹#›</a:t>
            </a:fld>
            <a:endParaRPr lang="en-US"/>
          </a:p>
        </p:txBody>
      </p:sp>
    </p:spTree>
    <p:extLst>
      <p:ext uri="{BB962C8B-B14F-4D97-AF65-F5344CB8AC3E}">
        <p14:creationId xmlns:p14="http://schemas.microsoft.com/office/powerpoint/2010/main" val="227746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7DCDD">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C4BF7-E475-449C-B1B7-23C64A21F6B1}" type="datetime1">
              <a:rPr lang="en-US" smtClean="0"/>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77000" y="6300309"/>
            <a:ext cx="2133600" cy="365125"/>
          </a:xfrm>
          <a:prstGeom prst="rect">
            <a:avLst/>
          </a:prstGeom>
        </p:spPr>
        <p:txBody>
          <a:bodyPr vert="horz" lIns="91440" tIns="45720" rIns="91440" bIns="45720" rtlCol="0" anchor="ctr"/>
          <a:lstStyle>
            <a:lvl1pPr algn="r">
              <a:defRPr sz="1200">
                <a:solidFill>
                  <a:schemeClr val="bg1"/>
                </a:solidFill>
              </a:defRPr>
            </a:lvl1pPr>
          </a:lstStyle>
          <a:p>
            <a:fld id="{BB6AA464-A7E6-497E-ADB9-393DA218FF05}" type="slidenum">
              <a:rPr lang="en-US" smtClean="0"/>
              <a:pPr/>
              <a:t>‹#›</a:t>
            </a:fld>
            <a:endParaRPr lang="en-US" dirty="0"/>
          </a:p>
        </p:txBody>
      </p:sp>
    </p:spTree>
    <p:extLst>
      <p:ext uri="{BB962C8B-B14F-4D97-AF65-F5344CB8AC3E}">
        <p14:creationId xmlns:p14="http://schemas.microsoft.com/office/powerpoint/2010/main" val="36168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app.leg.wa.gov/billsummary?BillNumber=1346&amp;Chamber=House&amp;Year=2017" TargetMode="External"/><Relationship Id="rId3" Type="http://schemas.openxmlformats.org/officeDocument/2006/relationships/hyperlink" Target="http://app.leg.wa.gov/billsummary?BillNumber=1654&amp;Year=2017" TargetMode="External"/><Relationship Id="rId7" Type="http://schemas.openxmlformats.org/officeDocument/2006/relationships/hyperlink" Target="http://app.leg.wa.gov/billsummary?BillNumber=5325&amp;Year=2017" TargetMode="External"/><Relationship Id="rId2" Type="http://schemas.openxmlformats.org/officeDocument/2006/relationships/hyperlink" Target="http://app.leg.wa.gov/billsummary?BillNumber=1341&amp;Year=2017" TargetMode="External"/><Relationship Id="rId1" Type="http://schemas.openxmlformats.org/officeDocument/2006/relationships/slideLayout" Target="../slideLayouts/slideLayout2.xml"/><Relationship Id="rId6" Type="http://schemas.openxmlformats.org/officeDocument/2006/relationships/hyperlink" Target="http://app.leg.wa.gov/billsummary?BillNumber=5142&amp;Year=2017" TargetMode="External"/><Relationship Id="rId11" Type="http://schemas.openxmlformats.org/officeDocument/2006/relationships/hyperlink" Target="http://app.leg.wa.gov/billsummary?BillNumber=1827&amp;Year=2017" TargetMode="External"/><Relationship Id="rId5" Type="http://schemas.openxmlformats.org/officeDocument/2006/relationships/hyperlink" Target="http://app.leg.wa.gov/billsummary?BillNumber=5712&amp;Year=2017" TargetMode="External"/><Relationship Id="rId10" Type="http://schemas.openxmlformats.org/officeDocument/2006/relationships/hyperlink" Target="http://app.leg.wa.gov/billsummary?BillNumber=5070&amp;Chamber=Senate&amp;Year=2017" TargetMode="External"/><Relationship Id="rId4" Type="http://schemas.openxmlformats.org/officeDocument/2006/relationships/hyperlink" Target="http://app.leg.wa.gov/billsummary?BillNumber=1445&amp;Chamber=House&amp;Year=2017" TargetMode="External"/><Relationship Id="rId9" Type="http://schemas.openxmlformats.org/officeDocument/2006/relationships/hyperlink" Target="http://app.leg.wa.gov/billsummary?BillNumber=1115&amp;Year=201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app.leg.wa.gov/billsummary?BillNumber=1594&amp;Year=2017" TargetMode="External"/><Relationship Id="rId13" Type="http://schemas.openxmlformats.org/officeDocument/2006/relationships/hyperlink" Target="http://app.leg.wa.gov/billsummary?BillNumber=5726&amp;Year=2017" TargetMode="External"/><Relationship Id="rId3" Type="http://schemas.openxmlformats.org/officeDocument/2006/relationships/hyperlink" Target="http://app.leg.wa.gov/billsummary?BillNumber=5404&amp;Year=2017" TargetMode="External"/><Relationship Id="rId7" Type="http://schemas.openxmlformats.org/officeDocument/2006/relationships/hyperlink" Target="http://app.leg.wa.gov/billsummary?BillNumber=5068&amp;Year=2017" TargetMode="External"/><Relationship Id="rId12" Type="http://schemas.openxmlformats.org/officeDocument/2006/relationships/hyperlink" Target="http://app.leg.wa.gov/billsummary?BillNumber=5651&amp;Year=2017" TargetMode="External"/><Relationship Id="rId2" Type="http://schemas.openxmlformats.org/officeDocument/2006/relationships/hyperlink" Target="http://app.leg.wa.gov/billsummary?BillNumber=1279&amp;Year=2017" TargetMode="External"/><Relationship Id="rId1" Type="http://schemas.openxmlformats.org/officeDocument/2006/relationships/slideLayout" Target="../slideLayouts/slideLayout2.xml"/><Relationship Id="rId6" Type="http://schemas.openxmlformats.org/officeDocument/2006/relationships/hyperlink" Target="http://app.leg.wa.gov/billsummary?BillNumber=1800&amp;Year=2017" TargetMode="External"/><Relationship Id="rId11" Type="http://schemas.openxmlformats.org/officeDocument/2006/relationships/hyperlink" Target="http://app.leg.wa.gov/billsummary?BillNumber=5641&amp;Year=2017" TargetMode="External"/><Relationship Id="rId5" Type="http://schemas.openxmlformats.org/officeDocument/2006/relationships/hyperlink" Target="http://app.leg.wa.gov/billsummary?BillNumber=1017&amp;Year=2017" TargetMode="External"/><Relationship Id="rId10" Type="http://schemas.openxmlformats.org/officeDocument/2006/relationships/hyperlink" Target="http://app.leg.wa.gov/billsummary?BillNumber=1886&amp;Year=2017" TargetMode="External"/><Relationship Id="rId4" Type="http://schemas.openxmlformats.org/officeDocument/2006/relationships/hyperlink" Target="http://app.leg.wa.gov/billsummary?BillNumber=5107&amp;Year=2017" TargetMode="External"/><Relationship Id="rId9" Type="http://schemas.openxmlformats.org/officeDocument/2006/relationships/hyperlink" Target="http://app.leg.wa.gov/billsummary?BillNumber=1060&amp;Year=201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app.leg.wa.gov/billsummary?BillNumber=1777&amp;Year=2017" TargetMode="External"/><Relationship Id="rId13" Type="http://schemas.openxmlformats.org/officeDocument/2006/relationships/hyperlink" Target="http://app.leg.wa.gov/billsummary?BillNumber=5111&amp;Year=2017" TargetMode="External"/><Relationship Id="rId3" Type="http://schemas.openxmlformats.org/officeDocument/2006/relationships/hyperlink" Target="http://app.leg.wa.gov/billsummary?BillNumber=1059&amp;Year=2017" TargetMode="External"/><Relationship Id="rId7" Type="http://schemas.openxmlformats.org/officeDocument/2006/relationships/hyperlink" Target="http://app.leg.wa.gov/billsummary?BillNumber=5644&amp;Year=2017" TargetMode="External"/><Relationship Id="rId12" Type="http://schemas.openxmlformats.org/officeDocument/2006/relationships/hyperlink" Target="http://app.leg.wa.gov/billsummary?BillNumber=5825&amp;Year=2017" TargetMode="External"/><Relationship Id="rId2" Type="http://schemas.openxmlformats.org/officeDocument/2006/relationships/hyperlink" Target="http://app.leg.wa.gov/billsummary?BillNumber=5023&amp;Year=2017" TargetMode="External"/><Relationship Id="rId16" Type="http://schemas.openxmlformats.org/officeDocument/2006/relationships/hyperlink" Target="https://wssda.box.com/shared/static/f6bz9odm39tfhts9f76j7hrj3q30rgci.pdf" TargetMode="External"/><Relationship Id="rId1" Type="http://schemas.openxmlformats.org/officeDocument/2006/relationships/slideLayout" Target="../slideLayouts/slideLayout2.xml"/><Relationship Id="rId6" Type="http://schemas.openxmlformats.org/officeDocument/2006/relationships/hyperlink" Target="http://app.leg.wa.gov/billsummary?BillNumber=5453&amp;Year=2017" TargetMode="External"/><Relationship Id="rId11" Type="http://schemas.openxmlformats.org/officeDocument/2006/relationships/hyperlink" Target="http://app.leg.wa.gov/billsummary?BillNumber=1067&amp;Year=2017" TargetMode="External"/><Relationship Id="rId5" Type="http://schemas.openxmlformats.org/officeDocument/2006/relationships/hyperlink" Target="http://app.leg.wa.gov/billsummary?BillNumber=5702&amp;Year=2017" TargetMode="External"/><Relationship Id="rId15" Type="http://schemas.openxmlformats.org/officeDocument/2006/relationships/hyperlink" Target="http://app.leg.wa.gov/billsummary?BillNumber=5127&amp;Year=2017" TargetMode="External"/><Relationship Id="rId10" Type="http://schemas.openxmlformats.org/officeDocument/2006/relationships/hyperlink" Target="http://app.leg.wa.gov/billsummary?BillNumber=1843&amp;Year=2017" TargetMode="External"/><Relationship Id="rId4" Type="http://schemas.openxmlformats.org/officeDocument/2006/relationships/hyperlink" Target="http://app.leg.wa.gov/billsummary?BillNumber=5664&amp;Year=2017" TargetMode="External"/><Relationship Id="rId9" Type="http://schemas.openxmlformats.org/officeDocument/2006/relationships/hyperlink" Target="http://app.leg.wa.gov/billsummary?BillNumber=5607&amp;Year=2017" TargetMode="External"/><Relationship Id="rId14" Type="http://schemas.openxmlformats.org/officeDocument/2006/relationships/hyperlink" Target="http://app.leg.wa.gov/billsummary?BillNumber=5113&amp;Year=2017"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leg.wa.gov/Senate/Committees/RULE/Pages/MembersStaff.aspx" TargetMode="External"/><Relationship Id="rId3" Type="http://schemas.openxmlformats.org/officeDocument/2006/relationships/hyperlink" Target="https://wssda.box.com/shared/static/qd9j8i2hcpq2bioj0i1r79qlfosf6gla.xls" TargetMode="External"/><Relationship Id="rId7" Type="http://schemas.openxmlformats.org/officeDocument/2006/relationships/hyperlink" Target="http://leg.wa.gov/House/Committees/RUL/Pages/MembersStaff.aspx" TargetMode="External"/><Relationship Id="rId2" Type="http://schemas.openxmlformats.org/officeDocument/2006/relationships/hyperlink" Target="https://wssda.box.com/shared/static/p8gez70i7fcacqarue0d2y9yh98miyn7.pdf" TargetMode="External"/><Relationship Id="rId1" Type="http://schemas.openxmlformats.org/officeDocument/2006/relationships/slideLayout" Target="../slideLayouts/slideLayout2.xml"/><Relationship Id="rId6" Type="http://schemas.openxmlformats.org/officeDocument/2006/relationships/hyperlink" Target="http://leg.wa.gov/House/Committees/APP/Pages/default.aspx" TargetMode="External"/><Relationship Id="rId5" Type="http://schemas.openxmlformats.org/officeDocument/2006/relationships/hyperlink" Target="http://leg.wa.gov/Senate/Committees/EDU/Pages/MembersStaff.aspx" TargetMode="External"/><Relationship Id="rId4" Type="http://schemas.openxmlformats.org/officeDocument/2006/relationships/hyperlink" Target="http://leg.wa.gov/House/Committees/ED/Pages/MembersStaff.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wssda.org/Legislative/LegislativeUpdates/2017EducationBudgetProposals.aspx"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pp.leg.wa.gov/billsummary?BillNumber=5607&amp;Year=2017" TargetMode="External"/><Relationship Id="rId1" Type="http://schemas.openxmlformats.org/officeDocument/2006/relationships/slideLayout" Target="../slideLayouts/slideLayout2.xml"/><Relationship Id="rId6" Type="http://schemas.openxmlformats.org/officeDocument/2006/relationships/hyperlink" Target="https://wssda.box.com/shared/static/sa141k54nf6sgce6w6ud3pby8a9d19vf.pdf" TargetMode="External"/><Relationship Id="rId5" Type="http://schemas.openxmlformats.org/officeDocument/2006/relationships/hyperlink" Target="https://wssda.box.com/shared/static/99ocuqvd9lbky6nmy9zf93hrfdnjkr4q.pdf" TargetMode="External"/><Relationship Id="rId4" Type="http://schemas.openxmlformats.org/officeDocument/2006/relationships/hyperlink" Target="http://www.k12.wa.us/LegisGov/TeacherShortage.asp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app.leg.wa.gov/billsummary?BillNumber=5607&amp;Year=2017" TargetMode="External"/><Relationship Id="rId3" Type="http://schemas.openxmlformats.org/officeDocument/2006/relationships/hyperlink" Target="http://app.leg.wa.gov/billsummary?BillNumber=1319&amp;Year=2017" TargetMode="External"/><Relationship Id="rId7" Type="http://schemas.openxmlformats.org/officeDocument/2006/relationships/hyperlink" Target="http://app.leg.wa.gov/billsummary?BillNumber=5712&amp;Year=2017" TargetMode="External"/><Relationship Id="rId2" Type="http://schemas.openxmlformats.org/officeDocument/2006/relationships/hyperlink" Target="http://app.leg.wa.gov/billsummary?BillNumber=1341&amp;Year=2017" TargetMode="External"/><Relationship Id="rId1" Type="http://schemas.openxmlformats.org/officeDocument/2006/relationships/slideLayout" Target="../slideLayouts/slideLayout2.xml"/><Relationship Id="rId6" Type="http://schemas.openxmlformats.org/officeDocument/2006/relationships/hyperlink" Target="http://app.leg.wa.gov/billsummary?BillNumber=1445&amp;Chamber=House&amp;Year=2017" TargetMode="External"/><Relationship Id="rId5" Type="http://schemas.openxmlformats.org/officeDocument/2006/relationships/hyperlink" Target="http://app.leg.wa.gov/billsummary?BillNumber=1827&amp;Year=2017" TargetMode="External"/><Relationship Id="rId4" Type="http://schemas.openxmlformats.org/officeDocument/2006/relationships/hyperlink" Target="http://app.leg.wa.gov/billsummary?BillNumber=1654&amp;Year=201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pp.leg.wa.gov/pbc/" TargetMode="External"/><Relationship Id="rId2" Type="http://schemas.openxmlformats.org/officeDocument/2006/relationships/hyperlink" Target="http://app.leg.wa.gov/billinfo/" TargetMode="External"/><Relationship Id="rId1" Type="http://schemas.openxmlformats.org/officeDocument/2006/relationships/slideLayout" Target="../slideLayouts/slideLayout2.xml"/><Relationship Id="rId6" Type="http://schemas.openxmlformats.org/officeDocument/2006/relationships/hyperlink" Target="https://app.leg.wa.gov/far/Senate/Calendar" TargetMode="External"/><Relationship Id="rId5" Type="http://schemas.openxmlformats.org/officeDocument/2006/relationships/hyperlink" Target="https://app.leg.wa.gov/far/House/Calendar"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mailto:t.kimbrough@wssda.org" TargetMode="External"/><Relationship Id="rId3" Type="http://schemas.openxmlformats.org/officeDocument/2006/relationships/image" Target="../media/image3.jpeg"/><Relationship Id="rId7" Type="http://schemas.openxmlformats.org/officeDocument/2006/relationships/hyperlink" Target="mailto:j.vavrus@wssd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t.garchow@wssda.org" TargetMode="External"/><Relationship Id="rId5" Type="http://schemas.openxmlformats.org/officeDocument/2006/relationships/hyperlink" Target="http://wssda.org/Legislative/SchoolBoardLegislativeRepresentatives.aspx" TargetMode="External"/><Relationship Id="rId4" Type="http://schemas.openxmlformats.org/officeDocument/2006/relationships/hyperlink" Target="http://wssda.org/Legislative/LegislativeUpdates.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tvw.org/watch/?eventID=2017011011" TargetMode="External"/><Relationship Id="rId3" Type="http://schemas.openxmlformats.org/officeDocument/2006/relationships/hyperlink" Target="http://app.leg.wa.gov/billinfo/" TargetMode="External"/><Relationship Id="rId7" Type="http://schemas.openxmlformats.org/officeDocument/2006/relationships/hyperlink" Target="http://leg.wa.gov/Senate/Committees/Pages/default.aspx" TargetMode="External"/><Relationship Id="rId2" Type="http://schemas.openxmlformats.org/officeDocument/2006/relationships/hyperlink" Target="http://leg.wa.gov/JointCommittees/EFTF/Pages/default.aspx" TargetMode="External"/><Relationship Id="rId1" Type="http://schemas.openxmlformats.org/officeDocument/2006/relationships/slideLayout" Target="../slideLayouts/slideLayout2.xml"/><Relationship Id="rId6" Type="http://schemas.openxmlformats.org/officeDocument/2006/relationships/hyperlink" Target="http://leg.wa.gov/House/Committees/Pages/default.aspx" TargetMode="External"/><Relationship Id="rId5" Type="http://schemas.openxmlformats.org/officeDocument/2006/relationships/hyperlink" Target="http://leg.wa.gov/legislature/Pages/CommitteeListing.aspx" TargetMode="External"/><Relationship Id="rId4" Type="http://schemas.openxmlformats.org/officeDocument/2006/relationships/hyperlink" Target="https://app.leg.wa.gov/pb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ssda.org/Legislative/OurPrioritiesPosition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ssda.org/Legislative/LegislativeUpdates/2017EducationBudgetProposal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ssda.org/Legislative/AdvocacyResources.aspx" TargetMode="External"/><Relationship Id="rId5" Type="http://schemas.openxmlformats.org/officeDocument/2006/relationships/hyperlink" Target="http://wssda.org/Legislative/LegislativeUpdates.aspx" TargetMode="External"/><Relationship Id="rId4" Type="http://schemas.openxmlformats.org/officeDocument/2006/relationships/hyperlink" Target="http://wssda.org/Legislative/SchoolBoardLegislativeRepresentatives.asp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twitter.com/search?q=#waedu&amp;src=typd" TargetMode="External"/><Relationship Id="rId3" Type="http://schemas.openxmlformats.org/officeDocument/2006/relationships/hyperlink" Target="http://wssda.org/Legislative/LegislativeCommittee.aspx" TargetMode="External"/><Relationship Id="rId7" Type="http://schemas.openxmlformats.org/officeDocument/2006/relationships/hyperlink" Target="https://twitter.com/search?q=#wssdaleg&amp;src=typ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witter.com/jessicavavrus" TargetMode="External"/><Relationship Id="rId5" Type="http://schemas.openxmlformats.org/officeDocument/2006/relationships/hyperlink" Target="http://wssda.org/Events/LegislativeConference.aspx" TargetMode="External"/><Relationship Id="rId4" Type="http://schemas.openxmlformats.org/officeDocument/2006/relationships/hyperlink" Target="http://wssda.org/Events/LegislativeAssembly.aspx" TargetMode="External"/><Relationship Id="rId9" Type="http://schemas.openxmlformats.org/officeDocument/2006/relationships/hyperlink" Target="https://twitter.com/search?q=#waleg&amp;src=typd"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j.vavrus@wssda.org"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ssda.org/Legislative/SchoolBoardLegislativeRepresentative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app.leg.wa.gov/billsummary?BillNumber=1706&amp;Year=2017" TargetMode="External"/><Relationship Id="rId13" Type="http://schemas.openxmlformats.org/officeDocument/2006/relationships/hyperlink" Target="http://app.leg.wa.gov/billsummary?BillNumber=1170&amp;Year=2017" TargetMode="External"/><Relationship Id="rId18" Type="http://schemas.openxmlformats.org/officeDocument/2006/relationships/hyperlink" Target="http://app.leg.wa.gov/billsummary?BillNumber=1641&amp;Year=2017" TargetMode="External"/><Relationship Id="rId3" Type="http://schemas.openxmlformats.org/officeDocument/2006/relationships/hyperlink" Target="http://app.leg.wa.gov/billsummary?BillNumber=5236&amp;Year=2017" TargetMode="External"/><Relationship Id="rId7" Type="http://schemas.openxmlformats.org/officeDocument/2006/relationships/hyperlink" Target="http://app.leg.wa.gov/billsummary?BillNumber=1235&amp;Year=2017" TargetMode="External"/><Relationship Id="rId12" Type="http://schemas.openxmlformats.org/officeDocument/2006/relationships/hyperlink" Target="http://app.leg.wa.gov/billsummary?BillNumber=1445&amp;Year=2017" TargetMode="External"/><Relationship Id="rId17" Type="http://schemas.openxmlformats.org/officeDocument/2006/relationships/hyperlink" Target="http://app.leg.wa.gov/billsummary?BillNumber=1867&amp;Year=2017" TargetMode="External"/><Relationship Id="rId2" Type="http://schemas.openxmlformats.org/officeDocument/2006/relationships/hyperlink" Target="http://app.leg.wa.gov/billsummary?BillNumber=5064&amp;Year=2017" TargetMode="External"/><Relationship Id="rId16" Type="http://schemas.openxmlformats.org/officeDocument/2006/relationships/hyperlink" Target="http://app.leg.wa.gov/billsummary?BillNumber=1816&amp;Year=2017" TargetMode="External"/><Relationship Id="rId1" Type="http://schemas.openxmlformats.org/officeDocument/2006/relationships/slideLayout" Target="../slideLayouts/slideLayout2.xml"/><Relationship Id="rId6" Type="http://schemas.openxmlformats.org/officeDocument/2006/relationships/hyperlink" Target="http://app.leg.wa.gov/billsummary?BillNumber=1046&amp;Year=2017" TargetMode="External"/><Relationship Id="rId11" Type="http://schemas.openxmlformats.org/officeDocument/2006/relationships/hyperlink" Target="http://app.leg.wa.gov/billsummary?BillNumber=1618&amp;Year=2017" TargetMode="External"/><Relationship Id="rId5" Type="http://schemas.openxmlformats.org/officeDocument/2006/relationships/hyperlink" Target="http://app.leg.wa.gov/billsummary?BillNumber=1481&amp;Year=2017" TargetMode="External"/><Relationship Id="rId15" Type="http://schemas.openxmlformats.org/officeDocument/2006/relationships/hyperlink" Target="http://app.leg.wa.gov/billsummary?BillNumber=5241&amp;Year=2017" TargetMode="External"/><Relationship Id="rId10" Type="http://schemas.openxmlformats.org/officeDocument/2006/relationships/hyperlink" Target="http://app.leg.wa.gov/billsummary?BillNumber=1551&amp;Year=2017" TargetMode="External"/><Relationship Id="rId4" Type="http://schemas.openxmlformats.org/officeDocument/2006/relationships/hyperlink" Target="http://app.leg.wa.gov/billsummary?BillNumber=5449&amp;Year=2017" TargetMode="External"/><Relationship Id="rId9" Type="http://schemas.openxmlformats.org/officeDocument/2006/relationships/hyperlink" Target="http://app.leg.wa.gov/billsummary?BillNumber=1508&amp;Year=2017" TargetMode="External"/><Relationship Id="rId14" Type="http://schemas.openxmlformats.org/officeDocument/2006/relationships/hyperlink" Target="http://app.leg.wa.gov/billsummary?BillNumber=5293&amp;Year=2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087" y="914400"/>
            <a:ext cx="2929632" cy="3524234"/>
          </a:xfrm>
          <a:prstGeom prst="rect">
            <a:avLst/>
          </a:prstGeom>
        </p:spPr>
      </p:pic>
      <p:sp>
        <p:nvSpPr>
          <p:cNvPr id="6" name="Rectangle 5"/>
          <p:cNvSpPr/>
          <p:nvPr/>
        </p:nvSpPr>
        <p:spPr>
          <a:xfrm>
            <a:off x="0" y="4471185"/>
            <a:ext cx="9144000" cy="1428766"/>
          </a:xfrm>
          <a:prstGeom prst="rect">
            <a:avLst/>
          </a:prstGeom>
          <a:solidFill>
            <a:srgbClr val="005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703" y="4648200"/>
            <a:ext cx="7772400" cy="631825"/>
          </a:xfrm>
        </p:spPr>
        <p:txBody>
          <a:bodyPr>
            <a:normAutofit fontScale="90000"/>
          </a:bodyPr>
          <a:lstStyle/>
          <a:p>
            <a:r>
              <a:rPr lang="en-US" b="1" spc="-150" dirty="0" smtClean="0">
                <a:solidFill>
                  <a:schemeClr val="bg1"/>
                </a:solidFill>
                <a:latin typeface="Arial Narrow" panose="020B0606020202030204" pitchFamily="34" charset="0"/>
              </a:rPr>
              <a:t>WSSDA’s Weekly Legislative Update</a:t>
            </a:r>
            <a:endParaRPr lang="en-US" b="1" spc="-150" dirty="0">
              <a:solidFill>
                <a:schemeClr val="bg1"/>
              </a:solidFill>
              <a:latin typeface="Arial Narrow" panose="020B0606020202030204" pitchFamily="34" charset="0"/>
            </a:endParaRPr>
          </a:p>
        </p:txBody>
      </p:sp>
      <p:sp>
        <p:nvSpPr>
          <p:cNvPr id="3" name="Subtitle 2"/>
          <p:cNvSpPr>
            <a:spLocks noGrp="1"/>
          </p:cNvSpPr>
          <p:nvPr>
            <p:ph type="subTitle" idx="1"/>
          </p:nvPr>
        </p:nvSpPr>
        <p:spPr>
          <a:xfrm>
            <a:off x="1371600" y="5029200"/>
            <a:ext cx="6400800" cy="685800"/>
          </a:xfrm>
        </p:spPr>
        <p:txBody>
          <a:bodyPr>
            <a:normAutofit fontScale="92500" lnSpcReduction="10000"/>
          </a:bodyPr>
          <a:lstStyle/>
          <a:p>
            <a:endParaRPr lang="en-US" sz="2000" dirty="0" smtClean="0">
              <a:solidFill>
                <a:schemeClr val="bg1"/>
              </a:solidFill>
              <a:latin typeface="Arial Narrow" panose="020B0606020202030204" pitchFamily="34" charset="0"/>
            </a:endParaRPr>
          </a:p>
          <a:p>
            <a:r>
              <a:rPr lang="en-US" sz="2000" dirty="0" smtClean="0">
                <a:solidFill>
                  <a:schemeClr val="bg1"/>
                </a:solidFill>
                <a:latin typeface="Arial Narrow" panose="020B0606020202030204" pitchFamily="34" charset="0"/>
              </a:rPr>
              <a:t>WEEK 10: March 17, 2017</a:t>
            </a:r>
          </a:p>
        </p:txBody>
      </p:sp>
      <p:sp>
        <p:nvSpPr>
          <p:cNvPr id="4" name="Slide Number Placeholder 3"/>
          <p:cNvSpPr>
            <a:spLocks noGrp="1"/>
          </p:cNvSpPr>
          <p:nvPr>
            <p:ph type="sldNum" sz="quarter" idx="12"/>
          </p:nvPr>
        </p:nvSpPr>
        <p:spPr/>
        <p:txBody>
          <a:bodyPr/>
          <a:lstStyle/>
          <a:p>
            <a:fld id="{BB6AA464-A7E6-497E-ADB9-393DA218FF05}" type="slidenum">
              <a:rPr lang="en-US" smtClean="0"/>
              <a:t>1</a:t>
            </a:fld>
            <a:endParaRPr lang="en-US"/>
          </a:p>
        </p:txBody>
      </p:sp>
    </p:spTree>
    <p:extLst>
      <p:ext uri="{BB962C8B-B14F-4D97-AF65-F5344CB8AC3E}">
        <p14:creationId xmlns:p14="http://schemas.microsoft.com/office/powerpoint/2010/main" val="1218217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792162"/>
          </a:xfrm>
        </p:spPr>
        <p:txBody>
          <a:bodyPr>
            <a:noAutofit/>
          </a:bodyPr>
          <a:lstStyle/>
          <a:p>
            <a:r>
              <a:rPr lang="en-US" sz="2400" dirty="0"/>
              <a:t>Week 10 Recap and Week 11 Preview: Highlighted Bill / Issue Actions </a:t>
            </a:r>
            <a:endParaRPr lang="en-US" sz="2400" dirty="0"/>
          </a:p>
        </p:txBody>
      </p:sp>
      <p:sp>
        <p:nvSpPr>
          <p:cNvPr id="3" name="Content Placeholder 2"/>
          <p:cNvSpPr>
            <a:spLocks noGrp="1"/>
          </p:cNvSpPr>
          <p:nvPr>
            <p:ph idx="1"/>
          </p:nvPr>
        </p:nvSpPr>
        <p:spPr>
          <a:xfrm>
            <a:off x="152400" y="685800"/>
            <a:ext cx="8839200" cy="6096000"/>
          </a:xfrm>
        </p:spPr>
        <p:txBody>
          <a:bodyPr>
            <a:noAutofit/>
          </a:bodyPr>
          <a:lstStyle/>
          <a:p>
            <a:pPr marL="0" indent="0">
              <a:buNone/>
            </a:pPr>
            <a:r>
              <a:rPr lang="en-US" sz="1600" b="1" dirty="0"/>
              <a:t>Key: H </a:t>
            </a:r>
            <a:r>
              <a:rPr lang="en-US" sz="1600" dirty="0"/>
              <a:t>= Public Hearing this week // </a:t>
            </a:r>
            <a:r>
              <a:rPr lang="en-US" sz="1600" b="1" dirty="0">
                <a:solidFill>
                  <a:srgbClr val="FF0000"/>
                </a:solidFill>
              </a:rPr>
              <a:t>H</a:t>
            </a:r>
            <a:r>
              <a:rPr lang="en-US" sz="1600" b="1" dirty="0"/>
              <a:t> = </a:t>
            </a:r>
            <a:r>
              <a:rPr lang="en-US" sz="1600" dirty="0"/>
              <a:t>Public Hearing next week // </a:t>
            </a:r>
            <a:r>
              <a:rPr lang="en-US" sz="1600" b="1" dirty="0">
                <a:solidFill>
                  <a:srgbClr val="FF0000"/>
                </a:solidFill>
              </a:rPr>
              <a:t>ES</a:t>
            </a:r>
            <a:r>
              <a:rPr lang="en-US" sz="1600" dirty="0"/>
              <a:t> = Executive </a:t>
            </a:r>
            <a:r>
              <a:rPr lang="en-US" sz="1600" dirty="0" smtClean="0"/>
              <a:t>Session</a:t>
            </a:r>
            <a:endParaRPr lang="en-US" sz="1600" b="1" dirty="0" smtClean="0"/>
          </a:p>
          <a:p>
            <a:r>
              <a:rPr lang="en-US" sz="1600" b="1" dirty="0" smtClean="0"/>
              <a:t>Teaching</a:t>
            </a:r>
            <a:r>
              <a:rPr lang="en-US" sz="1600" dirty="0" smtClean="0"/>
              <a:t> </a:t>
            </a:r>
            <a:r>
              <a:rPr lang="en-US" sz="1600" dirty="0" smtClean="0"/>
              <a:t>(WSSDA Position Category 2)</a:t>
            </a:r>
          </a:p>
          <a:p>
            <a:pPr marL="457200" lvl="1" indent="0">
              <a:buNone/>
            </a:pPr>
            <a:r>
              <a:rPr lang="en-US" sz="1400" b="1" dirty="0" smtClean="0"/>
              <a:t>	Certification</a:t>
            </a:r>
          </a:p>
          <a:p>
            <a:pPr lvl="2"/>
            <a:r>
              <a:rPr lang="en-US" sz="1400" dirty="0" smtClean="0">
                <a:hlinkClick r:id="rId2"/>
              </a:rPr>
              <a:t>2SHB 1341 </a:t>
            </a:r>
            <a:r>
              <a:rPr lang="en-US" sz="1400" dirty="0" smtClean="0"/>
              <a:t>(professional certification for teachers/administrators) </a:t>
            </a:r>
            <a:r>
              <a:rPr lang="en-US" sz="1400" b="1" dirty="0"/>
              <a:t>H</a:t>
            </a:r>
            <a:endParaRPr lang="en-US" sz="1400" dirty="0" smtClean="0"/>
          </a:p>
          <a:p>
            <a:pPr lvl="2"/>
            <a:r>
              <a:rPr lang="en-US" sz="1400" dirty="0" smtClean="0">
                <a:hlinkClick r:id="rId3"/>
              </a:rPr>
              <a:t>EHB </a:t>
            </a:r>
            <a:r>
              <a:rPr lang="en-US" sz="1400" dirty="0" smtClean="0">
                <a:hlinkClick r:id="rId3"/>
              </a:rPr>
              <a:t>1654 </a:t>
            </a:r>
            <a:r>
              <a:rPr lang="en-US" sz="1400" dirty="0" smtClean="0"/>
              <a:t>(explicit alternative routes for teacher certification programs</a:t>
            </a:r>
            <a:r>
              <a:rPr lang="en-US" sz="1400" dirty="0" smtClean="0"/>
              <a:t>)</a:t>
            </a:r>
            <a:r>
              <a:rPr lang="en-US" sz="1400" b="1" dirty="0"/>
              <a:t> H</a:t>
            </a:r>
            <a:endParaRPr lang="en-US" sz="1400" dirty="0" smtClean="0"/>
          </a:p>
          <a:p>
            <a:pPr lvl="2"/>
            <a:endParaRPr lang="en-US" sz="1400" dirty="0"/>
          </a:p>
          <a:p>
            <a:pPr marL="457200" lvl="1" indent="0">
              <a:buNone/>
            </a:pPr>
            <a:r>
              <a:rPr lang="en-US" sz="1400" dirty="0" smtClean="0"/>
              <a:t>	</a:t>
            </a:r>
            <a:r>
              <a:rPr lang="en-US" sz="1400" b="1" dirty="0" smtClean="0"/>
              <a:t>Recruitment / Retention</a:t>
            </a:r>
          </a:p>
          <a:p>
            <a:pPr lvl="2"/>
            <a:r>
              <a:rPr lang="en-US" sz="1400" dirty="0" smtClean="0">
                <a:hlinkClick r:id="rId4"/>
              </a:rPr>
              <a:t>HB </a:t>
            </a:r>
            <a:r>
              <a:rPr lang="en-US" sz="1400" dirty="0">
                <a:hlinkClick r:id="rId4"/>
              </a:rPr>
              <a:t>1445 </a:t>
            </a:r>
            <a:r>
              <a:rPr lang="en-US" sz="1400" dirty="0"/>
              <a:t>(dual language in K-12 </a:t>
            </a:r>
            <a:r>
              <a:rPr lang="en-US" sz="1400" dirty="0" err="1"/>
              <a:t>ed</a:t>
            </a:r>
            <a:r>
              <a:rPr lang="en-US" sz="1400" dirty="0" smtClean="0"/>
              <a:t>) </a:t>
            </a:r>
            <a:r>
              <a:rPr lang="en-US" sz="1400" b="1" dirty="0"/>
              <a:t>H</a:t>
            </a:r>
            <a:endParaRPr lang="en-US" sz="1400" dirty="0"/>
          </a:p>
          <a:p>
            <a:pPr lvl="2"/>
            <a:r>
              <a:rPr lang="en-US" sz="1400" dirty="0">
                <a:hlinkClick r:id="rId5"/>
              </a:rPr>
              <a:t>SB 5712 </a:t>
            </a:r>
            <a:r>
              <a:rPr lang="en-US" sz="1400" dirty="0"/>
              <a:t>(bilingual </a:t>
            </a:r>
            <a:r>
              <a:rPr lang="en-US" sz="1400" dirty="0" err="1"/>
              <a:t>ed</a:t>
            </a:r>
            <a:r>
              <a:rPr lang="en-US" sz="1400" dirty="0"/>
              <a:t> workforce</a:t>
            </a:r>
            <a:r>
              <a:rPr lang="en-US" sz="1400" dirty="0" smtClean="0"/>
              <a:t>) </a:t>
            </a:r>
            <a:r>
              <a:rPr lang="en-US" sz="1400" b="1" dirty="0">
                <a:solidFill>
                  <a:srgbClr val="FF0000"/>
                </a:solidFill>
              </a:rPr>
              <a:t>H</a:t>
            </a:r>
            <a:endParaRPr lang="en-US" sz="1400" dirty="0" smtClean="0">
              <a:solidFill>
                <a:srgbClr val="FF0000"/>
              </a:solidFill>
            </a:endParaRPr>
          </a:p>
          <a:p>
            <a:pPr marL="914400" lvl="2" indent="0">
              <a:buNone/>
            </a:pPr>
            <a:endParaRPr lang="en-US" sz="1400" dirty="0" smtClean="0"/>
          </a:p>
          <a:p>
            <a:pPr marL="914400" lvl="2" indent="0">
              <a:buNone/>
            </a:pPr>
            <a:r>
              <a:rPr lang="en-US" sz="1400" b="1" dirty="0" smtClean="0"/>
              <a:t>Education Support Associates / Student Supports:</a:t>
            </a:r>
          </a:p>
          <a:p>
            <a:pPr lvl="2"/>
            <a:r>
              <a:rPr lang="en-US" sz="1400" dirty="0" smtClean="0">
                <a:hlinkClick r:id="rId6"/>
              </a:rPr>
              <a:t>SSB 5142 </a:t>
            </a:r>
            <a:r>
              <a:rPr lang="en-US" sz="1400" dirty="0" smtClean="0"/>
              <a:t>(Educational interpreters</a:t>
            </a:r>
            <a:r>
              <a:rPr lang="en-US" sz="1400" dirty="0" smtClean="0"/>
              <a:t>) </a:t>
            </a:r>
            <a:r>
              <a:rPr lang="en-US" sz="1400" b="1" dirty="0"/>
              <a:t>H</a:t>
            </a:r>
            <a:endParaRPr lang="en-US" sz="1400" dirty="0" smtClean="0"/>
          </a:p>
          <a:p>
            <a:pPr lvl="2"/>
            <a:r>
              <a:rPr lang="en-US" sz="1400" dirty="0" smtClean="0">
                <a:hlinkClick r:id="rId7"/>
              </a:rPr>
              <a:t>SB 5325 </a:t>
            </a:r>
            <a:r>
              <a:rPr lang="en-US" sz="1400" b="1" dirty="0"/>
              <a:t>H </a:t>
            </a:r>
            <a:r>
              <a:rPr lang="en-US" sz="1400" b="1" dirty="0" smtClean="0"/>
              <a:t> </a:t>
            </a:r>
            <a:r>
              <a:rPr lang="en-US" sz="1400" dirty="0" smtClean="0"/>
              <a:t>/ </a:t>
            </a:r>
            <a:r>
              <a:rPr lang="en-US" sz="1400" dirty="0" smtClean="0">
                <a:hlinkClick r:id="rId8"/>
              </a:rPr>
              <a:t>SHB 1346 </a:t>
            </a:r>
            <a:r>
              <a:rPr lang="en-US" sz="1400" b="1" dirty="0" smtClean="0"/>
              <a:t>H </a:t>
            </a:r>
            <a:r>
              <a:rPr lang="en-US" sz="1400" dirty="0" smtClean="0"/>
              <a:t> (Nurse in a school setting)</a:t>
            </a:r>
          </a:p>
          <a:p>
            <a:pPr lvl="2"/>
            <a:r>
              <a:rPr lang="en-US" sz="1400" dirty="0" smtClean="0">
                <a:hlinkClick r:id="rId9"/>
              </a:rPr>
              <a:t>ESHB 1115 </a:t>
            </a:r>
            <a:r>
              <a:rPr lang="en-US" sz="1400" dirty="0" smtClean="0"/>
              <a:t>/ </a:t>
            </a:r>
            <a:r>
              <a:rPr lang="en-US" sz="1400" dirty="0" smtClean="0">
                <a:hlinkClick r:id="rId10"/>
              </a:rPr>
              <a:t>SB </a:t>
            </a:r>
            <a:r>
              <a:rPr lang="en-US" sz="1400" dirty="0" smtClean="0">
                <a:hlinkClick r:id="rId10"/>
              </a:rPr>
              <a:t>5070 </a:t>
            </a:r>
            <a:r>
              <a:rPr lang="en-US" sz="1400" b="1" dirty="0">
                <a:solidFill>
                  <a:srgbClr val="FF0000"/>
                </a:solidFill>
              </a:rPr>
              <a:t>H</a:t>
            </a:r>
            <a:r>
              <a:rPr lang="en-US" sz="1400" dirty="0" smtClean="0"/>
              <a:t>(</a:t>
            </a:r>
            <a:r>
              <a:rPr lang="en-US" sz="1400" dirty="0" err="1" smtClean="0"/>
              <a:t>Paraeducators</a:t>
            </a:r>
            <a:r>
              <a:rPr lang="en-US" sz="1400" dirty="0" smtClean="0"/>
              <a:t>)</a:t>
            </a:r>
          </a:p>
          <a:p>
            <a:pPr lvl="2"/>
            <a:endParaRPr lang="en-US" sz="1400" dirty="0" smtClean="0"/>
          </a:p>
          <a:p>
            <a:pPr lvl="1"/>
            <a:r>
              <a:rPr lang="en-US" sz="1400" dirty="0" smtClean="0"/>
              <a:t>Did not move out of Chamber, but maybe NTIB?</a:t>
            </a:r>
          </a:p>
          <a:p>
            <a:pPr lvl="2"/>
            <a:r>
              <a:rPr lang="en-US" sz="1400" dirty="0" smtClean="0">
                <a:hlinkClick r:id="rId11"/>
              </a:rPr>
              <a:t>HB 1827 </a:t>
            </a:r>
            <a:r>
              <a:rPr lang="en-US" sz="1400" dirty="0" smtClean="0"/>
              <a:t>(broad bill to address many components related to </a:t>
            </a:r>
            <a:r>
              <a:rPr lang="en-US" sz="1400" b="1" dirty="0" smtClean="0"/>
              <a:t>Teacher Recruitment</a:t>
            </a:r>
            <a:r>
              <a:rPr lang="en-US" sz="1400" dirty="0" smtClean="0"/>
              <a:t>, Educator Retention, Evaluation </a:t>
            </a:r>
            <a:r>
              <a:rPr lang="en-US" sz="1400" dirty="0"/>
              <a:t>of Educator </a:t>
            </a:r>
            <a:r>
              <a:rPr lang="en-US" sz="1400" dirty="0" smtClean="0"/>
              <a:t>Effectiveness, Educator Certification, Incentives </a:t>
            </a:r>
            <a:r>
              <a:rPr lang="en-US" sz="1400" dirty="0"/>
              <a:t>and Assistance for </a:t>
            </a:r>
            <a:r>
              <a:rPr lang="en-US" sz="1400" dirty="0" smtClean="0"/>
              <a:t>Educators)</a:t>
            </a:r>
            <a:endParaRPr lang="en-US" sz="1400" dirty="0"/>
          </a:p>
        </p:txBody>
      </p:sp>
      <p:sp>
        <p:nvSpPr>
          <p:cNvPr id="4" name="Slide Number Placeholder 3"/>
          <p:cNvSpPr>
            <a:spLocks noGrp="1"/>
          </p:cNvSpPr>
          <p:nvPr>
            <p:ph type="sldNum" sz="quarter" idx="12"/>
          </p:nvPr>
        </p:nvSpPr>
        <p:spPr/>
        <p:txBody>
          <a:bodyPr/>
          <a:lstStyle/>
          <a:p>
            <a:fld id="{BB6AA464-A7E6-497E-ADB9-393DA218FF05}" type="slidenum">
              <a:rPr lang="en-US" smtClean="0"/>
              <a:t>10</a:t>
            </a:fld>
            <a:endParaRPr lang="en-US"/>
          </a:p>
        </p:txBody>
      </p:sp>
    </p:spTree>
    <p:extLst>
      <p:ext uri="{BB962C8B-B14F-4D97-AF65-F5344CB8AC3E}">
        <p14:creationId xmlns:p14="http://schemas.microsoft.com/office/powerpoint/2010/main" val="33262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10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10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10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10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10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10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10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down)">
                                      <p:cBhvr>
                                        <p:cTn id="33" dur="1000"/>
                                        <p:tgtEl>
                                          <p:spTgt spid="3">
                                            <p:txEl>
                                              <p:pRg st="10" end="1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wipe(down)">
                                      <p:cBhvr>
                                        <p:cTn id="36" dur="1000"/>
                                        <p:tgtEl>
                                          <p:spTgt spid="3">
                                            <p:txEl>
                                              <p:pRg st="11" end="1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wipe(down)">
                                      <p:cBhvr>
                                        <p:cTn id="39" dur="1000"/>
                                        <p:tgtEl>
                                          <p:spTgt spid="3">
                                            <p:txEl>
                                              <p:pRg st="12" end="1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wipe(down)">
                                      <p:cBhvr>
                                        <p:cTn id="42" dur="1000"/>
                                        <p:tgtEl>
                                          <p:spTgt spid="3">
                                            <p:txEl>
                                              <p:pRg st="13" end="13"/>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wipe(down)">
                                      <p:cBhvr>
                                        <p:cTn id="45" dur="1000"/>
                                        <p:tgtEl>
                                          <p:spTgt spid="3">
                                            <p:txEl>
                                              <p:pRg st="15" end="15"/>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wipe(down)">
                                      <p:cBhvr>
                                        <p:cTn id="48"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792162"/>
          </a:xfrm>
        </p:spPr>
        <p:txBody>
          <a:bodyPr>
            <a:noAutofit/>
          </a:bodyPr>
          <a:lstStyle/>
          <a:p>
            <a:r>
              <a:rPr lang="en-US" sz="2400" dirty="0"/>
              <a:t>Week 10 Recap and Week 11 Preview: Highlighted Bill / Issue Actions </a:t>
            </a:r>
            <a:endParaRPr lang="en-US" sz="2400" dirty="0"/>
          </a:p>
        </p:txBody>
      </p:sp>
      <p:sp>
        <p:nvSpPr>
          <p:cNvPr id="3" name="Content Placeholder 2"/>
          <p:cNvSpPr>
            <a:spLocks noGrp="1"/>
          </p:cNvSpPr>
          <p:nvPr>
            <p:ph idx="1"/>
          </p:nvPr>
        </p:nvSpPr>
        <p:spPr>
          <a:xfrm>
            <a:off x="152400" y="685800"/>
            <a:ext cx="8839200" cy="6096000"/>
          </a:xfrm>
        </p:spPr>
        <p:txBody>
          <a:bodyPr>
            <a:noAutofit/>
          </a:bodyPr>
          <a:lstStyle/>
          <a:p>
            <a:pPr marL="0" indent="0">
              <a:buNone/>
            </a:pPr>
            <a:r>
              <a:rPr lang="en-US" sz="1600" b="1" dirty="0"/>
              <a:t>Key: H </a:t>
            </a:r>
            <a:r>
              <a:rPr lang="en-US" sz="1600" dirty="0"/>
              <a:t>= Public Hearing this week // </a:t>
            </a:r>
            <a:r>
              <a:rPr lang="en-US" sz="1600" b="1" dirty="0">
                <a:solidFill>
                  <a:srgbClr val="FF0000"/>
                </a:solidFill>
              </a:rPr>
              <a:t>H</a:t>
            </a:r>
            <a:r>
              <a:rPr lang="en-US" sz="1600" b="1" dirty="0"/>
              <a:t> = </a:t>
            </a:r>
            <a:r>
              <a:rPr lang="en-US" sz="1600" dirty="0"/>
              <a:t>Public Hearing next week // </a:t>
            </a:r>
            <a:r>
              <a:rPr lang="en-US" sz="1600" b="1" dirty="0">
                <a:solidFill>
                  <a:srgbClr val="FF0000"/>
                </a:solidFill>
              </a:rPr>
              <a:t>ES</a:t>
            </a:r>
            <a:r>
              <a:rPr lang="en-US" sz="1600" dirty="0"/>
              <a:t> = Executive Session</a:t>
            </a:r>
            <a:endParaRPr lang="en-US" sz="1600" b="1" dirty="0"/>
          </a:p>
          <a:p>
            <a:r>
              <a:rPr lang="en-US" sz="1600" b="1" dirty="0" smtClean="0"/>
              <a:t>Leadership</a:t>
            </a:r>
            <a:r>
              <a:rPr lang="en-US" sz="1600" dirty="0" smtClean="0"/>
              <a:t> </a:t>
            </a:r>
            <a:r>
              <a:rPr lang="en-US" sz="1600" dirty="0"/>
              <a:t>(WSSDA Position Category 3) </a:t>
            </a:r>
          </a:p>
          <a:p>
            <a:pPr lvl="2"/>
            <a:r>
              <a:rPr lang="en-US" sz="1400" dirty="0" smtClean="0">
                <a:hlinkClick r:id="rId2"/>
              </a:rPr>
              <a:t>SHB </a:t>
            </a:r>
            <a:r>
              <a:rPr lang="en-US" sz="1400" dirty="0" smtClean="0">
                <a:hlinkClick r:id="rId2"/>
              </a:rPr>
              <a:t>1279 </a:t>
            </a:r>
            <a:r>
              <a:rPr lang="en-US" sz="1400" dirty="0" smtClean="0"/>
              <a:t>(School </a:t>
            </a:r>
            <a:r>
              <a:rPr lang="en-US" sz="1400" dirty="0"/>
              <a:t>Safety </a:t>
            </a:r>
            <a:r>
              <a:rPr lang="en-US" sz="1400" dirty="0" smtClean="0"/>
              <a:t>Drills) </a:t>
            </a:r>
            <a:r>
              <a:rPr lang="en-US" sz="1400" b="1" dirty="0"/>
              <a:t>H</a:t>
            </a:r>
          </a:p>
          <a:p>
            <a:pPr lvl="2"/>
            <a:r>
              <a:rPr lang="en-US" sz="1400" dirty="0" smtClean="0">
                <a:hlinkClick r:id="rId3"/>
              </a:rPr>
              <a:t>SSB 5404 </a:t>
            </a:r>
            <a:r>
              <a:rPr lang="en-US" sz="1400" dirty="0" smtClean="0"/>
              <a:t>(Sunscreen </a:t>
            </a:r>
            <a:r>
              <a:rPr lang="en-US" sz="1400" dirty="0"/>
              <a:t>in </a:t>
            </a:r>
            <a:r>
              <a:rPr lang="en-US" sz="1400" dirty="0" smtClean="0"/>
              <a:t>Schools)</a:t>
            </a:r>
            <a:r>
              <a:rPr lang="en-US" sz="1400" b="1" dirty="0">
                <a:solidFill>
                  <a:srgbClr val="FF0000"/>
                </a:solidFill>
              </a:rPr>
              <a:t> </a:t>
            </a:r>
            <a:r>
              <a:rPr lang="en-US" sz="1400" b="1" dirty="0" smtClean="0">
                <a:solidFill>
                  <a:srgbClr val="FF0000"/>
                </a:solidFill>
              </a:rPr>
              <a:t>ES</a:t>
            </a:r>
            <a:endParaRPr lang="en-US" sz="1400" b="1" dirty="0">
              <a:solidFill>
                <a:srgbClr val="FF0000"/>
              </a:solidFill>
            </a:endParaRPr>
          </a:p>
          <a:p>
            <a:pPr lvl="2"/>
            <a:r>
              <a:rPr lang="en-US" sz="1400" dirty="0" smtClean="0">
                <a:hlinkClick r:id="rId4"/>
              </a:rPr>
              <a:t>2SSB </a:t>
            </a:r>
            <a:r>
              <a:rPr lang="en-US" sz="1400" dirty="0">
                <a:hlinkClick r:id="rId4"/>
              </a:rPr>
              <a:t>5107 </a:t>
            </a:r>
            <a:r>
              <a:rPr lang="en-US" sz="1400" dirty="0" smtClean="0"/>
              <a:t>(Early </a:t>
            </a:r>
            <a:r>
              <a:rPr lang="en-US" sz="1400" dirty="0"/>
              <a:t>Childhood </a:t>
            </a:r>
            <a:r>
              <a:rPr lang="en-US" sz="1400" dirty="0" smtClean="0"/>
              <a:t>Ed/Assistance</a:t>
            </a:r>
            <a:r>
              <a:rPr lang="en-US" sz="1400" dirty="0" smtClean="0"/>
              <a:t>) </a:t>
            </a:r>
            <a:r>
              <a:rPr lang="en-US" sz="1400" b="1" dirty="0" smtClean="0">
                <a:solidFill>
                  <a:srgbClr val="FF0000"/>
                </a:solidFill>
              </a:rPr>
              <a:t>ES</a:t>
            </a:r>
            <a:endParaRPr lang="en-US" sz="1400" b="1" dirty="0" smtClean="0">
              <a:solidFill>
                <a:srgbClr val="FF0000"/>
              </a:solidFill>
            </a:endParaRPr>
          </a:p>
          <a:p>
            <a:pPr lvl="2"/>
            <a:endParaRPr lang="en-US" sz="1400" dirty="0"/>
          </a:p>
          <a:p>
            <a:r>
              <a:rPr lang="en-US" sz="1600" b="1" dirty="0" smtClean="0"/>
              <a:t>Governance </a:t>
            </a:r>
            <a:r>
              <a:rPr lang="en-US" sz="1600" dirty="0"/>
              <a:t>(WSSDA Position Category 4)</a:t>
            </a:r>
          </a:p>
          <a:p>
            <a:pPr lvl="2"/>
            <a:r>
              <a:rPr lang="en-US" sz="1400" dirty="0" smtClean="0">
                <a:hlinkClick r:id="rId5"/>
              </a:rPr>
              <a:t>EHB </a:t>
            </a:r>
            <a:r>
              <a:rPr lang="en-US" sz="1400" dirty="0">
                <a:hlinkClick r:id="rId5"/>
              </a:rPr>
              <a:t>1017</a:t>
            </a:r>
            <a:r>
              <a:rPr lang="en-US" sz="1400" dirty="0"/>
              <a:t> (School Siting) </a:t>
            </a:r>
            <a:r>
              <a:rPr lang="en-US" sz="1400" b="1" dirty="0">
                <a:solidFill>
                  <a:srgbClr val="FF0000"/>
                </a:solidFill>
              </a:rPr>
              <a:t>H</a:t>
            </a:r>
            <a:endParaRPr lang="en-US" sz="1400" dirty="0"/>
          </a:p>
          <a:p>
            <a:pPr lvl="2"/>
            <a:r>
              <a:rPr lang="en-US" sz="1400" dirty="0" smtClean="0">
                <a:hlinkClick r:id="rId6"/>
              </a:rPr>
              <a:t>HB </a:t>
            </a:r>
            <a:r>
              <a:rPr lang="en-US" sz="1400" dirty="0">
                <a:hlinkClick r:id="rId6"/>
              </a:rPr>
              <a:t>1800 </a:t>
            </a:r>
            <a:r>
              <a:rPr lang="en-US" sz="1400" dirty="0" smtClean="0"/>
              <a:t>(Voting </a:t>
            </a:r>
            <a:r>
              <a:rPr lang="en-US" sz="1400" dirty="0"/>
              <a:t>Rights </a:t>
            </a:r>
            <a:r>
              <a:rPr lang="en-US" sz="1400" dirty="0" smtClean="0"/>
              <a:t>Act) </a:t>
            </a:r>
            <a:r>
              <a:rPr lang="en-US" sz="1400" b="1" dirty="0">
                <a:solidFill>
                  <a:srgbClr val="FF0000"/>
                </a:solidFill>
              </a:rPr>
              <a:t>H</a:t>
            </a:r>
            <a:endParaRPr lang="en-US" sz="1400" dirty="0" smtClean="0"/>
          </a:p>
          <a:p>
            <a:pPr lvl="2"/>
            <a:r>
              <a:rPr lang="en-US" sz="1400" dirty="0" smtClean="0">
                <a:hlinkClick r:id="rId7"/>
              </a:rPr>
              <a:t>SB 5068 </a:t>
            </a:r>
            <a:r>
              <a:rPr lang="en-US" sz="1400" dirty="0" smtClean="0"/>
              <a:t>(Voting Rights Act – cities, towns, code cities, counties – DOES NOT CURRENTLY INCLUDE SCHOOL DISTRICTS) </a:t>
            </a:r>
            <a:r>
              <a:rPr lang="en-US" sz="1400" b="1" dirty="0" smtClean="0">
                <a:solidFill>
                  <a:srgbClr val="FF0000"/>
                </a:solidFill>
              </a:rPr>
              <a:t>ES</a:t>
            </a:r>
            <a:endParaRPr lang="en-US" sz="1400" dirty="0"/>
          </a:p>
          <a:p>
            <a:pPr lvl="2"/>
            <a:r>
              <a:rPr lang="en-US" sz="1400" dirty="0" smtClean="0">
                <a:hlinkClick r:id="rId8"/>
              </a:rPr>
              <a:t>HB </a:t>
            </a:r>
            <a:r>
              <a:rPr lang="en-US" sz="1400" dirty="0">
                <a:hlinkClick r:id="rId8"/>
              </a:rPr>
              <a:t>1595 </a:t>
            </a:r>
            <a:r>
              <a:rPr lang="en-US" sz="1400" dirty="0"/>
              <a:t>(public records request costs) </a:t>
            </a:r>
            <a:r>
              <a:rPr lang="en-US" sz="1400" b="1" dirty="0"/>
              <a:t>H</a:t>
            </a:r>
            <a:endParaRPr lang="en-US" sz="1400" dirty="0" smtClean="0"/>
          </a:p>
          <a:p>
            <a:pPr lvl="2"/>
            <a:r>
              <a:rPr lang="en-US" sz="1400" dirty="0" smtClean="0">
                <a:hlinkClick r:id="rId8"/>
              </a:rPr>
              <a:t>HB </a:t>
            </a:r>
            <a:r>
              <a:rPr lang="en-US" sz="1400" dirty="0">
                <a:hlinkClick r:id="rId8"/>
              </a:rPr>
              <a:t>1594 </a:t>
            </a:r>
            <a:r>
              <a:rPr lang="en-US" sz="1400" dirty="0"/>
              <a:t>(improving public records administration</a:t>
            </a:r>
            <a:r>
              <a:rPr lang="en-US" sz="1400" dirty="0" smtClean="0"/>
              <a:t>)</a:t>
            </a:r>
            <a:r>
              <a:rPr lang="en-US" sz="1400" b="1" dirty="0">
                <a:solidFill>
                  <a:srgbClr val="FF0000"/>
                </a:solidFill>
              </a:rPr>
              <a:t> </a:t>
            </a:r>
            <a:r>
              <a:rPr lang="en-US" sz="1400" b="1" dirty="0"/>
              <a:t>H</a:t>
            </a:r>
            <a:endParaRPr lang="en-US" sz="1400" dirty="0" smtClean="0"/>
          </a:p>
          <a:p>
            <a:pPr lvl="2"/>
            <a:r>
              <a:rPr lang="en-US" sz="1400" dirty="0">
                <a:hlinkClick r:id="rId9"/>
              </a:rPr>
              <a:t>HB </a:t>
            </a:r>
            <a:r>
              <a:rPr lang="en-US" sz="1400" dirty="0" smtClean="0">
                <a:hlinkClick r:id="rId9"/>
              </a:rPr>
              <a:t>1060 </a:t>
            </a:r>
            <a:r>
              <a:rPr lang="en-US" sz="1400" dirty="0" smtClean="0"/>
              <a:t>(Medical Marijuana in schools)</a:t>
            </a:r>
          </a:p>
          <a:p>
            <a:pPr lvl="2"/>
            <a:r>
              <a:rPr lang="en-US" sz="1400" dirty="0" smtClean="0">
                <a:hlinkClick r:id="rId10"/>
              </a:rPr>
              <a:t>SHB </a:t>
            </a:r>
            <a:r>
              <a:rPr lang="en-US" sz="1400" dirty="0">
                <a:hlinkClick r:id="rId10"/>
              </a:rPr>
              <a:t>1886</a:t>
            </a:r>
            <a:r>
              <a:rPr lang="en-US" sz="1400" dirty="0"/>
              <a:t> (SBE / OSPI Governance Accountability </a:t>
            </a:r>
            <a:r>
              <a:rPr lang="en-US" sz="1400" dirty="0" smtClean="0"/>
              <a:t>Roles</a:t>
            </a:r>
            <a:r>
              <a:rPr lang="en-US" sz="1400" dirty="0" smtClean="0"/>
              <a:t>) </a:t>
            </a:r>
            <a:r>
              <a:rPr lang="en-US" sz="1400" b="1" dirty="0">
                <a:solidFill>
                  <a:srgbClr val="FF0000"/>
                </a:solidFill>
              </a:rPr>
              <a:t>H</a:t>
            </a:r>
            <a:endParaRPr lang="en-US" sz="1400" dirty="0" smtClean="0"/>
          </a:p>
          <a:p>
            <a:pPr lvl="2"/>
            <a:r>
              <a:rPr lang="en-US" sz="1400" dirty="0" smtClean="0">
                <a:hlinkClick r:id="rId11"/>
              </a:rPr>
              <a:t>SSB 5641 </a:t>
            </a:r>
            <a:r>
              <a:rPr lang="en-US" sz="1400" dirty="0" smtClean="0"/>
              <a:t>(school district class naming) </a:t>
            </a:r>
            <a:r>
              <a:rPr lang="en-US" sz="1400" b="1" dirty="0" smtClean="0">
                <a:solidFill>
                  <a:srgbClr val="FF0000"/>
                </a:solidFill>
              </a:rPr>
              <a:t>ES</a:t>
            </a:r>
            <a:endParaRPr lang="en-US" sz="1400" dirty="0"/>
          </a:p>
          <a:p>
            <a:pPr marL="914400" lvl="2" indent="0">
              <a:buNone/>
            </a:pPr>
            <a:endParaRPr lang="en-US" sz="1400" dirty="0"/>
          </a:p>
          <a:p>
            <a:pPr lvl="1"/>
            <a:r>
              <a:rPr lang="en-US" sz="1400" dirty="0" smtClean="0"/>
              <a:t>Likely Dead:</a:t>
            </a:r>
          </a:p>
          <a:p>
            <a:pPr lvl="2"/>
            <a:r>
              <a:rPr lang="en-US" sz="1400" dirty="0">
                <a:hlinkClick r:id="rId12"/>
              </a:rPr>
              <a:t>SB </a:t>
            </a:r>
            <a:r>
              <a:rPr lang="en-US" sz="1400" dirty="0" smtClean="0">
                <a:hlinkClick r:id="rId12"/>
              </a:rPr>
              <a:t>5651</a:t>
            </a:r>
            <a:r>
              <a:rPr lang="en-US" sz="1400" dirty="0" smtClean="0"/>
              <a:t> (School </a:t>
            </a:r>
            <a:r>
              <a:rPr lang="en-US" sz="1400" dirty="0"/>
              <a:t>Siting </a:t>
            </a:r>
            <a:r>
              <a:rPr lang="en-US" sz="1400" dirty="0" smtClean="0"/>
              <a:t> - statewide)</a:t>
            </a:r>
            <a:endParaRPr lang="en-US" sz="1400" dirty="0"/>
          </a:p>
          <a:p>
            <a:pPr lvl="2"/>
            <a:r>
              <a:rPr lang="en-US" sz="1400" dirty="0">
                <a:hlinkClick r:id="rId13"/>
              </a:rPr>
              <a:t>SB 5726 </a:t>
            </a:r>
            <a:r>
              <a:rPr lang="en-US" sz="1400" dirty="0" smtClean="0"/>
              <a:t>(School </a:t>
            </a:r>
            <a:r>
              <a:rPr lang="en-US" sz="1400" dirty="0"/>
              <a:t>Employee Health Care </a:t>
            </a:r>
            <a:r>
              <a:rPr lang="en-US" sz="1400" dirty="0" smtClean="0"/>
              <a:t>Benefits -Requires </a:t>
            </a:r>
            <a:r>
              <a:rPr lang="en-US" sz="1400" dirty="0"/>
              <a:t>that school and educational service districts provide based health care to employees through the Public Employee Benefits Board</a:t>
            </a:r>
            <a:r>
              <a:rPr lang="en-US" sz="1400" dirty="0" smtClean="0"/>
              <a:t>)</a:t>
            </a:r>
            <a:endParaRPr lang="en-US" sz="1400" dirty="0"/>
          </a:p>
          <a:p>
            <a:pPr marL="914400" lvl="2" indent="0">
              <a:buNone/>
            </a:pPr>
            <a:endParaRPr lang="en-US" sz="1200" dirty="0"/>
          </a:p>
          <a:p>
            <a:pPr marL="914400" lvl="2" indent="0">
              <a:buNone/>
            </a:pPr>
            <a:endParaRPr lang="en-US" sz="1200" dirty="0" smtClean="0"/>
          </a:p>
          <a:p>
            <a:pPr marL="914400" lvl="2" indent="0">
              <a:buNone/>
            </a:pPr>
            <a:endParaRPr lang="en-US" sz="1200" dirty="0" smtClean="0"/>
          </a:p>
        </p:txBody>
      </p:sp>
      <p:sp>
        <p:nvSpPr>
          <p:cNvPr id="4" name="Slide Number Placeholder 3"/>
          <p:cNvSpPr>
            <a:spLocks noGrp="1"/>
          </p:cNvSpPr>
          <p:nvPr>
            <p:ph type="sldNum" sz="quarter" idx="12"/>
          </p:nvPr>
        </p:nvSpPr>
        <p:spPr/>
        <p:txBody>
          <a:bodyPr/>
          <a:lstStyle/>
          <a:p>
            <a:fld id="{BB6AA464-A7E6-497E-ADB9-393DA218FF05}" type="slidenum">
              <a:rPr lang="en-US" smtClean="0"/>
              <a:t>11</a:t>
            </a:fld>
            <a:endParaRPr lang="en-US"/>
          </a:p>
        </p:txBody>
      </p:sp>
    </p:spTree>
    <p:extLst>
      <p:ext uri="{BB962C8B-B14F-4D97-AF65-F5344CB8AC3E}">
        <p14:creationId xmlns:p14="http://schemas.microsoft.com/office/powerpoint/2010/main" val="187223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39762"/>
          </a:xfrm>
        </p:spPr>
        <p:txBody>
          <a:bodyPr>
            <a:noAutofit/>
          </a:bodyPr>
          <a:lstStyle/>
          <a:p>
            <a:r>
              <a:rPr lang="en-US" sz="2400" dirty="0"/>
              <a:t>Week 10 Recap and Week 11 Preview: Highlighted Bill / Issue Actions </a:t>
            </a:r>
            <a:endParaRPr lang="en-US" sz="2400" dirty="0"/>
          </a:p>
        </p:txBody>
      </p:sp>
      <p:sp>
        <p:nvSpPr>
          <p:cNvPr id="3" name="Content Placeholder 2"/>
          <p:cNvSpPr>
            <a:spLocks noGrp="1"/>
          </p:cNvSpPr>
          <p:nvPr>
            <p:ph idx="1"/>
          </p:nvPr>
        </p:nvSpPr>
        <p:spPr>
          <a:xfrm>
            <a:off x="76200" y="609600"/>
            <a:ext cx="8839200" cy="5791200"/>
          </a:xfrm>
        </p:spPr>
        <p:txBody>
          <a:bodyPr>
            <a:normAutofit fontScale="55000" lnSpcReduction="20000"/>
          </a:bodyPr>
          <a:lstStyle/>
          <a:p>
            <a:pPr marL="0" indent="0">
              <a:buNone/>
            </a:pPr>
            <a:r>
              <a:rPr lang="en-US" sz="2200" b="1" dirty="0"/>
              <a:t>Key: H </a:t>
            </a:r>
            <a:r>
              <a:rPr lang="en-US" sz="2200" dirty="0"/>
              <a:t>= Public Hearing this week // </a:t>
            </a:r>
            <a:r>
              <a:rPr lang="en-US" sz="2200" b="1" dirty="0">
                <a:solidFill>
                  <a:srgbClr val="FF0000"/>
                </a:solidFill>
              </a:rPr>
              <a:t>H</a:t>
            </a:r>
            <a:r>
              <a:rPr lang="en-US" sz="2200" b="1" dirty="0"/>
              <a:t> = </a:t>
            </a:r>
            <a:r>
              <a:rPr lang="en-US" sz="2200" dirty="0"/>
              <a:t>Public Hearing next week // </a:t>
            </a:r>
            <a:r>
              <a:rPr lang="en-US" sz="2200" b="1" dirty="0">
                <a:solidFill>
                  <a:srgbClr val="FF0000"/>
                </a:solidFill>
              </a:rPr>
              <a:t>ES</a:t>
            </a:r>
            <a:r>
              <a:rPr lang="en-US" sz="2200" dirty="0"/>
              <a:t> = Executive </a:t>
            </a:r>
            <a:r>
              <a:rPr lang="en-US" sz="2200" dirty="0" smtClean="0"/>
              <a:t>Session</a:t>
            </a:r>
            <a:endParaRPr lang="en-US" sz="2200" b="1" dirty="0" smtClean="0"/>
          </a:p>
          <a:p>
            <a:r>
              <a:rPr lang="en-US" sz="2200" b="1" dirty="0" smtClean="0"/>
              <a:t>Funding </a:t>
            </a:r>
            <a:r>
              <a:rPr lang="en-US" sz="2200" b="1" dirty="0"/>
              <a:t>&amp; Allocations </a:t>
            </a:r>
            <a:r>
              <a:rPr lang="en-US" sz="2200" dirty="0"/>
              <a:t>(WSSDA Position Category 5)</a:t>
            </a:r>
          </a:p>
          <a:p>
            <a:pPr lvl="1"/>
            <a:r>
              <a:rPr lang="en-US" sz="2200" b="1" dirty="0" smtClean="0"/>
              <a:t>Signed this we</a:t>
            </a:r>
            <a:r>
              <a:rPr lang="en-US" sz="2200" dirty="0" smtClean="0"/>
              <a:t>ek (3/15/17) </a:t>
            </a:r>
            <a:r>
              <a:rPr lang="en-US" sz="2200" dirty="0" smtClean="0">
                <a:hlinkClick r:id="rId2"/>
              </a:rPr>
              <a:t>ESB </a:t>
            </a:r>
            <a:r>
              <a:rPr lang="en-US" sz="2200" dirty="0" smtClean="0">
                <a:hlinkClick r:id="rId2"/>
              </a:rPr>
              <a:t>5023 </a:t>
            </a:r>
            <a:r>
              <a:rPr lang="en-US" sz="2200" dirty="0" smtClean="0"/>
              <a:t>(Levy </a:t>
            </a:r>
            <a:r>
              <a:rPr lang="en-US" sz="2200" dirty="0"/>
              <a:t>Lid </a:t>
            </a:r>
            <a:r>
              <a:rPr lang="en-US" sz="2200" dirty="0" smtClean="0"/>
              <a:t>Delay) (Companion to </a:t>
            </a:r>
            <a:r>
              <a:rPr lang="en-US" sz="2200" dirty="0" smtClean="0">
                <a:hlinkClick r:id="rId3"/>
              </a:rPr>
              <a:t>SHB </a:t>
            </a:r>
            <a:r>
              <a:rPr lang="en-US" sz="2200" dirty="0">
                <a:hlinkClick r:id="rId3"/>
              </a:rPr>
              <a:t>1059</a:t>
            </a:r>
            <a:r>
              <a:rPr lang="en-US" sz="2200" dirty="0" smtClean="0"/>
              <a:t>)</a:t>
            </a:r>
          </a:p>
          <a:p>
            <a:pPr lvl="2"/>
            <a:r>
              <a:rPr lang="en-US" sz="2200" b="1" dirty="0" smtClean="0"/>
              <a:t>IMPORTANT: </a:t>
            </a:r>
            <a:r>
              <a:rPr lang="en-US" sz="2200" dirty="0" smtClean="0"/>
              <a:t>Communicate your thanks to your legislators AND….share your timeline for taking board action on levies that will go on the ballot in 2018</a:t>
            </a:r>
            <a:endParaRPr lang="en-US" sz="2200" dirty="0" smtClean="0"/>
          </a:p>
          <a:p>
            <a:pPr lvl="2"/>
            <a:r>
              <a:rPr lang="en-US" sz="2200" b="1" dirty="0" smtClean="0"/>
              <a:t>Final bill additions:</a:t>
            </a:r>
          </a:p>
          <a:p>
            <a:pPr lvl="3"/>
            <a:r>
              <a:rPr lang="en-US" sz="2200" b="1" dirty="0" smtClean="0"/>
              <a:t>Establishes </a:t>
            </a:r>
            <a:r>
              <a:rPr lang="en-US" sz="2200" b="1" dirty="0"/>
              <a:t>specific accounting and reporting expectations for tracking levy expenditures: </a:t>
            </a:r>
            <a:r>
              <a:rPr lang="en-US" sz="2200" dirty="0"/>
              <a:t>Beginning in calendar year 2018, levy collections must be deposited into a local revenue sub- fund within the general fund to track the amount and object of expenditures from levy collections. The Office of the Superintendent of Public Instruction (OSPI) and the Office of the State Auditor must develop guidance to help districts carryout sub-fund requirements. (Section 2 (13) and Section 3 (10</a:t>
            </a:r>
            <a:r>
              <a:rPr lang="en-US" sz="2200" dirty="0" smtClean="0"/>
              <a:t>))</a:t>
            </a:r>
          </a:p>
          <a:p>
            <a:pPr lvl="3"/>
            <a:r>
              <a:rPr lang="en-US" sz="2200" b="1" dirty="0" smtClean="0"/>
              <a:t>Establishes </a:t>
            </a:r>
            <a:r>
              <a:rPr lang="en-US" sz="2200" b="1" dirty="0"/>
              <a:t>a process for school districts to ensure local M&amp;O levies are used for enrichment only (not basic education): </a:t>
            </a:r>
            <a:r>
              <a:rPr lang="en-US" sz="2200" dirty="0"/>
              <a:t>Beginning in calendar year 2018, to ensure M&amp;O levies are not used for basic education programs, school districts must provide a report to OSPI detailing the programs and activities that will be funded through the proposed levy. OSPI must approve the report before a ballot proposition can be submitted for voter approval. (Section 2 (14) and Section 3 (11))</a:t>
            </a:r>
          </a:p>
          <a:p>
            <a:pPr lvl="1"/>
            <a:endParaRPr lang="en-US" sz="2200" dirty="0" smtClean="0"/>
          </a:p>
          <a:p>
            <a:pPr lvl="1"/>
            <a:r>
              <a:rPr lang="en-US" sz="2200" b="1" dirty="0" smtClean="0"/>
              <a:t>Other bill updates:</a:t>
            </a:r>
            <a:endParaRPr lang="en-US" sz="2200" b="1" dirty="0" smtClean="0"/>
          </a:p>
          <a:p>
            <a:pPr lvl="2"/>
            <a:r>
              <a:rPr lang="en-US" sz="2200" dirty="0" smtClean="0">
                <a:hlinkClick r:id="rId4"/>
              </a:rPr>
              <a:t>SB </a:t>
            </a:r>
            <a:r>
              <a:rPr lang="en-US" sz="2200" dirty="0" smtClean="0">
                <a:hlinkClick r:id="rId4"/>
              </a:rPr>
              <a:t>5664</a:t>
            </a:r>
            <a:r>
              <a:rPr lang="en-US" sz="2200" dirty="0" smtClean="0"/>
              <a:t> (Federal </a:t>
            </a:r>
            <a:r>
              <a:rPr lang="en-US" sz="2200" dirty="0"/>
              <a:t>Forest Revenue </a:t>
            </a:r>
            <a:r>
              <a:rPr lang="en-US" sz="2200" dirty="0" smtClean="0"/>
              <a:t>Deductions) </a:t>
            </a:r>
            <a:r>
              <a:rPr lang="en-US" sz="2200" b="1" dirty="0" smtClean="0"/>
              <a:t>H</a:t>
            </a:r>
          </a:p>
          <a:p>
            <a:pPr lvl="3"/>
            <a:r>
              <a:rPr lang="en-US" sz="2200" b="1" dirty="0" smtClean="0"/>
              <a:t>Note: </a:t>
            </a:r>
            <a:r>
              <a:rPr lang="en-US" sz="2200" dirty="0" smtClean="0"/>
              <a:t>Secure and Rural Schools Federal funding was not reauthorized by Congress, thus increasing the importance of this bill given the large reduction of federal forest revenue coming to states as a result.</a:t>
            </a:r>
            <a:endParaRPr lang="en-US" sz="2200" dirty="0"/>
          </a:p>
          <a:p>
            <a:pPr lvl="2"/>
            <a:r>
              <a:rPr lang="en-US" sz="2200" dirty="0" smtClean="0">
                <a:hlinkClick r:id="rId5"/>
              </a:rPr>
              <a:t>SB </a:t>
            </a:r>
            <a:r>
              <a:rPr lang="en-US" sz="2200" dirty="0">
                <a:hlinkClick r:id="rId5"/>
              </a:rPr>
              <a:t>5702</a:t>
            </a:r>
            <a:r>
              <a:rPr lang="en-US" sz="2200" dirty="0"/>
              <a:t> (improving state funding for school construction, modernization, and asset preservation</a:t>
            </a:r>
            <a:r>
              <a:rPr lang="en-US" sz="2200" dirty="0" smtClean="0"/>
              <a:t>)</a:t>
            </a:r>
            <a:r>
              <a:rPr lang="en-US" sz="2200" b="1" dirty="0">
                <a:solidFill>
                  <a:srgbClr val="FF0000"/>
                </a:solidFill>
              </a:rPr>
              <a:t> </a:t>
            </a:r>
            <a:r>
              <a:rPr lang="en-US" sz="2200" b="1" dirty="0"/>
              <a:t>H</a:t>
            </a:r>
            <a:endParaRPr lang="en-US" sz="2200" dirty="0"/>
          </a:p>
          <a:p>
            <a:pPr lvl="2"/>
            <a:r>
              <a:rPr lang="en-US" sz="2200" dirty="0" smtClean="0">
                <a:hlinkClick r:id="rId6"/>
              </a:rPr>
              <a:t>SB </a:t>
            </a:r>
            <a:r>
              <a:rPr lang="en-US" sz="2200" dirty="0">
                <a:hlinkClick r:id="rId6"/>
              </a:rPr>
              <a:t>5453 </a:t>
            </a:r>
            <a:r>
              <a:rPr lang="en-US" sz="2200" dirty="0"/>
              <a:t>(school construction grants for small, rural </a:t>
            </a:r>
            <a:r>
              <a:rPr lang="en-US" sz="2200" dirty="0" smtClean="0"/>
              <a:t>schools)</a:t>
            </a:r>
            <a:r>
              <a:rPr lang="en-US" sz="2200" b="1" dirty="0">
                <a:solidFill>
                  <a:srgbClr val="FF0000"/>
                </a:solidFill>
              </a:rPr>
              <a:t> </a:t>
            </a:r>
            <a:r>
              <a:rPr lang="en-US" sz="2200" b="1" dirty="0"/>
              <a:t>H</a:t>
            </a:r>
            <a:endParaRPr lang="en-US" sz="2200" dirty="0"/>
          </a:p>
          <a:p>
            <a:pPr lvl="2"/>
            <a:r>
              <a:rPr lang="en-US" sz="2200" dirty="0" smtClean="0">
                <a:hlinkClick r:id="rId7"/>
              </a:rPr>
              <a:t>SSB 5644 </a:t>
            </a:r>
            <a:r>
              <a:rPr lang="en-US" sz="2200" dirty="0" smtClean="0"/>
              <a:t>(skill center facility maintenance) </a:t>
            </a:r>
            <a:r>
              <a:rPr lang="en-US" sz="2200" b="1" dirty="0" smtClean="0">
                <a:solidFill>
                  <a:srgbClr val="FF0000"/>
                </a:solidFill>
              </a:rPr>
              <a:t>ES</a:t>
            </a:r>
            <a:endParaRPr lang="en-US" sz="2200" b="1" dirty="0" smtClean="0">
              <a:solidFill>
                <a:srgbClr val="FF0000"/>
              </a:solidFill>
            </a:endParaRPr>
          </a:p>
          <a:p>
            <a:pPr lvl="2"/>
            <a:r>
              <a:rPr lang="en-US" sz="2200" dirty="0" smtClean="0">
                <a:solidFill>
                  <a:schemeClr val="tx1">
                    <a:lumMod val="95000"/>
                    <a:lumOff val="5000"/>
                  </a:schemeClr>
                </a:solidFill>
                <a:hlinkClick r:id="rId8"/>
              </a:rPr>
              <a:t>2SHB 1777 </a:t>
            </a:r>
            <a:r>
              <a:rPr lang="en-US" sz="2200" dirty="0" smtClean="0">
                <a:solidFill>
                  <a:schemeClr val="tx1">
                    <a:lumMod val="95000"/>
                    <a:lumOff val="5000"/>
                  </a:schemeClr>
                </a:solidFill>
              </a:rPr>
              <a:t>(financing early learning facilities) </a:t>
            </a:r>
            <a:endParaRPr lang="en-US" sz="2200" dirty="0">
              <a:solidFill>
                <a:schemeClr val="tx1">
                  <a:lumMod val="95000"/>
                  <a:lumOff val="5000"/>
                </a:schemeClr>
              </a:solidFill>
            </a:endParaRPr>
          </a:p>
          <a:p>
            <a:pPr lvl="1"/>
            <a:r>
              <a:rPr lang="en-US" sz="2200" b="1" dirty="0" smtClean="0"/>
              <a:t>NTIB ++</a:t>
            </a:r>
          </a:p>
          <a:p>
            <a:pPr lvl="2"/>
            <a:r>
              <a:rPr lang="en-US" sz="2200" dirty="0"/>
              <a:t>Ed. Budget Bills (</a:t>
            </a:r>
            <a:r>
              <a:rPr lang="en-US" sz="2200" dirty="0">
                <a:hlinkClick r:id="rId9"/>
              </a:rPr>
              <a:t>SSB 5607</a:t>
            </a:r>
            <a:r>
              <a:rPr lang="en-US" sz="2200" dirty="0"/>
              <a:t>, </a:t>
            </a:r>
            <a:r>
              <a:rPr lang="en-US" sz="2200" dirty="0">
                <a:hlinkClick r:id="rId10"/>
              </a:rPr>
              <a:t>ESHB 1843</a:t>
            </a:r>
            <a:r>
              <a:rPr lang="en-US" sz="2200" dirty="0"/>
              <a:t>, </a:t>
            </a:r>
            <a:r>
              <a:rPr lang="en-US" sz="2200" dirty="0">
                <a:hlinkClick r:id="rId11"/>
              </a:rPr>
              <a:t>HB 1067</a:t>
            </a:r>
            <a:r>
              <a:rPr lang="en-US" sz="2200" dirty="0"/>
              <a:t>, </a:t>
            </a:r>
            <a:r>
              <a:rPr lang="en-US" sz="2200" dirty="0">
                <a:hlinkClick r:id="rId12"/>
              </a:rPr>
              <a:t>SB 5825)</a:t>
            </a:r>
            <a:endParaRPr lang="en-US" sz="2200" dirty="0"/>
          </a:p>
          <a:p>
            <a:pPr lvl="2"/>
            <a:r>
              <a:rPr lang="en-US" sz="2200" dirty="0"/>
              <a:t>Gov. Inslee’s Revenue Bills (SB </a:t>
            </a:r>
            <a:r>
              <a:rPr lang="en-US" sz="2200" dirty="0">
                <a:hlinkClick r:id="rId13"/>
              </a:rPr>
              <a:t>5111</a:t>
            </a:r>
            <a:r>
              <a:rPr lang="en-US" sz="2200" dirty="0"/>
              <a:t>, </a:t>
            </a:r>
            <a:r>
              <a:rPr lang="en-US" sz="2200" dirty="0">
                <a:hlinkClick r:id="rId14"/>
              </a:rPr>
              <a:t>5113</a:t>
            </a:r>
            <a:r>
              <a:rPr lang="en-US" sz="2200" dirty="0"/>
              <a:t>, </a:t>
            </a:r>
            <a:r>
              <a:rPr lang="en-US" sz="2200" dirty="0">
                <a:hlinkClick r:id="rId15"/>
              </a:rPr>
              <a:t>5127</a:t>
            </a:r>
            <a:r>
              <a:rPr lang="en-US" sz="2200" dirty="0"/>
              <a:t>)</a:t>
            </a:r>
          </a:p>
          <a:p>
            <a:pPr lvl="1"/>
            <a:r>
              <a:rPr lang="en-US" sz="2200" b="1" dirty="0" smtClean="0"/>
              <a:t>Note</a:t>
            </a:r>
            <a:r>
              <a:rPr lang="en-US" sz="2200" b="1" dirty="0"/>
              <a:t>: </a:t>
            </a:r>
            <a:r>
              <a:rPr lang="en-US" sz="2200" dirty="0"/>
              <a:t>Most bills in this category are likely considered Necessary to Implement the Budget (NTIB) and therefore aren’t 	subject to committee cutoff dates.</a:t>
            </a:r>
          </a:p>
          <a:p>
            <a:pPr marL="914400" lvl="2" indent="0">
              <a:buNone/>
            </a:pPr>
            <a:endParaRPr lang="en-US" sz="2200" dirty="0" smtClean="0"/>
          </a:p>
          <a:p>
            <a:r>
              <a:rPr lang="en-US" sz="2200" b="1" dirty="0"/>
              <a:t>Miscellaneous  </a:t>
            </a:r>
            <a:r>
              <a:rPr lang="en-US" sz="2200" b="1" dirty="0" smtClean="0"/>
              <a:t>- </a:t>
            </a:r>
            <a:r>
              <a:rPr lang="en-US" sz="2200" dirty="0" smtClean="0"/>
              <a:t>See current </a:t>
            </a:r>
            <a:r>
              <a:rPr lang="en-US" sz="2200" dirty="0" smtClean="0">
                <a:hlinkClick r:id="rId16"/>
              </a:rPr>
              <a:t>WSSDA Bill Watch List</a:t>
            </a:r>
            <a:r>
              <a:rPr lang="en-US" sz="2200" dirty="0" smtClean="0"/>
              <a:t> </a:t>
            </a:r>
            <a:r>
              <a:rPr lang="en-US" sz="2200" dirty="0" smtClean="0"/>
              <a:t>(to be updated 3/17/17)</a:t>
            </a:r>
            <a:endParaRPr lang="en-US" sz="2200" dirty="0" smtClean="0"/>
          </a:p>
        </p:txBody>
      </p:sp>
      <p:sp>
        <p:nvSpPr>
          <p:cNvPr id="4" name="Slide Number Placeholder 3"/>
          <p:cNvSpPr>
            <a:spLocks noGrp="1"/>
          </p:cNvSpPr>
          <p:nvPr>
            <p:ph type="sldNum" sz="quarter" idx="12"/>
          </p:nvPr>
        </p:nvSpPr>
        <p:spPr/>
        <p:txBody>
          <a:bodyPr/>
          <a:lstStyle/>
          <a:p>
            <a:fld id="{BB6AA464-A7E6-497E-ADB9-393DA218FF05}" type="slidenum">
              <a:rPr lang="en-US" smtClean="0"/>
              <a:t>12</a:t>
            </a:fld>
            <a:endParaRPr lang="en-US"/>
          </a:p>
        </p:txBody>
      </p:sp>
    </p:spTree>
    <p:extLst>
      <p:ext uri="{BB962C8B-B14F-4D97-AF65-F5344CB8AC3E}">
        <p14:creationId xmlns:p14="http://schemas.microsoft.com/office/powerpoint/2010/main" val="262107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t>Week  Schedule + </a:t>
            </a:r>
            <a:br>
              <a:rPr lang="en-US" sz="2800" dirty="0" smtClean="0"/>
            </a:br>
            <a:r>
              <a:rPr lang="en-US" sz="2800" dirty="0" smtClean="0"/>
              <a:t>Participating &amp; Providing Input</a:t>
            </a:r>
            <a:endParaRPr lang="en-US" sz="2800" dirty="0"/>
          </a:p>
        </p:txBody>
      </p:sp>
      <p:sp>
        <p:nvSpPr>
          <p:cNvPr id="3" name="Content Placeholder 2"/>
          <p:cNvSpPr>
            <a:spLocks noGrp="1"/>
          </p:cNvSpPr>
          <p:nvPr>
            <p:ph idx="1"/>
          </p:nvPr>
        </p:nvSpPr>
        <p:spPr>
          <a:xfrm>
            <a:off x="152400" y="1066800"/>
            <a:ext cx="8839200" cy="5059363"/>
          </a:xfrm>
        </p:spPr>
        <p:txBody>
          <a:bodyPr>
            <a:normAutofit fontScale="70000" lnSpcReduction="20000"/>
          </a:bodyPr>
          <a:lstStyle/>
          <a:p>
            <a:r>
              <a:rPr lang="en-US" dirty="0" smtClean="0">
                <a:hlinkClick r:id="rId2"/>
              </a:rPr>
              <a:t>March 13-17, 2017 Schedule </a:t>
            </a:r>
            <a:r>
              <a:rPr lang="en-US" dirty="0" smtClean="0"/>
              <a:t>– as of </a:t>
            </a:r>
            <a:r>
              <a:rPr lang="en-US" dirty="0" smtClean="0"/>
              <a:t>3/16/17 </a:t>
            </a:r>
            <a:endParaRPr lang="en-US" dirty="0" smtClean="0"/>
          </a:p>
          <a:p>
            <a:pPr marL="0" indent="0">
              <a:buNone/>
            </a:pPr>
            <a:endParaRPr lang="en-US" dirty="0" smtClean="0"/>
          </a:p>
          <a:p>
            <a:pPr marL="0" indent="0">
              <a:buNone/>
            </a:pPr>
            <a:r>
              <a:rPr lang="en-US" b="1" dirty="0" smtClean="0"/>
              <a:t>Participating &amp; Providing Input:</a:t>
            </a:r>
            <a:endParaRPr lang="en-US" b="1" dirty="0"/>
          </a:p>
          <a:p>
            <a:r>
              <a:rPr lang="en-US" dirty="0">
                <a:hlinkClick r:id="rId3"/>
              </a:rPr>
              <a:t>Legislator </a:t>
            </a:r>
            <a:r>
              <a:rPr lang="en-US" dirty="0" smtClean="0">
                <a:hlinkClick r:id="rId3"/>
              </a:rPr>
              <a:t>Contacts</a:t>
            </a:r>
            <a:endParaRPr lang="en-US" dirty="0" smtClean="0"/>
          </a:p>
          <a:p>
            <a:pPr lvl="1"/>
            <a:r>
              <a:rPr lang="en-US" dirty="0" smtClean="0"/>
              <a:t>Includes worksheets with committee member and staff listings</a:t>
            </a:r>
            <a:endParaRPr lang="en-US" dirty="0" smtClean="0"/>
          </a:p>
          <a:p>
            <a:pPr marL="0" indent="0">
              <a:buNone/>
            </a:pPr>
            <a:endParaRPr lang="en-US" dirty="0"/>
          </a:p>
          <a:p>
            <a:r>
              <a:rPr lang="en-US" dirty="0"/>
              <a:t>Education </a:t>
            </a:r>
            <a:r>
              <a:rPr lang="en-US" dirty="0" smtClean="0"/>
              <a:t>Committees (encourage Chairs to schedule bills (or not…))</a:t>
            </a:r>
            <a:endParaRPr lang="en-US" dirty="0"/>
          </a:p>
          <a:p>
            <a:pPr lvl="1"/>
            <a:r>
              <a:rPr lang="en-US" dirty="0">
                <a:hlinkClick r:id="rId4"/>
              </a:rPr>
              <a:t>House</a:t>
            </a:r>
            <a:endParaRPr lang="en-US" dirty="0"/>
          </a:p>
          <a:p>
            <a:pPr lvl="1"/>
            <a:r>
              <a:rPr lang="en-US" dirty="0" smtClean="0">
                <a:hlinkClick r:id="rId5"/>
              </a:rPr>
              <a:t>Senate</a:t>
            </a:r>
            <a:endParaRPr lang="en-US" dirty="0" smtClean="0"/>
          </a:p>
          <a:p>
            <a:pPr marL="457200" lvl="1" indent="0">
              <a:buNone/>
            </a:pPr>
            <a:endParaRPr lang="en-US" dirty="0"/>
          </a:p>
          <a:p>
            <a:r>
              <a:rPr lang="en-US" dirty="0"/>
              <a:t>Rules </a:t>
            </a:r>
            <a:r>
              <a:rPr lang="en-US" dirty="0" smtClean="0"/>
              <a:t>Committees (as bills move out of committee)</a:t>
            </a:r>
            <a:endParaRPr lang="en-US" dirty="0">
              <a:hlinkClick r:id="rId6"/>
            </a:endParaRPr>
          </a:p>
          <a:p>
            <a:pPr lvl="1"/>
            <a:r>
              <a:rPr lang="en-US" dirty="0">
                <a:hlinkClick r:id="rId7"/>
              </a:rPr>
              <a:t>House</a:t>
            </a:r>
            <a:endParaRPr lang="en-US" dirty="0">
              <a:hlinkClick r:id="rId6"/>
            </a:endParaRPr>
          </a:p>
          <a:p>
            <a:pPr lvl="1"/>
            <a:r>
              <a:rPr lang="en-US" dirty="0">
                <a:hlinkClick r:id="rId8"/>
              </a:rPr>
              <a:t>Senate</a:t>
            </a:r>
            <a:endParaRPr lang="en-US" dirty="0">
              <a:hlinkClick r:id="rId6"/>
            </a:endParaRPr>
          </a:p>
          <a:p>
            <a:pPr marL="457200" lvl="1" indent="0">
              <a:buNone/>
            </a:pPr>
            <a:endParaRPr lang="en-US" dirty="0"/>
          </a:p>
          <a:p>
            <a:pPr marL="0" indent="0">
              <a:buNone/>
            </a:pPr>
            <a:r>
              <a:rPr lang="en-US" b="1" dirty="0" smtClean="0"/>
              <a:t>Ways </a:t>
            </a:r>
            <a:r>
              <a:rPr lang="en-US" b="1" dirty="0"/>
              <a:t>to engage:</a:t>
            </a:r>
          </a:p>
          <a:p>
            <a:r>
              <a:rPr lang="en-US" dirty="0"/>
              <a:t>Email and call your legislators regarding bills that are still alive</a:t>
            </a:r>
          </a:p>
          <a:p>
            <a:r>
              <a:rPr lang="en-US" dirty="0"/>
              <a:t>Discuss broad ideas to consider within bills and/or offer specific language for adjustments</a:t>
            </a:r>
          </a:p>
          <a:p>
            <a:r>
              <a:rPr lang="en-US" dirty="0"/>
              <a:t>Visit Olympia – WSSDA staff can help set up meetings! (if we know in advance…)</a:t>
            </a:r>
          </a:p>
          <a:p>
            <a:pPr marL="0" indent="0">
              <a:buNone/>
            </a:pPr>
            <a:endParaRPr lang="en-US" dirty="0" smtClean="0"/>
          </a:p>
        </p:txBody>
      </p:sp>
      <p:sp>
        <p:nvSpPr>
          <p:cNvPr id="4" name="Slide Number Placeholder 3"/>
          <p:cNvSpPr>
            <a:spLocks noGrp="1"/>
          </p:cNvSpPr>
          <p:nvPr>
            <p:ph type="sldNum" sz="quarter" idx="12"/>
          </p:nvPr>
        </p:nvSpPr>
        <p:spPr/>
        <p:txBody>
          <a:bodyPr/>
          <a:lstStyle/>
          <a:p>
            <a:fld id="{BB6AA464-A7E6-497E-ADB9-393DA218FF05}" type="slidenum">
              <a:rPr lang="en-US" smtClean="0"/>
              <a:t>13</a:t>
            </a:fld>
            <a:endParaRPr lang="en-US"/>
          </a:p>
        </p:txBody>
      </p:sp>
    </p:spTree>
    <p:extLst>
      <p:ext uri="{BB962C8B-B14F-4D97-AF65-F5344CB8AC3E}">
        <p14:creationId xmlns:p14="http://schemas.microsoft.com/office/powerpoint/2010/main" val="3639170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&amp;</a:t>
            </a:r>
            <a:br>
              <a:rPr lang="en-US" dirty="0" smtClean="0"/>
            </a:br>
            <a:r>
              <a:rPr lang="en-US" dirty="0" smtClean="0"/>
              <a:t>foundations</a:t>
            </a:r>
            <a:endParaRPr lang="en-US" dirty="0"/>
          </a:p>
        </p:txBody>
      </p:sp>
      <p:sp>
        <p:nvSpPr>
          <p:cNvPr id="3" name="Text Placeholder 2"/>
          <p:cNvSpPr>
            <a:spLocks noGrp="1"/>
          </p:cNvSpPr>
          <p:nvPr>
            <p:ph type="body" idx="1"/>
          </p:nvPr>
        </p:nvSpPr>
        <p:spPr/>
        <p:txBody>
          <a:bodyPr/>
          <a:lstStyle/>
          <a:p>
            <a:pPr lvl="1"/>
            <a:r>
              <a:rPr lang="en-US" dirty="0"/>
              <a:t>Ed Funding Proposals &amp; information sharing</a:t>
            </a:r>
          </a:p>
          <a:p>
            <a:pPr lvl="1"/>
            <a:r>
              <a:rPr lang="en-US" dirty="0"/>
              <a:t>Where we are in the process</a:t>
            </a:r>
          </a:p>
        </p:txBody>
      </p:sp>
      <p:sp>
        <p:nvSpPr>
          <p:cNvPr id="4" name="Slide Number Placeholder 3"/>
          <p:cNvSpPr>
            <a:spLocks noGrp="1"/>
          </p:cNvSpPr>
          <p:nvPr>
            <p:ph type="sldNum" sz="quarter" idx="12"/>
          </p:nvPr>
        </p:nvSpPr>
        <p:spPr/>
        <p:txBody>
          <a:bodyPr/>
          <a:lstStyle/>
          <a:p>
            <a:fld id="{BB6AA464-A7E6-497E-ADB9-393DA218FF05}" type="slidenum">
              <a:rPr lang="en-US" smtClean="0"/>
              <a:t>14</a:t>
            </a:fld>
            <a:endParaRPr lang="en-US"/>
          </a:p>
        </p:txBody>
      </p:sp>
    </p:spTree>
    <p:extLst>
      <p:ext uri="{BB962C8B-B14F-4D97-AF65-F5344CB8AC3E}">
        <p14:creationId xmlns:p14="http://schemas.microsoft.com/office/powerpoint/2010/main" val="1195434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time to impact a “live” bill</a:t>
            </a:r>
            <a:br>
              <a:rPr lang="en-US" dirty="0" smtClean="0"/>
            </a:br>
            <a:r>
              <a:rPr lang="en-US" sz="2200" dirty="0" smtClean="0"/>
              <a:t>(</a:t>
            </a:r>
            <a:r>
              <a:rPr lang="en-US" sz="2200" i="1" dirty="0" smtClean="0"/>
              <a:t>before</a:t>
            </a:r>
            <a:r>
              <a:rPr lang="en-US" sz="2200" dirty="0" smtClean="0"/>
              <a:t> the </a:t>
            </a:r>
            <a:r>
              <a:rPr lang="en-US" sz="2200" dirty="0" smtClean="0">
                <a:solidFill>
                  <a:srgbClr val="FF0000"/>
                </a:solidFill>
              </a:rPr>
              <a:t>RED</a:t>
            </a:r>
            <a:r>
              <a:rPr lang="en-US" sz="2200" dirty="0" smtClean="0"/>
              <a:t>)</a:t>
            </a:r>
            <a:endParaRPr lang="en-US" sz="2200" dirty="0"/>
          </a:p>
        </p:txBody>
      </p:sp>
      <p:sp>
        <p:nvSpPr>
          <p:cNvPr id="3" name="Content Placeholder 2"/>
          <p:cNvSpPr>
            <a:spLocks noGrp="1"/>
          </p:cNvSpPr>
          <p:nvPr>
            <p:ph idx="1"/>
          </p:nvPr>
        </p:nvSpPr>
        <p:spPr>
          <a:xfrm>
            <a:off x="152400" y="1600200"/>
            <a:ext cx="2514600" cy="4525963"/>
          </a:xfrm>
        </p:spPr>
        <p:txBody>
          <a:bodyPr/>
          <a:lstStyle/>
          <a:p>
            <a:pPr marL="0" indent="0">
              <a:buNone/>
            </a:pPr>
            <a:r>
              <a:rPr lang="en-US" b="1" u="sng" dirty="0" smtClean="0"/>
              <a:t>Chamber #1</a:t>
            </a:r>
          </a:p>
          <a:p>
            <a:pPr marL="457200" indent="-457200">
              <a:buFont typeface="+mj-lt"/>
              <a:buAutoNum type="arabicPeriod"/>
            </a:pPr>
            <a:r>
              <a:rPr lang="en-US" dirty="0" smtClean="0"/>
              <a:t>Introduced</a:t>
            </a:r>
          </a:p>
          <a:p>
            <a:pPr marL="457200" indent="-457200">
              <a:buFont typeface="+mj-lt"/>
              <a:buAutoNum type="arabicPeriod"/>
            </a:pPr>
            <a:r>
              <a:rPr lang="en-US" dirty="0" smtClean="0"/>
              <a:t>Hearing</a:t>
            </a:r>
          </a:p>
          <a:p>
            <a:pPr marL="457200" indent="-457200">
              <a:buFont typeface="+mj-lt"/>
              <a:buAutoNum type="arabicPeriod"/>
            </a:pPr>
            <a:r>
              <a:rPr lang="en-US" dirty="0" smtClean="0">
                <a:solidFill>
                  <a:srgbClr val="FF0000"/>
                </a:solidFill>
              </a:rPr>
              <a:t>Comm. Vote</a:t>
            </a:r>
          </a:p>
          <a:p>
            <a:pPr marL="457200" indent="-457200">
              <a:buFont typeface="+mj-lt"/>
              <a:buAutoNum type="arabicPeriod"/>
            </a:pPr>
            <a:r>
              <a:rPr lang="en-US" dirty="0" smtClean="0">
                <a:solidFill>
                  <a:srgbClr val="FF0000"/>
                </a:solidFill>
              </a:rPr>
              <a:t>Rules </a:t>
            </a:r>
            <a:r>
              <a:rPr lang="en-US" dirty="0" smtClean="0"/>
              <a:t>(2-3 votes)</a:t>
            </a:r>
          </a:p>
          <a:p>
            <a:pPr marL="457200" indent="-457200">
              <a:buFont typeface="+mj-lt"/>
              <a:buAutoNum type="arabicPeriod"/>
            </a:pPr>
            <a:r>
              <a:rPr lang="en-US" dirty="0" smtClean="0">
                <a:solidFill>
                  <a:srgbClr val="FF0000"/>
                </a:solidFill>
              </a:rPr>
              <a:t>Floor Calendar</a:t>
            </a:r>
          </a:p>
          <a:p>
            <a:pPr marL="457200" indent="-457200">
              <a:buFont typeface="+mj-lt"/>
              <a:buAutoNum type="arabicPeriod"/>
            </a:pPr>
            <a:r>
              <a:rPr lang="en-US" dirty="0" smtClean="0"/>
              <a:t>Floor Vote</a:t>
            </a:r>
            <a:endParaRPr lang="en-US" dirty="0"/>
          </a:p>
        </p:txBody>
      </p:sp>
      <p:sp>
        <p:nvSpPr>
          <p:cNvPr id="4" name="Slide Number Placeholder 3"/>
          <p:cNvSpPr>
            <a:spLocks noGrp="1"/>
          </p:cNvSpPr>
          <p:nvPr>
            <p:ph type="sldNum" sz="quarter" idx="12"/>
          </p:nvPr>
        </p:nvSpPr>
        <p:spPr/>
        <p:txBody>
          <a:bodyPr/>
          <a:lstStyle/>
          <a:p>
            <a:fld id="{BB6AA464-A7E6-497E-ADB9-393DA218FF05}" type="slidenum">
              <a:rPr lang="en-US" smtClean="0"/>
              <a:t>15</a:t>
            </a:fld>
            <a:endParaRPr lang="en-US"/>
          </a:p>
        </p:txBody>
      </p:sp>
      <p:sp>
        <p:nvSpPr>
          <p:cNvPr id="5" name="Content Placeholder 2"/>
          <p:cNvSpPr txBox="1">
            <a:spLocks/>
          </p:cNvSpPr>
          <p:nvPr/>
        </p:nvSpPr>
        <p:spPr>
          <a:xfrm>
            <a:off x="2590800" y="1600200"/>
            <a:ext cx="251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Chamber #2</a:t>
            </a:r>
          </a:p>
          <a:p>
            <a:pPr marL="457200" indent="-457200">
              <a:buFont typeface="+mj-lt"/>
              <a:buAutoNum type="arabicPeriod" startAt="7"/>
            </a:pPr>
            <a:r>
              <a:rPr lang="en-US" dirty="0" smtClean="0"/>
              <a:t>Introduced</a:t>
            </a:r>
            <a:endParaRPr lang="en-US" dirty="0"/>
          </a:p>
          <a:p>
            <a:pPr marL="457200" indent="-457200">
              <a:buFont typeface="+mj-lt"/>
              <a:buAutoNum type="arabicPeriod" startAt="7"/>
            </a:pPr>
            <a:r>
              <a:rPr lang="en-US" dirty="0" smtClean="0"/>
              <a:t>Hearing</a:t>
            </a:r>
            <a:endParaRPr lang="en-US" dirty="0"/>
          </a:p>
          <a:p>
            <a:pPr marL="457200" indent="-457200">
              <a:buFont typeface="+mj-lt"/>
              <a:buAutoNum type="arabicPeriod" startAt="7"/>
            </a:pPr>
            <a:r>
              <a:rPr lang="en-US" dirty="0" smtClean="0">
                <a:solidFill>
                  <a:srgbClr val="FF0000"/>
                </a:solidFill>
              </a:rPr>
              <a:t>Comm. Vote</a:t>
            </a:r>
          </a:p>
          <a:p>
            <a:pPr marL="457200" indent="-457200">
              <a:buFont typeface="+mj-lt"/>
              <a:buAutoNum type="arabicPeriod" startAt="7"/>
            </a:pPr>
            <a:r>
              <a:rPr lang="en-US" dirty="0" smtClean="0">
                <a:solidFill>
                  <a:srgbClr val="FF0000"/>
                </a:solidFill>
              </a:rPr>
              <a:t>Rules </a:t>
            </a:r>
            <a:r>
              <a:rPr lang="en-US" dirty="0" smtClean="0"/>
              <a:t>(2-3 votes)</a:t>
            </a:r>
          </a:p>
          <a:p>
            <a:pPr marL="457200" indent="-457200">
              <a:buFont typeface="+mj-lt"/>
              <a:buAutoNum type="arabicPeriod" startAt="7"/>
            </a:pPr>
            <a:r>
              <a:rPr lang="en-US" dirty="0" smtClean="0">
                <a:solidFill>
                  <a:srgbClr val="FF0000"/>
                </a:solidFill>
              </a:rPr>
              <a:t>Floor Calendar</a:t>
            </a:r>
          </a:p>
          <a:p>
            <a:pPr marL="457200" indent="-457200">
              <a:buFont typeface="+mj-lt"/>
              <a:buAutoNum type="arabicPeriod" startAt="7"/>
            </a:pPr>
            <a:r>
              <a:rPr lang="en-US" dirty="0" smtClean="0"/>
              <a:t>Floor Vote</a:t>
            </a:r>
            <a:endParaRPr lang="en-US" dirty="0"/>
          </a:p>
        </p:txBody>
      </p:sp>
      <p:sp>
        <p:nvSpPr>
          <p:cNvPr id="6" name="Content Placeholder 2"/>
          <p:cNvSpPr txBox="1">
            <a:spLocks/>
          </p:cNvSpPr>
          <p:nvPr/>
        </p:nvSpPr>
        <p:spPr>
          <a:xfrm>
            <a:off x="4724400" y="1600199"/>
            <a:ext cx="251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Reconciliation</a:t>
            </a:r>
          </a:p>
          <a:p>
            <a:pPr marL="457200" indent="-457200">
              <a:buFont typeface="+mj-lt"/>
              <a:buAutoNum type="arabicPeriod" startAt="13"/>
            </a:pPr>
            <a:r>
              <a:rPr lang="en-US" dirty="0" smtClean="0"/>
              <a:t>Conference agreement</a:t>
            </a:r>
            <a:endParaRPr lang="en-US" dirty="0"/>
          </a:p>
          <a:p>
            <a:pPr marL="457200" indent="-457200">
              <a:buFont typeface="+mj-lt"/>
              <a:buAutoNum type="arabicPeriod" startAt="13"/>
            </a:pPr>
            <a:r>
              <a:rPr lang="en-US" dirty="0" smtClean="0"/>
              <a:t>Floor vote</a:t>
            </a:r>
            <a:endParaRPr lang="en-US" dirty="0"/>
          </a:p>
          <a:p>
            <a:pPr marL="457200" indent="-457200">
              <a:buFont typeface="+mj-lt"/>
              <a:buAutoNum type="arabicPeriod" startAt="13"/>
            </a:pPr>
            <a:r>
              <a:rPr lang="en-US" dirty="0" smtClean="0"/>
              <a:t>Floor vote</a:t>
            </a:r>
          </a:p>
        </p:txBody>
      </p:sp>
      <p:sp>
        <p:nvSpPr>
          <p:cNvPr id="7" name="Content Placeholder 2"/>
          <p:cNvSpPr txBox="1">
            <a:spLocks/>
          </p:cNvSpPr>
          <p:nvPr/>
        </p:nvSpPr>
        <p:spPr>
          <a:xfrm>
            <a:off x="6858000" y="1600200"/>
            <a:ext cx="2286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Governor</a:t>
            </a:r>
          </a:p>
          <a:p>
            <a:pPr marL="457200" indent="-457200">
              <a:buFont typeface="+mj-lt"/>
              <a:buAutoNum type="arabicPeriod" startAt="16"/>
            </a:pPr>
            <a:r>
              <a:rPr lang="en-US" dirty="0" smtClean="0"/>
              <a:t>Partial/ Full Veto</a:t>
            </a:r>
            <a:endParaRPr lang="en-US" dirty="0"/>
          </a:p>
          <a:p>
            <a:pPr marL="457200" indent="-457200">
              <a:buFont typeface="+mj-lt"/>
              <a:buAutoNum type="arabicPeriod" startAt="16"/>
            </a:pPr>
            <a:r>
              <a:rPr lang="en-US" dirty="0" smtClean="0"/>
              <a:t>Interpretive statement</a:t>
            </a:r>
            <a:endParaRPr lang="en-US" dirty="0"/>
          </a:p>
        </p:txBody>
      </p:sp>
    </p:spTree>
    <p:extLst>
      <p:ext uri="{BB962C8B-B14F-4D97-AF65-F5344CB8AC3E}">
        <p14:creationId xmlns:p14="http://schemas.microsoft.com/office/powerpoint/2010/main" val="196205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normAutofit/>
          </a:bodyPr>
          <a:lstStyle/>
          <a:p>
            <a:r>
              <a:rPr lang="en-US" sz="3400" dirty="0" smtClean="0"/>
              <a:t>Deeper Dive – Ed. Funding</a:t>
            </a:r>
            <a:endParaRPr lang="en-US" sz="3400" dirty="0"/>
          </a:p>
        </p:txBody>
      </p:sp>
      <p:sp>
        <p:nvSpPr>
          <p:cNvPr id="3" name="Content Placeholder 2"/>
          <p:cNvSpPr>
            <a:spLocks noGrp="1"/>
          </p:cNvSpPr>
          <p:nvPr>
            <p:ph idx="1"/>
          </p:nvPr>
        </p:nvSpPr>
        <p:spPr>
          <a:xfrm>
            <a:off x="152400" y="609600"/>
            <a:ext cx="5867400" cy="5791200"/>
          </a:xfrm>
        </p:spPr>
        <p:txBody>
          <a:bodyPr>
            <a:normAutofit fontScale="92500" lnSpcReduction="20000"/>
          </a:bodyPr>
          <a:lstStyle/>
          <a:p>
            <a:r>
              <a:rPr lang="en-US" sz="1600" b="1" dirty="0" smtClean="0"/>
              <a:t>Ed </a:t>
            </a:r>
            <a:r>
              <a:rPr lang="en-US" sz="1600" b="1" dirty="0"/>
              <a:t>Funding </a:t>
            </a:r>
            <a:r>
              <a:rPr lang="en-US" sz="1600" b="1" dirty="0" smtClean="0"/>
              <a:t>Proposals </a:t>
            </a:r>
            <a:r>
              <a:rPr lang="en-US" sz="1600" b="1" dirty="0" smtClean="0"/>
              <a:t>– WSSDA “Toolkit” </a:t>
            </a:r>
            <a:r>
              <a:rPr lang="en-US" sz="1200" dirty="0" smtClean="0">
                <a:hlinkClick r:id="rId2"/>
              </a:rPr>
              <a:t>WSSDA </a:t>
            </a:r>
            <a:r>
              <a:rPr lang="en-US" sz="1200" dirty="0">
                <a:hlinkClick r:id="rId2"/>
              </a:rPr>
              <a:t>web </a:t>
            </a:r>
            <a:r>
              <a:rPr lang="en-US" sz="1200" dirty="0" smtClean="0">
                <a:hlinkClick r:id="rId2"/>
              </a:rPr>
              <a:t>page</a:t>
            </a:r>
            <a:endParaRPr lang="en-US" sz="1200" b="1" dirty="0" smtClean="0"/>
          </a:p>
          <a:p>
            <a:pPr lvl="1"/>
            <a:r>
              <a:rPr lang="en-US" sz="1500" b="1" dirty="0" smtClean="0"/>
              <a:t>Toolkit includes:</a:t>
            </a:r>
          </a:p>
          <a:p>
            <a:pPr lvl="2"/>
            <a:r>
              <a:rPr lang="en-US" sz="1500" b="1" i="1" dirty="0"/>
              <a:t>Side-by-side comparison </a:t>
            </a:r>
            <a:r>
              <a:rPr lang="en-US" sz="1500" dirty="0"/>
              <a:t>of </a:t>
            </a:r>
            <a:r>
              <a:rPr lang="en-US" sz="1500" i="1" dirty="0"/>
              <a:t>ALL FOUR </a:t>
            </a:r>
            <a:r>
              <a:rPr lang="en-US" sz="1500" dirty="0"/>
              <a:t>proposals with WSSDA legislative positions</a:t>
            </a:r>
          </a:p>
          <a:p>
            <a:pPr lvl="2"/>
            <a:r>
              <a:rPr lang="en-US" sz="1500" b="1" i="1" dirty="0"/>
              <a:t>Recommendations &amp; Discussion Points </a:t>
            </a:r>
            <a:r>
              <a:rPr lang="en-US" sz="1500" dirty="0"/>
              <a:t>documents</a:t>
            </a:r>
          </a:p>
          <a:p>
            <a:pPr lvl="3"/>
            <a:r>
              <a:rPr lang="en-US" sz="1500" dirty="0"/>
              <a:t>Most current version will always be posted to the Web site</a:t>
            </a:r>
          </a:p>
          <a:p>
            <a:pPr marL="457200" lvl="1" indent="0">
              <a:buNone/>
            </a:pPr>
            <a:endParaRPr lang="en-US" sz="1500" b="1" dirty="0" smtClean="0"/>
          </a:p>
          <a:p>
            <a:pPr lvl="1"/>
            <a:r>
              <a:rPr lang="en-US" sz="1500" b="1" dirty="0" smtClean="0"/>
              <a:t>“Next Step” ideas for districts:</a:t>
            </a:r>
          </a:p>
          <a:p>
            <a:pPr lvl="2"/>
            <a:r>
              <a:rPr lang="en-US" sz="1500" dirty="0"/>
              <a:t>R</a:t>
            </a:r>
            <a:r>
              <a:rPr lang="en-US" sz="1500" dirty="0" smtClean="0"/>
              <a:t>eview </a:t>
            </a:r>
            <a:r>
              <a:rPr lang="en-US" sz="1500" dirty="0"/>
              <a:t>the </a:t>
            </a:r>
            <a:r>
              <a:rPr lang="en-US" sz="1500" dirty="0" smtClean="0"/>
              <a:t>general Recommendations </a:t>
            </a:r>
            <a:r>
              <a:rPr lang="en-US" sz="1500" dirty="0"/>
              <a:t>and identify a couple that resonate with your school district to dig into and discuss with your local legislators. </a:t>
            </a:r>
            <a:endParaRPr lang="en-US" sz="1500" dirty="0" smtClean="0"/>
          </a:p>
          <a:p>
            <a:pPr lvl="2"/>
            <a:r>
              <a:rPr lang="en-US" sz="1500" dirty="0" smtClean="0"/>
              <a:t>Pick a specific plan (HB 1843 or SB 5607) and </a:t>
            </a:r>
            <a:r>
              <a:rPr lang="en-US" sz="1500" dirty="0"/>
              <a:t>review the questions and discussion </a:t>
            </a:r>
            <a:r>
              <a:rPr lang="en-US" sz="1500" dirty="0" smtClean="0"/>
              <a:t>points. Then, identify a couple of key questions/issues for your district to dig into by reviewing data and discuss/share with your local legislators. </a:t>
            </a:r>
            <a:endParaRPr lang="en-US" sz="1500" dirty="0"/>
          </a:p>
          <a:p>
            <a:pPr marL="914400" lvl="2" indent="0">
              <a:buNone/>
            </a:pPr>
            <a:endParaRPr lang="en-US" sz="1400" dirty="0"/>
          </a:p>
          <a:p>
            <a:pPr lvl="1"/>
            <a:r>
              <a:rPr lang="en-US" sz="1600" b="1" dirty="0" smtClean="0"/>
              <a:t>Other updates from this week:</a:t>
            </a:r>
            <a:endParaRPr lang="en-US" sz="1600" b="1" dirty="0" smtClean="0"/>
          </a:p>
          <a:p>
            <a:pPr lvl="2"/>
            <a:r>
              <a:rPr lang="en-US" dirty="0"/>
              <a:t>Levy Cliff bill interpretation update, </a:t>
            </a:r>
            <a:r>
              <a:rPr lang="en-US" dirty="0" smtClean="0"/>
              <a:t>etc.</a:t>
            </a:r>
          </a:p>
          <a:p>
            <a:pPr lvl="2"/>
            <a:r>
              <a:rPr lang="en-US" dirty="0" smtClean="0"/>
              <a:t>WSSDA meetings this week (D </a:t>
            </a:r>
            <a:r>
              <a:rPr lang="en-US" dirty="0"/>
              <a:t>caucus leadership (H and S); R caucus outreach (H and S);) – general </a:t>
            </a:r>
            <a:r>
              <a:rPr lang="en-US" dirty="0" smtClean="0"/>
              <a:t>take-</a:t>
            </a:r>
            <a:r>
              <a:rPr lang="en-US" dirty="0" err="1" smtClean="0"/>
              <a:t>away’s</a:t>
            </a:r>
            <a:r>
              <a:rPr lang="en-US" dirty="0" smtClean="0"/>
              <a:t> </a:t>
            </a:r>
            <a:r>
              <a:rPr lang="en-US" dirty="0"/>
              <a:t>&amp; next steps </a:t>
            </a:r>
          </a:p>
          <a:p>
            <a:pPr lvl="2"/>
            <a:r>
              <a:rPr lang="en-US" sz="1400" dirty="0" smtClean="0"/>
              <a:t>Legislator-only meetings of “4 </a:t>
            </a:r>
            <a:r>
              <a:rPr lang="en-US" sz="1400" dirty="0" smtClean="0"/>
              <a:t>corners” meetings scheduled 2x/week  (Mondays/Wednesdays)</a:t>
            </a:r>
          </a:p>
          <a:p>
            <a:pPr lvl="3"/>
            <a:r>
              <a:rPr lang="en-US" sz="1400" dirty="0" smtClean="0"/>
              <a:t>Key Legislators:  Senators Rossi, Rivers, Rolfes, Billig; Representatives Harris, Taylor, Lytton, </a:t>
            </a:r>
            <a:r>
              <a:rPr lang="en-US" sz="1400" dirty="0" smtClean="0"/>
              <a:t>Sullivan</a:t>
            </a:r>
            <a:endParaRPr lang="en-US" sz="1600" dirty="0" smtClean="0"/>
          </a:p>
          <a:p>
            <a:pPr marL="914400" lvl="2" indent="0">
              <a:buNone/>
            </a:pPr>
            <a:endParaRPr lang="en-US" sz="1600" dirty="0" smtClean="0"/>
          </a:p>
          <a:p>
            <a:pPr lvl="2"/>
            <a:endParaRPr lang="en-US" sz="1600" dirty="0" smtClean="0"/>
          </a:p>
          <a:p>
            <a:endParaRPr lang="en-US" sz="1600" dirty="0"/>
          </a:p>
          <a:p>
            <a:pPr lvl="1"/>
            <a:endParaRPr lang="en-US" sz="1600" dirty="0"/>
          </a:p>
        </p:txBody>
      </p:sp>
      <p:sp>
        <p:nvSpPr>
          <p:cNvPr id="4" name="Slide Number Placeholder 3"/>
          <p:cNvSpPr>
            <a:spLocks noGrp="1"/>
          </p:cNvSpPr>
          <p:nvPr>
            <p:ph type="sldNum" sz="quarter" idx="12"/>
          </p:nvPr>
        </p:nvSpPr>
        <p:spPr/>
        <p:txBody>
          <a:bodyPr/>
          <a:lstStyle/>
          <a:p>
            <a:fld id="{BB6AA464-A7E6-497E-ADB9-393DA218FF05}" type="slidenum">
              <a:rPr lang="en-US" smtClean="0"/>
              <a:t>16</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09600"/>
            <a:ext cx="272071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133600"/>
            <a:ext cx="1328737" cy="166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9995" y="3962400"/>
            <a:ext cx="778005" cy="101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5174" y="3962400"/>
            <a:ext cx="814387" cy="99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2420" y="5070024"/>
            <a:ext cx="800155" cy="98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8378" y="5081242"/>
            <a:ext cx="821529" cy="97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531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229600" cy="792162"/>
          </a:xfrm>
        </p:spPr>
        <p:txBody>
          <a:bodyPr>
            <a:noAutofit/>
          </a:bodyPr>
          <a:lstStyle/>
          <a:p>
            <a:r>
              <a:rPr lang="en-US" sz="2800" dirty="0" smtClean="0"/>
              <a:t>Deeper Dive – </a:t>
            </a:r>
            <a:r>
              <a:rPr lang="en-US" sz="2800" dirty="0" smtClean="0"/>
              <a:t>Teacher Shortage (Recruitment &amp; Retention Issues)</a:t>
            </a:r>
            <a:endParaRPr lang="en-US" sz="2800" dirty="0"/>
          </a:p>
        </p:txBody>
      </p:sp>
      <p:sp>
        <p:nvSpPr>
          <p:cNvPr id="3" name="Content Placeholder 2"/>
          <p:cNvSpPr>
            <a:spLocks noGrp="1"/>
          </p:cNvSpPr>
          <p:nvPr>
            <p:ph idx="1"/>
          </p:nvPr>
        </p:nvSpPr>
        <p:spPr>
          <a:xfrm>
            <a:off x="457200" y="762000"/>
            <a:ext cx="2286000" cy="5791200"/>
          </a:xfrm>
        </p:spPr>
        <p:txBody>
          <a:bodyPr>
            <a:normAutofit/>
          </a:bodyPr>
          <a:lstStyle/>
          <a:p>
            <a:r>
              <a:rPr lang="en-US" sz="2000" b="1" dirty="0" smtClean="0"/>
              <a:t>The problem:</a:t>
            </a:r>
          </a:p>
          <a:p>
            <a:pPr marL="0" indent="0">
              <a:buNone/>
            </a:pPr>
            <a:endParaRPr lang="en-US" sz="2000" b="1" dirty="0" smtClean="0"/>
          </a:p>
          <a:p>
            <a:pPr marL="0" indent="0">
              <a:buNone/>
            </a:pPr>
            <a:endParaRPr lang="en-US" sz="1600" dirty="0"/>
          </a:p>
          <a:p>
            <a:pPr marL="914400" lvl="2" indent="0">
              <a:buNone/>
            </a:pPr>
            <a:endParaRPr lang="en-US" sz="1200" dirty="0" smtClean="0"/>
          </a:p>
          <a:p>
            <a:pPr marL="457200" lvl="1" indent="0">
              <a:buNone/>
            </a:pPr>
            <a:endParaRPr lang="en-US" sz="1200" dirty="0">
              <a:hlinkClick r:id="rId2"/>
            </a:endParaRPr>
          </a:p>
          <a:p>
            <a:pPr marL="457200" lvl="1" indent="0">
              <a:buNone/>
            </a:pPr>
            <a:endParaRPr lang="en-US" sz="1200" dirty="0" smtClean="0"/>
          </a:p>
          <a:p>
            <a:pPr marL="457200" lvl="1" indent="0">
              <a:buNone/>
            </a:pPr>
            <a:endParaRPr lang="en-US" sz="1200" b="1" dirty="0" smtClean="0"/>
          </a:p>
          <a:p>
            <a:pPr marL="457200" lvl="1" indent="0">
              <a:buNone/>
            </a:pPr>
            <a:endParaRPr lang="en-US" sz="1200" dirty="0" smtClean="0"/>
          </a:p>
          <a:p>
            <a:pPr lvl="2"/>
            <a:endParaRPr lang="en-US" sz="1200" dirty="0" smtClean="0"/>
          </a:p>
          <a:p>
            <a:pPr marL="914400" lvl="2" indent="0">
              <a:buNone/>
            </a:pPr>
            <a:endParaRPr lang="en-US" sz="1200" dirty="0" smtClean="0"/>
          </a:p>
          <a:p>
            <a:pPr lvl="2"/>
            <a:endParaRPr lang="en-US" sz="1200" dirty="0" smtClean="0"/>
          </a:p>
          <a:p>
            <a:endParaRPr lang="en-US" sz="1200" dirty="0"/>
          </a:p>
          <a:p>
            <a:pPr lvl="1"/>
            <a:endParaRPr lang="en-US" sz="1200" dirty="0"/>
          </a:p>
        </p:txBody>
      </p:sp>
      <p:sp>
        <p:nvSpPr>
          <p:cNvPr id="4" name="Slide Number Placeholder 3"/>
          <p:cNvSpPr>
            <a:spLocks noGrp="1"/>
          </p:cNvSpPr>
          <p:nvPr>
            <p:ph type="sldNum" sz="quarter" idx="12"/>
          </p:nvPr>
        </p:nvSpPr>
        <p:spPr/>
        <p:txBody>
          <a:bodyPr/>
          <a:lstStyle/>
          <a:p>
            <a:fld id="{BB6AA464-A7E6-497E-ADB9-393DA218FF05}" type="slidenum">
              <a:rPr lang="en-US" smtClean="0"/>
              <a:t>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5562601" cy="463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7400" y="914400"/>
            <a:ext cx="2971800" cy="4801314"/>
          </a:xfrm>
          <a:prstGeom prst="rect">
            <a:avLst/>
          </a:prstGeom>
          <a:noFill/>
        </p:spPr>
        <p:txBody>
          <a:bodyPr wrap="square" rtlCol="0">
            <a:spAutoFit/>
          </a:bodyPr>
          <a:lstStyle/>
          <a:p>
            <a:r>
              <a:rPr lang="en-US" b="1" dirty="0" smtClean="0"/>
              <a:t>Resources:</a:t>
            </a:r>
          </a:p>
          <a:p>
            <a:pPr marL="285750" indent="-285750">
              <a:buFont typeface="Arial" panose="020B0604020202020204" pitchFamily="34" charset="0"/>
              <a:buChar char="•"/>
            </a:pPr>
            <a:r>
              <a:rPr lang="en-US" dirty="0" smtClean="0">
                <a:hlinkClick r:id="rId4"/>
              </a:rPr>
              <a:t>OSPI teacher shortage Web page</a:t>
            </a:r>
            <a:endParaRPr lang="en-US" dirty="0" smtClean="0"/>
          </a:p>
          <a:p>
            <a:pPr marL="285750" indent="-285750">
              <a:buFont typeface="Arial" panose="020B0604020202020204" pitchFamily="34" charset="0"/>
              <a:buChar char="•"/>
            </a:pPr>
            <a:r>
              <a:rPr lang="en-US" dirty="0" smtClean="0">
                <a:hlinkClick r:id="rId5"/>
              </a:rPr>
              <a:t>Dec. 2016 Principal Survey results</a:t>
            </a:r>
            <a:endParaRPr lang="en-US" dirty="0" smtClean="0"/>
          </a:p>
          <a:p>
            <a:pPr marL="742950" lvl="1" indent="-285750">
              <a:buFont typeface="Arial" panose="020B0604020202020204" pitchFamily="34" charset="0"/>
              <a:buChar char="•"/>
            </a:pPr>
            <a:r>
              <a:rPr lang="en-US" dirty="0" smtClean="0">
                <a:hlinkClick r:id="rId6"/>
              </a:rPr>
              <a:t>Regional data</a:t>
            </a:r>
            <a:endParaRPr lang="en-US" dirty="0" smtClean="0"/>
          </a:p>
          <a:p>
            <a:pPr marL="285750" indent="-285750">
              <a:buFont typeface="Arial" panose="020B0604020202020204" pitchFamily="34" charset="0"/>
              <a:buChar char="•"/>
            </a:pPr>
            <a:r>
              <a:rPr lang="en-US" dirty="0" smtClean="0"/>
              <a:t>Statewide recruitment campaign</a:t>
            </a:r>
          </a:p>
          <a:p>
            <a:endParaRPr lang="en-US" b="1" dirty="0" smtClean="0"/>
          </a:p>
          <a:p>
            <a:r>
              <a:rPr lang="en-US" b="1" dirty="0" smtClean="0"/>
              <a:t>Sharing &amp; Discussion points:</a:t>
            </a:r>
          </a:p>
          <a:p>
            <a:pPr marL="285750" indent="-285750">
              <a:buFont typeface="Arial" panose="020B0604020202020204" pitchFamily="34" charset="0"/>
              <a:buChar char="•"/>
            </a:pPr>
            <a:r>
              <a:rPr lang="en-US" dirty="0" smtClean="0"/>
              <a:t>What’s the status of your district?</a:t>
            </a:r>
          </a:p>
          <a:p>
            <a:pPr marL="285750" indent="-285750">
              <a:buFont typeface="Arial" panose="020B0604020202020204" pitchFamily="34" charset="0"/>
              <a:buChar char="•"/>
            </a:pPr>
            <a:r>
              <a:rPr lang="en-US" dirty="0" smtClean="0"/>
              <a:t>Out-of-state recruitment?</a:t>
            </a:r>
          </a:p>
          <a:p>
            <a:pPr marL="285750" indent="-285750">
              <a:buFont typeface="Arial" panose="020B0604020202020204" pitchFamily="34" charset="0"/>
              <a:buChar char="•"/>
            </a:pPr>
            <a:r>
              <a:rPr lang="en-US" dirty="0" smtClean="0"/>
              <a:t>Grow your own approaches?</a:t>
            </a:r>
          </a:p>
          <a:p>
            <a:pPr marL="285750" indent="-285750">
              <a:buFont typeface="Arial" panose="020B0604020202020204" pitchFamily="34" charset="0"/>
              <a:buChar char="•"/>
            </a:pPr>
            <a:r>
              <a:rPr lang="en-US" dirty="0" smtClean="0"/>
              <a:t>Challenges with professional certification? </a:t>
            </a:r>
            <a:endParaRPr lang="en-US" dirty="0"/>
          </a:p>
        </p:txBody>
      </p:sp>
    </p:spTree>
    <p:extLst>
      <p:ext uri="{BB962C8B-B14F-4D97-AF65-F5344CB8AC3E}">
        <p14:creationId xmlns:p14="http://schemas.microsoft.com/office/powerpoint/2010/main" val="1893347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229600" cy="792162"/>
          </a:xfrm>
        </p:spPr>
        <p:txBody>
          <a:bodyPr>
            <a:noAutofit/>
          </a:bodyPr>
          <a:lstStyle/>
          <a:p>
            <a:r>
              <a:rPr lang="en-US" sz="2800" dirty="0" smtClean="0"/>
              <a:t>Deeper Dive – </a:t>
            </a:r>
            <a:r>
              <a:rPr lang="en-US" sz="2800" dirty="0" smtClean="0"/>
              <a:t>Teacher Shortage (Recruitment &amp; Retention Issues)</a:t>
            </a:r>
            <a:endParaRPr lang="en-US" sz="2800" dirty="0"/>
          </a:p>
        </p:txBody>
      </p:sp>
      <p:sp>
        <p:nvSpPr>
          <p:cNvPr id="3" name="Content Placeholder 2"/>
          <p:cNvSpPr>
            <a:spLocks noGrp="1"/>
          </p:cNvSpPr>
          <p:nvPr>
            <p:ph idx="1"/>
          </p:nvPr>
        </p:nvSpPr>
        <p:spPr>
          <a:xfrm>
            <a:off x="457200" y="762000"/>
            <a:ext cx="8458200" cy="5791200"/>
          </a:xfrm>
        </p:spPr>
        <p:txBody>
          <a:bodyPr>
            <a:normAutofit/>
          </a:bodyPr>
          <a:lstStyle/>
          <a:p>
            <a:r>
              <a:rPr lang="en-US" sz="1600" b="1" dirty="0" smtClean="0"/>
              <a:t>The bills:</a:t>
            </a:r>
          </a:p>
          <a:p>
            <a:pPr lvl="1"/>
            <a:r>
              <a:rPr lang="en-US" sz="1600" b="1" dirty="0" smtClean="0"/>
              <a:t>Educator </a:t>
            </a:r>
            <a:r>
              <a:rPr lang="en-US" sz="1600" b="1" dirty="0"/>
              <a:t>certification and evaluation </a:t>
            </a:r>
            <a:r>
              <a:rPr lang="en-US" sz="1600" b="1" dirty="0" smtClean="0"/>
              <a:t>:</a:t>
            </a:r>
          </a:p>
          <a:p>
            <a:pPr lvl="2"/>
            <a:r>
              <a:rPr lang="en-US" sz="1600" u="sng" dirty="0" smtClean="0">
                <a:hlinkClick r:id="rId2"/>
              </a:rPr>
              <a:t>2SHB </a:t>
            </a:r>
            <a:r>
              <a:rPr lang="en-US" sz="1600" u="sng" dirty="0">
                <a:hlinkClick r:id="rId2"/>
              </a:rPr>
              <a:t>1341 </a:t>
            </a:r>
            <a:r>
              <a:rPr lang="en-US" sz="1600" dirty="0"/>
              <a:t>(</a:t>
            </a:r>
            <a:r>
              <a:rPr lang="en-US" sz="1600" b="1" dirty="0"/>
              <a:t>H</a:t>
            </a:r>
            <a:r>
              <a:rPr lang="en-US" sz="1600" dirty="0"/>
              <a:t>) provides three options for teacher professional certification (</a:t>
            </a:r>
            <a:r>
              <a:rPr lang="en-US" sz="1600" dirty="0" err="1"/>
              <a:t>ProTeach</a:t>
            </a:r>
            <a:r>
              <a:rPr lang="en-US" sz="1600" dirty="0"/>
              <a:t> portfolio, National Board Certification, and 75 clock hour professional development credits). The bill also creates a collaborative advisory group that will be instrumental in working with the Professional Educator Standards Board to review and refine requirements for professional (“Tier 2”) certification in the longer </a:t>
            </a:r>
            <a:r>
              <a:rPr lang="en-US" sz="1600" dirty="0" smtClean="0"/>
              <a:t>term;</a:t>
            </a:r>
          </a:p>
          <a:p>
            <a:pPr lvl="2"/>
            <a:r>
              <a:rPr lang="en-US" sz="1600" u="sng" dirty="0" smtClean="0">
                <a:hlinkClick r:id="rId3"/>
              </a:rPr>
              <a:t>HB1319</a:t>
            </a:r>
            <a:r>
              <a:rPr lang="en-US" sz="1600" dirty="0"/>
              <a:t> (</a:t>
            </a:r>
            <a:r>
              <a:rPr lang="en-US" sz="1600" b="1" dirty="0"/>
              <a:t>H</a:t>
            </a:r>
            <a:r>
              <a:rPr lang="en-US" sz="1600" dirty="0"/>
              <a:t>) allows teachers who earn a three or four on their focused evaluation to continue with focused evaluations for six years before receiving a comprehensive summative evaluation (currently required every four years); and  </a:t>
            </a:r>
            <a:endParaRPr lang="en-US" sz="1600" dirty="0" smtClean="0"/>
          </a:p>
          <a:p>
            <a:pPr lvl="2"/>
            <a:r>
              <a:rPr lang="en-US" sz="1600" u="sng" dirty="0" smtClean="0">
                <a:hlinkClick r:id="rId4"/>
              </a:rPr>
              <a:t>EHB </a:t>
            </a:r>
            <a:r>
              <a:rPr lang="en-US" sz="1600" u="sng" dirty="0">
                <a:hlinkClick r:id="rId4"/>
              </a:rPr>
              <a:t>1654 </a:t>
            </a:r>
            <a:r>
              <a:rPr lang="en-US" sz="1600" dirty="0"/>
              <a:t>(explicit alternative routes for teacher certification programs). </a:t>
            </a:r>
            <a:endParaRPr lang="en-US" sz="1600" dirty="0" smtClean="0"/>
          </a:p>
          <a:p>
            <a:pPr lvl="2"/>
            <a:r>
              <a:rPr lang="en-US" sz="1600" u="sng" dirty="0" smtClean="0">
                <a:hlinkClick r:id="rId5"/>
              </a:rPr>
              <a:t>HB </a:t>
            </a:r>
            <a:r>
              <a:rPr lang="en-US" sz="1600" u="sng" dirty="0">
                <a:hlinkClick r:id="rId5"/>
              </a:rPr>
              <a:t>1827</a:t>
            </a:r>
            <a:r>
              <a:rPr lang="en-US" sz="1600" dirty="0"/>
              <a:t> relates to expanding the current and future educator supply. There is some discussion that this bill, or provisions contained within it, could be considered Necessary to Implement the Budget (NTIB) so keep an eye open as budget negotiations continue. </a:t>
            </a:r>
            <a:endParaRPr lang="en-US" sz="1600" dirty="0" smtClean="0"/>
          </a:p>
          <a:p>
            <a:pPr lvl="1"/>
            <a:r>
              <a:rPr lang="en-US" sz="1600" b="1" dirty="0" smtClean="0"/>
              <a:t>Educator </a:t>
            </a:r>
            <a:r>
              <a:rPr lang="en-US" sz="1600" b="1" dirty="0"/>
              <a:t>recruitment and increasing the diversity of the educator </a:t>
            </a:r>
            <a:r>
              <a:rPr lang="en-US" sz="1600" b="1" dirty="0" smtClean="0"/>
              <a:t>workforce</a:t>
            </a:r>
            <a:r>
              <a:rPr lang="en-US" sz="1600" dirty="0" smtClean="0"/>
              <a:t>:</a:t>
            </a:r>
          </a:p>
          <a:p>
            <a:pPr lvl="2"/>
            <a:r>
              <a:rPr lang="en-US" sz="1600" u="sng" dirty="0" smtClean="0">
                <a:hlinkClick r:id="rId6"/>
              </a:rPr>
              <a:t>HB </a:t>
            </a:r>
            <a:r>
              <a:rPr lang="en-US" sz="1600" u="sng" dirty="0">
                <a:hlinkClick r:id="rId6"/>
              </a:rPr>
              <a:t>1445 </a:t>
            </a:r>
            <a:r>
              <a:rPr lang="en-US" sz="1600" dirty="0"/>
              <a:t>(</a:t>
            </a:r>
            <a:r>
              <a:rPr lang="en-US" sz="1600" b="1" dirty="0"/>
              <a:t>H</a:t>
            </a:r>
            <a:r>
              <a:rPr lang="en-US" sz="1600" dirty="0"/>
              <a:t>) regarding dual language in K-12 </a:t>
            </a:r>
            <a:r>
              <a:rPr lang="en-US" sz="1600" dirty="0" err="1"/>
              <a:t>ed</a:t>
            </a:r>
            <a:r>
              <a:rPr lang="en-US" sz="1600" dirty="0"/>
              <a:t>; and </a:t>
            </a:r>
            <a:endParaRPr lang="en-US" sz="1600" dirty="0" smtClean="0"/>
          </a:p>
          <a:p>
            <a:pPr lvl="2"/>
            <a:r>
              <a:rPr lang="en-US" sz="1600" u="sng" dirty="0" smtClean="0">
                <a:hlinkClick r:id="rId7"/>
              </a:rPr>
              <a:t>SB </a:t>
            </a:r>
            <a:r>
              <a:rPr lang="en-US" sz="1600" u="sng" dirty="0">
                <a:hlinkClick r:id="rId7"/>
              </a:rPr>
              <a:t>5712 </a:t>
            </a:r>
            <a:r>
              <a:rPr lang="en-US" sz="1600" dirty="0"/>
              <a:t>that includes  specific strategies to increase bilingual and/or dual language instruction educator supply and include “grow-your-own” strategies meant to get middle and high school students interested in teaching as a career. </a:t>
            </a:r>
          </a:p>
          <a:p>
            <a:endParaRPr lang="en-US" sz="1600" dirty="0"/>
          </a:p>
          <a:p>
            <a:endParaRPr lang="en-US" sz="1600" dirty="0"/>
          </a:p>
          <a:p>
            <a:pPr marL="914400" lvl="2" indent="0">
              <a:buNone/>
            </a:pPr>
            <a:endParaRPr lang="en-US" sz="1200" dirty="0" smtClean="0"/>
          </a:p>
          <a:p>
            <a:pPr marL="457200" lvl="1" indent="0">
              <a:buNone/>
            </a:pPr>
            <a:endParaRPr lang="en-US" sz="1200" dirty="0">
              <a:hlinkClick r:id="rId8"/>
            </a:endParaRPr>
          </a:p>
          <a:p>
            <a:pPr marL="457200" lvl="1" indent="0">
              <a:buNone/>
            </a:pPr>
            <a:endParaRPr lang="en-US" sz="1200" dirty="0" smtClean="0"/>
          </a:p>
          <a:p>
            <a:pPr marL="457200" lvl="1" indent="0">
              <a:buNone/>
            </a:pPr>
            <a:endParaRPr lang="en-US" sz="1200" b="1" dirty="0" smtClean="0"/>
          </a:p>
          <a:p>
            <a:pPr marL="457200" lvl="1" indent="0">
              <a:buNone/>
            </a:pPr>
            <a:endParaRPr lang="en-US" sz="1200" dirty="0" smtClean="0"/>
          </a:p>
          <a:p>
            <a:pPr lvl="2"/>
            <a:endParaRPr lang="en-US" sz="1200" dirty="0" smtClean="0"/>
          </a:p>
          <a:p>
            <a:pPr marL="914400" lvl="2" indent="0">
              <a:buNone/>
            </a:pPr>
            <a:endParaRPr lang="en-US" sz="1200" dirty="0" smtClean="0"/>
          </a:p>
          <a:p>
            <a:pPr lvl="2"/>
            <a:endParaRPr lang="en-US" sz="1200" dirty="0" smtClean="0"/>
          </a:p>
          <a:p>
            <a:endParaRPr lang="en-US" sz="1200" dirty="0"/>
          </a:p>
          <a:p>
            <a:pPr lvl="1"/>
            <a:endParaRPr lang="en-US" sz="1200" dirty="0"/>
          </a:p>
        </p:txBody>
      </p:sp>
      <p:sp>
        <p:nvSpPr>
          <p:cNvPr id="4" name="Slide Number Placeholder 3"/>
          <p:cNvSpPr>
            <a:spLocks noGrp="1"/>
          </p:cNvSpPr>
          <p:nvPr>
            <p:ph type="sldNum" sz="quarter" idx="12"/>
          </p:nvPr>
        </p:nvSpPr>
        <p:spPr/>
        <p:txBody>
          <a:bodyPr/>
          <a:lstStyle/>
          <a:p>
            <a:fld id="{BB6AA464-A7E6-497E-ADB9-393DA218FF05}" type="slidenum">
              <a:rPr lang="en-US" smtClean="0"/>
              <a:t>18</a:t>
            </a:fld>
            <a:endParaRPr lang="en-US"/>
          </a:p>
        </p:txBody>
      </p:sp>
    </p:spTree>
    <p:extLst>
      <p:ext uri="{BB962C8B-B14F-4D97-AF65-F5344CB8AC3E}">
        <p14:creationId xmlns:p14="http://schemas.microsoft.com/office/powerpoint/2010/main" val="4131827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is the status of </a:t>
            </a:r>
            <a:r>
              <a:rPr lang="en-US" u="sng" dirty="0" smtClean="0"/>
              <a:t>XX</a:t>
            </a:r>
            <a:r>
              <a:rPr lang="en-US" dirty="0" smtClean="0"/>
              <a:t> bill?</a:t>
            </a:r>
            <a:endParaRPr lang="en-US" dirty="0"/>
          </a:p>
        </p:txBody>
      </p:sp>
      <p:sp>
        <p:nvSpPr>
          <p:cNvPr id="3" name="Content Placeholder 2"/>
          <p:cNvSpPr>
            <a:spLocks noGrp="1"/>
          </p:cNvSpPr>
          <p:nvPr>
            <p:ph idx="1"/>
          </p:nvPr>
        </p:nvSpPr>
        <p:spPr>
          <a:xfrm>
            <a:off x="457200" y="1189037"/>
            <a:ext cx="8229600" cy="5211763"/>
          </a:xfrm>
        </p:spPr>
        <p:txBody>
          <a:bodyPr/>
          <a:lstStyle/>
          <a:p>
            <a:r>
              <a:rPr lang="en-US" sz="2200" b="1" u="sng" dirty="0">
                <a:hlinkClick r:id="rId2"/>
              </a:rPr>
              <a:t>Bill Information and Tracking</a:t>
            </a:r>
            <a:r>
              <a:rPr lang="en-US" sz="2200" b="1" dirty="0"/>
              <a:t> </a:t>
            </a:r>
            <a:r>
              <a:rPr lang="en-US" sz="2200" dirty="0"/>
              <a:t>- From these pages you can follow the bills you are most interested in and also provide c</a:t>
            </a:r>
            <a:r>
              <a:rPr lang="en-US" sz="2200" u="sng" dirty="0">
                <a:hlinkClick r:id="rId3"/>
              </a:rPr>
              <a:t>omments on bills</a:t>
            </a:r>
            <a:r>
              <a:rPr lang="en-US" sz="2200" dirty="0" smtClean="0"/>
              <a:t>.</a:t>
            </a:r>
          </a:p>
          <a:p>
            <a:pPr lvl="1"/>
            <a:r>
              <a:rPr lang="en-US" sz="1800" dirty="0" smtClean="0"/>
              <a:t>Bill Information page provides more in-depth options for learning more about what’s happening  </a:t>
            </a:r>
            <a:endParaRPr lang="en-US" sz="1800" dirty="0"/>
          </a:p>
          <a:p>
            <a:endParaRPr lang="en-US" b="1" dirty="0"/>
          </a:p>
        </p:txBody>
      </p:sp>
      <p:sp>
        <p:nvSpPr>
          <p:cNvPr id="4" name="Slide Number Placeholder 3"/>
          <p:cNvSpPr>
            <a:spLocks noGrp="1"/>
          </p:cNvSpPr>
          <p:nvPr>
            <p:ph type="sldNum" sz="quarter" idx="12"/>
          </p:nvPr>
        </p:nvSpPr>
        <p:spPr/>
        <p:txBody>
          <a:bodyPr/>
          <a:lstStyle/>
          <a:p>
            <a:fld id="{BB6AA464-A7E6-497E-ADB9-393DA218FF05}" type="slidenum">
              <a:rPr lang="en-US" smtClean="0"/>
              <a:t>19</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833687"/>
            <a:ext cx="4790005" cy="3262313"/>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52400" y="4855063"/>
            <a:ext cx="1676400" cy="1200329"/>
          </a:xfrm>
          <a:prstGeom prst="rect">
            <a:avLst/>
          </a:prstGeom>
          <a:noFill/>
          <a:ln>
            <a:solidFill>
              <a:schemeClr val="accent3">
                <a:lumMod val="50000"/>
              </a:schemeClr>
            </a:solidFill>
          </a:ln>
        </p:spPr>
        <p:txBody>
          <a:bodyPr wrap="square" rtlCol="0">
            <a:spAutoFit/>
          </a:bodyPr>
          <a:lstStyle/>
          <a:p>
            <a:pPr algn="ctr"/>
            <a:r>
              <a:rPr lang="en-US" dirty="0" smtClean="0"/>
              <a:t>Floor Activity Status</a:t>
            </a:r>
          </a:p>
          <a:p>
            <a:pPr algn="ctr"/>
            <a:r>
              <a:rPr lang="en-US" dirty="0" smtClean="0">
                <a:hlinkClick r:id="rId5"/>
              </a:rPr>
              <a:t>House</a:t>
            </a:r>
            <a:endParaRPr lang="en-US" dirty="0" smtClean="0"/>
          </a:p>
          <a:p>
            <a:pPr algn="ctr"/>
            <a:r>
              <a:rPr lang="en-US" dirty="0" smtClean="0">
                <a:hlinkClick r:id="rId6"/>
              </a:rPr>
              <a:t>Senate</a:t>
            </a:r>
            <a:endParaRPr lang="en-US" dirty="0"/>
          </a:p>
        </p:txBody>
      </p:sp>
      <p:sp>
        <p:nvSpPr>
          <p:cNvPr id="7" name="TextBox 6"/>
          <p:cNvSpPr txBox="1"/>
          <p:nvPr/>
        </p:nvSpPr>
        <p:spPr>
          <a:xfrm>
            <a:off x="7307317" y="4367122"/>
            <a:ext cx="1608083" cy="923330"/>
          </a:xfrm>
          <a:prstGeom prst="rect">
            <a:avLst/>
          </a:prstGeom>
          <a:noFill/>
          <a:ln>
            <a:solidFill>
              <a:schemeClr val="accent3">
                <a:lumMod val="50000"/>
              </a:schemeClr>
            </a:solidFill>
          </a:ln>
        </p:spPr>
        <p:txBody>
          <a:bodyPr wrap="square" rtlCol="0">
            <a:spAutoFit/>
          </a:bodyPr>
          <a:lstStyle/>
          <a:p>
            <a:pPr algn="ctr"/>
            <a:r>
              <a:rPr lang="en-US" dirty="0" smtClean="0"/>
              <a:t>Roll Call votes and other Bill details</a:t>
            </a:r>
            <a:endParaRPr lang="en-US" dirty="0"/>
          </a:p>
        </p:txBody>
      </p:sp>
      <p:cxnSp>
        <p:nvCxnSpPr>
          <p:cNvPr id="9" name="Straight Arrow Connector 8"/>
          <p:cNvCxnSpPr/>
          <p:nvPr/>
        </p:nvCxnSpPr>
        <p:spPr>
          <a:xfrm flipH="1">
            <a:off x="5791200" y="4828787"/>
            <a:ext cx="1516117" cy="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flipV="1">
            <a:off x="1828800" y="5178230"/>
            <a:ext cx="990600" cy="276998"/>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19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877" y="304800"/>
            <a:ext cx="4486094" cy="5130070"/>
          </a:xfrm>
          <a:prstGeom prst="rect">
            <a:avLst/>
          </a:prstGeom>
        </p:spPr>
      </p:pic>
      <p:sp>
        <p:nvSpPr>
          <p:cNvPr id="2" name="Title 1"/>
          <p:cNvSpPr>
            <a:spLocks noGrp="1"/>
          </p:cNvSpPr>
          <p:nvPr>
            <p:ph type="title"/>
          </p:nvPr>
        </p:nvSpPr>
        <p:spPr>
          <a:xfrm>
            <a:off x="457200" y="-76200"/>
            <a:ext cx="8229600" cy="1143000"/>
          </a:xfrm>
        </p:spPr>
        <p:txBody>
          <a:bodyPr>
            <a:normAutofit/>
          </a:bodyPr>
          <a:lstStyle/>
          <a:p>
            <a:pPr lvl="2" algn="ctr" rtl="0">
              <a:spcBef>
                <a:spcPct val="0"/>
              </a:spcBef>
            </a:pPr>
            <a:r>
              <a:rPr lang="en-US" sz="3200" dirty="0" smtClean="0"/>
              <a:t>Welcome!</a:t>
            </a:r>
            <a:r>
              <a:rPr lang="en-US" dirty="0" smtClean="0"/>
              <a:t/>
            </a:r>
            <a:br>
              <a:rPr lang="en-US" dirty="0" smtClean="0"/>
            </a:br>
            <a:r>
              <a:rPr lang="en-US" dirty="0" smtClean="0"/>
              <a:t>Please </a:t>
            </a:r>
            <a:r>
              <a:rPr lang="en-US" dirty="0"/>
              <a:t>t</a:t>
            </a:r>
            <a:r>
              <a:rPr lang="en-US" dirty="0" smtClean="0"/>
              <a:t>ype your name, school district / organization, and role into the chat box!</a:t>
            </a:r>
            <a:endParaRPr lang="en-US" dirty="0"/>
          </a:p>
        </p:txBody>
      </p:sp>
      <p:sp>
        <p:nvSpPr>
          <p:cNvPr id="3" name="Content Placeholder 2"/>
          <p:cNvSpPr>
            <a:spLocks noGrp="1"/>
          </p:cNvSpPr>
          <p:nvPr>
            <p:ph idx="1"/>
          </p:nvPr>
        </p:nvSpPr>
        <p:spPr>
          <a:xfrm>
            <a:off x="228600" y="1219200"/>
            <a:ext cx="8694738" cy="4906963"/>
          </a:xfrm>
        </p:spPr>
        <p:txBody>
          <a:bodyPr>
            <a:normAutofit fontScale="92500" lnSpcReduction="10000"/>
          </a:bodyPr>
          <a:lstStyle/>
          <a:p>
            <a:r>
              <a:rPr lang="en-US" sz="2800" b="1" dirty="0" smtClean="0"/>
              <a:t>Logistics</a:t>
            </a:r>
          </a:p>
          <a:p>
            <a:pPr lvl="1"/>
            <a:r>
              <a:rPr lang="en-US" sz="2400" dirty="0" smtClean="0"/>
              <a:t>Webinar materials </a:t>
            </a:r>
            <a:r>
              <a:rPr lang="en-US" sz="1500" dirty="0" smtClean="0"/>
              <a:t>(</a:t>
            </a:r>
            <a:r>
              <a:rPr lang="en-US" sz="1500" dirty="0" smtClean="0">
                <a:hlinkClick r:id="rId4"/>
              </a:rPr>
              <a:t>Leg Update Web Page</a:t>
            </a:r>
            <a:r>
              <a:rPr lang="en-US" sz="2400" dirty="0" smtClean="0"/>
              <a:t>)</a:t>
            </a:r>
          </a:p>
          <a:p>
            <a:pPr marL="457200" lvl="1" indent="0">
              <a:buNone/>
            </a:pPr>
            <a:r>
              <a:rPr lang="en-US" sz="1700" dirty="0" smtClean="0">
                <a:hlinkClick r:id="rId4"/>
              </a:rPr>
              <a:t>http</a:t>
            </a:r>
            <a:r>
              <a:rPr lang="en-US" sz="1700" dirty="0">
                <a:hlinkClick r:id="rId4"/>
              </a:rPr>
              <a:t>://</a:t>
            </a:r>
            <a:r>
              <a:rPr lang="en-US" sz="1700" dirty="0" smtClean="0">
                <a:hlinkClick r:id="rId4"/>
              </a:rPr>
              <a:t>wssda.org/Legislative/LegislativeUpdates.aspx</a:t>
            </a:r>
            <a:r>
              <a:rPr lang="en-US" sz="1700" dirty="0" smtClean="0"/>
              <a:t> </a:t>
            </a:r>
          </a:p>
          <a:p>
            <a:pPr lvl="1"/>
            <a:r>
              <a:rPr lang="en-US" sz="2400" dirty="0" smtClean="0"/>
              <a:t>Q&amp;A </a:t>
            </a:r>
            <a:r>
              <a:rPr lang="en-US" sz="2400" dirty="0"/>
              <a:t>/ </a:t>
            </a:r>
            <a:r>
              <a:rPr lang="en-US" sz="2400" dirty="0" smtClean="0"/>
              <a:t>Comment process </a:t>
            </a:r>
          </a:p>
          <a:p>
            <a:pPr lvl="2"/>
            <a:r>
              <a:rPr lang="en-US" dirty="0"/>
              <a:t>C</a:t>
            </a:r>
            <a:r>
              <a:rPr lang="en-US" dirty="0" smtClean="0"/>
              <a:t>hat and Question Boxes</a:t>
            </a:r>
          </a:p>
          <a:p>
            <a:pPr lvl="1"/>
            <a:r>
              <a:rPr lang="en-US" sz="2400" dirty="0" smtClean="0"/>
              <a:t>Phones on mute</a:t>
            </a:r>
          </a:p>
          <a:p>
            <a:pPr lvl="1"/>
            <a:r>
              <a:rPr lang="en-US" sz="2400" dirty="0" smtClean="0"/>
              <a:t>Webinar recordings &amp; </a:t>
            </a:r>
            <a:r>
              <a:rPr lang="en-US" sz="2400" dirty="0" err="1" smtClean="0"/>
              <a:t>ppt</a:t>
            </a:r>
            <a:r>
              <a:rPr lang="en-US" sz="2400" dirty="0" smtClean="0"/>
              <a:t> materials </a:t>
            </a:r>
            <a:r>
              <a:rPr lang="en-US" sz="1500" dirty="0" smtClean="0"/>
              <a:t>(</a:t>
            </a:r>
            <a:r>
              <a:rPr lang="en-US" sz="1500" dirty="0" smtClean="0">
                <a:hlinkClick r:id="rId5"/>
              </a:rPr>
              <a:t>Leg Rep Web Page</a:t>
            </a:r>
            <a:r>
              <a:rPr lang="en-US" sz="1500" dirty="0" smtClean="0"/>
              <a:t>)</a:t>
            </a:r>
          </a:p>
          <a:p>
            <a:pPr marL="457200" lvl="1" indent="0">
              <a:buNone/>
            </a:pPr>
            <a:r>
              <a:rPr lang="en-US" sz="1600" dirty="0">
                <a:hlinkClick r:id="rId5"/>
              </a:rPr>
              <a:t>http://</a:t>
            </a:r>
            <a:r>
              <a:rPr lang="en-US" sz="1600" dirty="0" smtClean="0">
                <a:hlinkClick r:id="rId5"/>
              </a:rPr>
              <a:t>wssda.org/Legislative/SchoolBoardLegislativeRepresentatives.aspx</a:t>
            </a:r>
            <a:r>
              <a:rPr lang="en-US" sz="1600" dirty="0" smtClean="0"/>
              <a:t> </a:t>
            </a:r>
          </a:p>
          <a:p>
            <a:pPr marL="457200" lvl="1" indent="0">
              <a:buNone/>
            </a:pPr>
            <a:endParaRPr lang="en-US" sz="900" dirty="0" smtClean="0"/>
          </a:p>
          <a:p>
            <a:r>
              <a:rPr lang="en-US" sz="2800" b="1" dirty="0" smtClean="0"/>
              <a:t>Introductions</a:t>
            </a:r>
          </a:p>
          <a:p>
            <a:pPr lvl="1"/>
            <a:r>
              <a:rPr lang="en-US" sz="2600" dirty="0" smtClean="0"/>
              <a:t>WSSDA Staff </a:t>
            </a:r>
          </a:p>
          <a:p>
            <a:pPr lvl="2"/>
            <a:r>
              <a:rPr lang="en-US" sz="1900" dirty="0" smtClean="0"/>
              <a:t>Tim </a:t>
            </a:r>
            <a:r>
              <a:rPr lang="en-US" sz="1900" dirty="0"/>
              <a:t>Garchow, WSSDA Executive Director, </a:t>
            </a:r>
            <a:r>
              <a:rPr lang="en-US" sz="1900" dirty="0">
                <a:hlinkClick r:id="rId6"/>
              </a:rPr>
              <a:t>t.garchow@wssda.org</a:t>
            </a:r>
            <a:r>
              <a:rPr lang="en-US" sz="1900" dirty="0"/>
              <a:t> </a:t>
            </a:r>
          </a:p>
          <a:p>
            <a:pPr lvl="2"/>
            <a:r>
              <a:rPr lang="en-US" sz="1900" dirty="0"/>
              <a:t>Jessica Vavrus, Gov’t Relations Director, </a:t>
            </a:r>
            <a:r>
              <a:rPr lang="en-US" sz="1900" dirty="0">
                <a:hlinkClick r:id="rId7"/>
              </a:rPr>
              <a:t>j.vavrus@wssda.org</a:t>
            </a:r>
            <a:r>
              <a:rPr lang="en-US" sz="1900" dirty="0"/>
              <a:t>  and/or 360-890-5867</a:t>
            </a:r>
          </a:p>
          <a:p>
            <a:pPr lvl="2"/>
            <a:r>
              <a:rPr lang="en-US" sz="1900" dirty="0"/>
              <a:t>Tricia Kimbrough, Legislative Coordinator, </a:t>
            </a:r>
            <a:r>
              <a:rPr lang="en-US" sz="1900" dirty="0">
                <a:hlinkClick r:id="rId8"/>
              </a:rPr>
              <a:t>t.kimbrough@wssda.org</a:t>
            </a:r>
            <a:r>
              <a:rPr lang="en-US" sz="1900" dirty="0"/>
              <a:t> </a:t>
            </a:r>
          </a:p>
        </p:txBody>
      </p:sp>
      <p:sp>
        <p:nvSpPr>
          <p:cNvPr id="4" name="Slide Number Placeholder 3"/>
          <p:cNvSpPr>
            <a:spLocks noGrp="1"/>
          </p:cNvSpPr>
          <p:nvPr>
            <p:ph type="sldNum" sz="quarter" idx="12"/>
          </p:nvPr>
        </p:nvSpPr>
        <p:spPr/>
        <p:txBody>
          <a:bodyPr/>
          <a:lstStyle/>
          <a:p>
            <a:fld id="{BB6AA464-A7E6-497E-ADB9-393DA218FF05}" type="slidenum">
              <a:rPr lang="en-US" smtClean="0"/>
              <a:t>2</a:t>
            </a:fld>
            <a:endParaRPr lang="en-US"/>
          </a:p>
        </p:txBody>
      </p:sp>
      <p:sp>
        <p:nvSpPr>
          <p:cNvPr id="6" name="TextBox 5"/>
          <p:cNvSpPr txBox="1"/>
          <p:nvPr/>
        </p:nvSpPr>
        <p:spPr>
          <a:xfrm>
            <a:off x="5486400" y="1183719"/>
            <a:ext cx="3581400" cy="1785104"/>
          </a:xfrm>
          <a:prstGeom prst="rect">
            <a:avLst/>
          </a:prstGeom>
          <a:noFill/>
          <a:ln w="38100">
            <a:solidFill>
              <a:schemeClr val="accent1">
                <a:lumMod val="75000"/>
              </a:schemeClr>
            </a:solidFill>
          </a:ln>
        </p:spPr>
        <p:txBody>
          <a:bodyPr wrap="square">
            <a:spAutoFit/>
          </a:bodyPr>
          <a:lstStyle/>
          <a:p>
            <a:pPr>
              <a:defRPr/>
            </a:pPr>
            <a:r>
              <a:rPr lang="en-US" sz="2000" b="1" dirty="0"/>
              <a:t>Webinar Materials </a:t>
            </a:r>
            <a:r>
              <a:rPr lang="en-US" sz="1400" b="1" dirty="0" smtClean="0"/>
              <a:t>(3 </a:t>
            </a:r>
            <a:r>
              <a:rPr lang="en-US" sz="1400" b="1" dirty="0"/>
              <a:t>documents)</a:t>
            </a:r>
            <a:r>
              <a:rPr lang="en-US" sz="2000" b="1" dirty="0"/>
              <a:t>:</a:t>
            </a:r>
          </a:p>
          <a:p>
            <a:pPr marL="285750" indent="-285750">
              <a:buFont typeface="Arial" panose="020B0604020202020204" pitchFamily="34" charset="0"/>
              <a:buChar char="•"/>
              <a:defRPr/>
            </a:pPr>
            <a:r>
              <a:rPr lang="en-US" dirty="0" smtClean="0"/>
              <a:t>Legislative Schedules:</a:t>
            </a:r>
          </a:p>
          <a:p>
            <a:pPr marL="742950" lvl="1" indent="-285750">
              <a:buFont typeface="Arial" panose="020B0604020202020204" pitchFamily="34" charset="0"/>
              <a:buChar char="•"/>
              <a:defRPr/>
            </a:pPr>
            <a:r>
              <a:rPr lang="en-US" dirty="0" smtClean="0"/>
              <a:t>Week 10 review (pdf)</a:t>
            </a:r>
          </a:p>
          <a:p>
            <a:pPr marL="742950" lvl="1" indent="-285750">
              <a:buFont typeface="Arial" panose="020B0604020202020204" pitchFamily="34" charset="0"/>
              <a:buChar char="•"/>
              <a:defRPr/>
            </a:pPr>
            <a:r>
              <a:rPr lang="en-US" dirty="0" smtClean="0"/>
              <a:t>Week 11 preview (pdf)</a:t>
            </a:r>
          </a:p>
          <a:p>
            <a:pPr marL="285750" indent="-285750">
              <a:buFont typeface="Arial" panose="020B0604020202020204" pitchFamily="34" charset="0"/>
              <a:buChar char="•"/>
              <a:defRPr/>
            </a:pPr>
            <a:r>
              <a:rPr lang="en-US" dirty="0" smtClean="0"/>
              <a:t>Bill Watch List,</a:t>
            </a:r>
            <a:r>
              <a:rPr lang="en-US" sz="1400" dirty="0" smtClean="0"/>
              <a:t> </a:t>
            </a:r>
            <a:r>
              <a:rPr lang="en-US" sz="1400" b="1" dirty="0" smtClean="0"/>
              <a:t>to be updated 3/17/17</a:t>
            </a:r>
            <a:endParaRPr lang="en-US" sz="1400" dirty="0" smtClean="0"/>
          </a:p>
          <a:p>
            <a:pPr marL="285750" indent="-285750">
              <a:buFont typeface="Arial" panose="020B0604020202020204" pitchFamily="34" charset="0"/>
              <a:buChar char="•"/>
              <a:defRPr/>
            </a:pPr>
            <a:r>
              <a:rPr lang="en-US" dirty="0" smtClean="0"/>
              <a:t>PowerPoint presentation (</a:t>
            </a:r>
            <a:r>
              <a:rPr lang="en-US" dirty="0" err="1" smtClean="0"/>
              <a:t>ppt</a:t>
            </a:r>
            <a:r>
              <a:rPr lang="en-US" dirty="0" smtClean="0"/>
              <a:t>)</a:t>
            </a:r>
          </a:p>
        </p:txBody>
      </p:sp>
    </p:spTree>
    <p:extLst>
      <p:ext uri="{BB962C8B-B14F-4D97-AF65-F5344CB8AC3E}">
        <p14:creationId xmlns:p14="http://schemas.microsoft.com/office/powerpoint/2010/main" val="3613475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“dead” bills &amp; how to revive</a:t>
            </a:r>
            <a:endParaRPr lang="en-US" dirty="0"/>
          </a:p>
        </p:txBody>
      </p:sp>
      <p:sp>
        <p:nvSpPr>
          <p:cNvPr id="3" name="Content Placeholder 2"/>
          <p:cNvSpPr>
            <a:spLocks noGrp="1"/>
          </p:cNvSpPr>
          <p:nvPr>
            <p:ph idx="1"/>
          </p:nvPr>
        </p:nvSpPr>
        <p:spPr>
          <a:xfrm>
            <a:off x="152400" y="1219200"/>
            <a:ext cx="8839200" cy="4906963"/>
          </a:xfrm>
        </p:spPr>
        <p:txBody>
          <a:bodyPr>
            <a:normAutofit fontScale="92500" lnSpcReduction="20000"/>
          </a:bodyPr>
          <a:lstStyle/>
          <a:p>
            <a:pPr marL="0" indent="0">
              <a:buNone/>
            </a:pPr>
            <a:r>
              <a:rPr lang="en-US" b="1" dirty="0" smtClean="0"/>
              <a:t>During Regular Session:</a:t>
            </a:r>
          </a:p>
          <a:p>
            <a:r>
              <a:rPr lang="en-US" dirty="0" smtClean="0"/>
              <a:t>Necessary To Implement the Budget</a:t>
            </a:r>
          </a:p>
          <a:p>
            <a:pPr lvl="1"/>
            <a:r>
              <a:rPr lang="en-US" dirty="0" smtClean="0"/>
              <a:t>Fiscal </a:t>
            </a:r>
            <a:r>
              <a:rPr lang="en-US" dirty="0"/>
              <a:t>Impacts – with accompanying bills</a:t>
            </a:r>
          </a:p>
          <a:p>
            <a:pPr marL="0" indent="0">
              <a:buNone/>
            </a:pPr>
            <a:endParaRPr lang="en-US" dirty="0" smtClean="0"/>
          </a:p>
          <a:p>
            <a:r>
              <a:rPr lang="en-US" dirty="0" smtClean="0"/>
              <a:t>Budget Proviso</a:t>
            </a:r>
          </a:p>
          <a:p>
            <a:pPr lvl="1"/>
            <a:r>
              <a:rPr lang="en-US" dirty="0" smtClean="0"/>
              <a:t>Budget </a:t>
            </a:r>
            <a:r>
              <a:rPr lang="en-US" dirty="0"/>
              <a:t>Provisos (some with/without $)</a:t>
            </a:r>
          </a:p>
          <a:p>
            <a:endParaRPr lang="en-US" dirty="0" smtClean="0"/>
          </a:p>
          <a:p>
            <a:pPr marL="0" indent="0">
              <a:buNone/>
            </a:pPr>
            <a:r>
              <a:rPr lang="en-US" b="1" dirty="0" smtClean="0"/>
              <a:t>During Special Session:</a:t>
            </a:r>
          </a:p>
          <a:p>
            <a:r>
              <a:rPr lang="en-US" dirty="0" smtClean="0"/>
              <a:t>If still in original House – bills stay where they last ended</a:t>
            </a:r>
          </a:p>
          <a:p>
            <a:pPr lvl="1"/>
            <a:r>
              <a:rPr lang="en-US" dirty="0" smtClean="0"/>
              <a:t>If </a:t>
            </a:r>
            <a:r>
              <a:rPr lang="en-US" dirty="0"/>
              <a:t>on the Floor Calendar – bills revert back to Rules </a:t>
            </a:r>
          </a:p>
          <a:p>
            <a:endParaRPr lang="en-US" dirty="0" smtClean="0"/>
          </a:p>
          <a:p>
            <a:r>
              <a:rPr lang="en-US" dirty="0" smtClean="0"/>
              <a:t>If in opposite House – bills revert back to the House of Origin (Rules)</a:t>
            </a:r>
          </a:p>
          <a:p>
            <a:pPr marL="0" indent="0">
              <a:buNone/>
            </a:pPr>
            <a:endParaRPr lang="en-US" dirty="0" smtClean="0"/>
          </a:p>
          <a:p>
            <a:r>
              <a:rPr lang="en-US" dirty="0" smtClean="0"/>
              <a:t>Leadership generally agree on what “types” of bills continue on for deliberation through the Special Session. </a:t>
            </a:r>
          </a:p>
        </p:txBody>
      </p:sp>
      <p:sp>
        <p:nvSpPr>
          <p:cNvPr id="4" name="Slide Number Placeholder 3"/>
          <p:cNvSpPr>
            <a:spLocks noGrp="1"/>
          </p:cNvSpPr>
          <p:nvPr>
            <p:ph type="sldNum" sz="quarter" idx="12"/>
          </p:nvPr>
        </p:nvSpPr>
        <p:spPr/>
        <p:txBody>
          <a:bodyPr/>
          <a:lstStyle/>
          <a:p>
            <a:fld id="{BB6AA464-A7E6-497E-ADB9-393DA218FF05}" type="slidenum">
              <a:rPr lang="en-US" smtClean="0"/>
              <a:t>20</a:t>
            </a:fld>
            <a:endParaRPr lang="en-US"/>
          </a:p>
        </p:txBody>
      </p:sp>
    </p:spTree>
    <p:extLst>
      <p:ext uri="{BB962C8B-B14F-4D97-AF65-F5344CB8AC3E}">
        <p14:creationId xmlns:p14="http://schemas.microsoft.com/office/powerpoint/2010/main" val="244218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 State Legislature Resources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hlinkClick r:id="rId2"/>
              </a:rPr>
              <a:t>WA </a:t>
            </a:r>
            <a:r>
              <a:rPr lang="en-US" b="1" u="sng" dirty="0">
                <a:hlinkClick r:id="rId2"/>
              </a:rPr>
              <a:t>State Legislature</a:t>
            </a:r>
            <a:r>
              <a:rPr lang="en-US" u="sng" dirty="0"/>
              <a:t> </a:t>
            </a:r>
            <a:endParaRPr lang="en-US" dirty="0"/>
          </a:p>
          <a:p>
            <a:r>
              <a:rPr lang="en-US" b="1" u="sng" dirty="0">
                <a:hlinkClick r:id="rId3"/>
              </a:rPr>
              <a:t>Bill Information and Tracking</a:t>
            </a:r>
            <a:r>
              <a:rPr lang="en-US" b="1" dirty="0"/>
              <a:t> </a:t>
            </a:r>
            <a:r>
              <a:rPr lang="en-US" dirty="0"/>
              <a:t>- From these pages you can follow the bills you are most interested in and also provide c</a:t>
            </a:r>
            <a:r>
              <a:rPr lang="en-US" u="sng" dirty="0">
                <a:hlinkClick r:id="rId4"/>
              </a:rPr>
              <a:t>omments on bills</a:t>
            </a:r>
            <a:r>
              <a:rPr lang="en-US" dirty="0" smtClean="0"/>
              <a:t>.</a:t>
            </a:r>
          </a:p>
          <a:p>
            <a:pPr marL="0" indent="0">
              <a:buNone/>
            </a:pPr>
            <a:r>
              <a:rPr lang="en-US" dirty="0" smtClean="0"/>
              <a:t> </a:t>
            </a:r>
            <a:endParaRPr lang="en-US" dirty="0"/>
          </a:p>
          <a:p>
            <a:r>
              <a:rPr lang="en-US" b="1" u="sng" dirty="0" smtClean="0">
                <a:hlinkClick r:id="rId5"/>
              </a:rPr>
              <a:t>Legislative </a:t>
            </a:r>
            <a:r>
              <a:rPr lang="en-US" b="1" u="sng" dirty="0">
                <a:hlinkClick r:id="rId5"/>
              </a:rPr>
              <a:t>Committee Information</a:t>
            </a:r>
            <a:r>
              <a:rPr lang="en-US" u="sng" dirty="0">
                <a:hlinkClick r:id="rId5"/>
              </a:rPr>
              <a:t> </a:t>
            </a:r>
            <a:r>
              <a:rPr lang="en-US" dirty="0"/>
              <a:t>- Find out who is on what committee and what their meeting agendas include</a:t>
            </a:r>
            <a:r>
              <a:rPr lang="en-US" dirty="0" smtClean="0"/>
              <a:t>.</a:t>
            </a:r>
          </a:p>
          <a:p>
            <a:r>
              <a:rPr lang="en-US" dirty="0" smtClean="0"/>
              <a:t>Schedules: </a:t>
            </a:r>
            <a:r>
              <a:rPr lang="en-US" dirty="0"/>
              <a:t>To find more details on the Committee Meeting agendas, visit the </a:t>
            </a:r>
            <a:r>
              <a:rPr lang="en-US" u="sng" dirty="0">
                <a:hlinkClick r:id="rId6"/>
              </a:rPr>
              <a:t>House Committee</a:t>
            </a:r>
            <a:r>
              <a:rPr lang="en-US" dirty="0"/>
              <a:t> or </a:t>
            </a:r>
            <a:r>
              <a:rPr lang="en-US" u="sng" dirty="0">
                <a:hlinkClick r:id="rId7"/>
              </a:rPr>
              <a:t>Senate Committee</a:t>
            </a:r>
            <a:r>
              <a:rPr lang="en-US" dirty="0"/>
              <a:t> Web sites and click on the Committee you are interested in. </a:t>
            </a:r>
          </a:p>
          <a:p>
            <a:endParaRPr lang="en-US" dirty="0"/>
          </a:p>
          <a:p>
            <a:pPr marL="0" indent="0">
              <a:buNone/>
            </a:pPr>
            <a:endParaRPr lang="en-US" dirty="0">
              <a:hlinkClick r:id="rId8"/>
            </a:endParaRPr>
          </a:p>
          <a:p>
            <a:pPr marL="0" indent="0">
              <a:buNone/>
            </a:pPr>
            <a:r>
              <a:rPr lang="en-US" b="1" u="sng" dirty="0" smtClean="0">
                <a:hlinkClick r:id="rId8"/>
              </a:rPr>
              <a:t>TVW</a:t>
            </a:r>
            <a:r>
              <a:rPr lang="en-US" dirty="0" smtClean="0"/>
              <a:t> </a:t>
            </a:r>
            <a:r>
              <a:rPr lang="en-US" dirty="0"/>
              <a:t>- TVW is a great resource where you can watch hearings live, or go to the Archives to view past hearings of interest, just select the date and committee. </a:t>
            </a:r>
          </a:p>
          <a:p>
            <a:endParaRPr lang="en-US" dirty="0"/>
          </a:p>
          <a:p>
            <a:endParaRPr lang="en-US" dirty="0"/>
          </a:p>
        </p:txBody>
      </p:sp>
      <p:sp>
        <p:nvSpPr>
          <p:cNvPr id="4" name="Slide Number Placeholder 3"/>
          <p:cNvSpPr>
            <a:spLocks noGrp="1"/>
          </p:cNvSpPr>
          <p:nvPr>
            <p:ph type="sldNum" sz="quarter" idx="12"/>
          </p:nvPr>
        </p:nvSpPr>
        <p:spPr/>
        <p:txBody>
          <a:bodyPr/>
          <a:lstStyle/>
          <a:p>
            <a:fld id="{BB6AA464-A7E6-497E-ADB9-393DA218FF05}" type="slidenum">
              <a:rPr lang="en-US" smtClean="0"/>
              <a:t>21</a:t>
            </a:fld>
            <a:endParaRPr lang="en-US"/>
          </a:p>
        </p:txBody>
      </p:sp>
    </p:spTree>
    <p:extLst>
      <p:ext uri="{BB962C8B-B14F-4D97-AF65-F5344CB8AC3E}">
        <p14:creationId xmlns:p14="http://schemas.microsoft.com/office/powerpoint/2010/main" val="527305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Text Placeholder 2"/>
          <p:cNvSpPr>
            <a:spLocks noGrp="1"/>
          </p:cNvSpPr>
          <p:nvPr>
            <p:ph type="body" idx="1"/>
          </p:nvPr>
        </p:nvSpPr>
        <p:spPr/>
        <p:txBody>
          <a:bodyPr/>
          <a:lstStyle/>
          <a:p>
            <a:r>
              <a:rPr lang="en-US" dirty="0" smtClean="0"/>
              <a:t>Looking Ahead</a:t>
            </a:r>
            <a:endParaRPr lang="en-US" dirty="0"/>
          </a:p>
        </p:txBody>
      </p:sp>
      <p:sp>
        <p:nvSpPr>
          <p:cNvPr id="4" name="Slide Number Placeholder 3"/>
          <p:cNvSpPr>
            <a:spLocks noGrp="1"/>
          </p:cNvSpPr>
          <p:nvPr>
            <p:ph type="sldNum" sz="quarter" idx="12"/>
          </p:nvPr>
        </p:nvSpPr>
        <p:spPr/>
        <p:txBody>
          <a:bodyPr/>
          <a:lstStyle/>
          <a:p>
            <a:fld id="{BB6AA464-A7E6-497E-ADB9-393DA218FF05}" type="slidenum">
              <a:rPr lang="en-US" smtClean="0"/>
              <a:t>22</a:t>
            </a:fld>
            <a:endParaRPr lang="en-US"/>
          </a:p>
        </p:txBody>
      </p:sp>
    </p:spTree>
    <p:extLst>
      <p:ext uri="{BB962C8B-B14F-4D97-AF65-F5344CB8AC3E}">
        <p14:creationId xmlns:p14="http://schemas.microsoft.com/office/powerpoint/2010/main" val="3730071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Week’s Webinar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Updates </a:t>
            </a:r>
            <a:r>
              <a:rPr lang="en-US" b="1" dirty="0"/>
              <a:t>and Actions:</a:t>
            </a:r>
          </a:p>
          <a:p>
            <a:r>
              <a:rPr lang="en-US" dirty="0"/>
              <a:t>Week </a:t>
            </a:r>
            <a:r>
              <a:rPr lang="en-US" dirty="0" smtClean="0"/>
              <a:t>11 </a:t>
            </a:r>
            <a:r>
              <a:rPr lang="en-US" dirty="0"/>
              <a:t>recap</a:t>
            </a:r>
          </a:p>
          <a:p>
            <a:r>
              <a:rPr lang="en-US" dirty="0"/>
              <a:t>Bill and issue updates</a:t>
            </a:r>
          </a:p>
          <a:p>
            <a:r>
              <a:rPr lang="en-US" dirty="0"/>
              <a:t>Week </a:t>
            </a:r>
            <a:r>
              <a:rPr lang="en-US" dirty="0" smtClean="0"/>
              <a:t>12 </a:t>
            </a:r>
            <a:r>
              <a:rPr lang="en-US" dirty="0" smtClean="0"/>
              <a:t>preview – work sessions, public hearings</a:t>
            </a:r>
          </a:p>
          <a:p>
            <a:pPr marL="0" indent="0">
              <a:buNone/>
            </a:pPr>
            <a:endParaRPr lang="en-US" dirty="0"/>
          </a:p>
          <a:p>
            <a:pPr marL="0" indent="0">
              <a:buNone/>
            </a:pPr>
            <a:r>
              <a:rPr lang="en-US" b="1" dirty="0" smtClean="0"/>
              <a:t>Foundations:</a:t>
            </a:r>
          </a:p>
          <a:p>
            <a:r>
              <a:rPr lang="en-US" dirty="0" smtClean="0"/>
              <a:t>TBD</a:t>
            </a:r>
          </a:p>
          <a:p>
            <a:r>
              <a:rPr lang="en-US" dirty="0" smtClean="0"/>
              <a:t>Preparing for WSSDA proposal review and submission process (Legislative Assembly)</a:t>
            </a:r>
          </a:p>
          <a:p>
            <a:pPr marL="0" indent="0">
              <a:buNone/>
            </a:pPr>
            <a:endParaRPr lang="en-US" dirty="0"/>
          </a:p>
          <a:p>
            <a:pPr marL="0" indent="0" algn="ctr">
              <a:buNone/>
            </a:pPr>
            <a:r>
              <a:rPr lang="en-US" b="1" dirty="0" smtClean="0"/>
              <a:t>Thoughts? </a:t>
            </a:r>
            <a:endParaRPr lang="en-US" b="1"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BB6AA464-A7E6-497E-ADB9-393DA218FF05}" type="slidenum">
              <a:rPr lang="en-US" smtClean="0"/>
              <a:t>23</a:t>
            </a:fld>
            <a:endParaRPr lang="en-US"/>
          </a:p>
        </p:txBody>
      </p:sp>
    </p:spTree>
    <p:extLst>
      <p:ext uri="{BB962C8B-B14F-4D97-AF65-F5344CB8AC3E}">
        <p14:creationId xmlns:p14="http://schemas.microsoft.com/office/powerpoint/2010/main" val="2364976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02575" cy="609600"/>
          </a:xfrm>
        </p:spPr>
        <p:txBody>
          <a:bodyPr>
            <a:normAutofit fontScale="90000"/>
          </a:bodyPr>
          <a:lstStyle/>
          <a:p>
            <a:pPr>
              <a:defRPr/>
            </a:pPr>
            <a:r>
              <a:rPr lang="en-US" b="0" dirty="0" smtClean="0"/>
              <a:t>2017 WSSDA </a:t>
            </a:r>
            <a:r>
              <a:rPr lang="en-US" dirty="0"/>
              <a:t>Legislative Priorities</a:t>
            </a:r>
            <a:br>
              <a:rPr lang="en-US" dirty="0"/>
            </a:br>
            <a:r>
              <a:rPr lang="en-US" sz="2200" dirty="0">
                <a:hlinkClick r:id="rId3"/>
              </a:rPr>
              <a:t>http://</a:t>
            </a:r>
            <a:r>
              <a:rPr lang="en-US" sz="2200" dirty="0" smtClean="0">
                <a:hlinkClick r:id="rId3"/>
              </a:rPr>
              <a:t>wssda.org/Legislative/OurPrioritiesPositions.aspx</a:t>
            </a:r>
            <a:r>
              <a:rPr lang="en-US" sz="2200" dirty="0" smtClean="0"/>
              <a:t> </a:t>
            </a:r>
            <a:endParaRPr lang="en-US" sz="2200" b="0" dirty="0"/>
          </a:p>
        </p:txBody>
      </p:sp>
      <p:sp>
        <p:nvSpPr>
          <p:cNvPr id="3" name="Content Placeholder 2"/>
          <p:cNvSpPr>
            <a:spLocks noGrp="1"/>
          </p:cNvSpPr>
          <p:nvPr>
            <p:ph idx="1"/>
          </p:nvPr>
        </p:nvSpPr>
        <p:spPr>
          <a:xfrm>
            <a:off x="323850" y="990600"/>
            <a:ext cx="7143750" cy="5507037"/>
          </a:xfrm>
        </p:spPr>
        <p:txBody>
          <a:bodyPr>
            <a:noAutofit/>
          </a:bodyPr>
          <a:lstStyle/>
          <a:p>
            <a:pPr>
              <a:defRPr/>
            </a:pPr>
            <a:r>
              <a:rPr lang="en-US" sz="2400" b="1" dirty="0" smtClean="0"/>
              <a:t>2016 Legislative Assembly</a:t>
            </a:r>
            <a:r>
              <a:rPr lang="en-US" sz="2400" dirty="0" smtClean="0"/>
              <a:t> </a:t>
            </a:r>
            <a:r>
              <a:rPr lang="en-US" sz="1800" dirty="0" smtClean="0"/>
              <a:t>(September)</a:t>
            </a:r>
          </a:p>
          <a:p>
            <a:pPr lvl="1">
              <a:defRPr/>
            </a:pPr>
            <a:r>
              <a:rPr lang="en-US" sz="2000" dirty="0" smtClean="0"/>
              <a:t>95 school district board delegates</a:t>
            </a:r>
          </a:p>
          <a:p>
            <a:pPr lvl="1">
              <a:defRPr/>
            </a:pPr>
            <a:r>
              <a:rPr lang="en-US" sz="2000" dirty="0" smtClean="0"/>
              <a:t>Deliberated 62 legislative positions</a:t>
            </a:r>
            <a:endParaRPr lang="en-US" sz="2000" dirty="0"/>
          </a:p>
          <a:p>
            <a:pPr>
              <a:defRPr/>
            </a:pPr>
            <a:r>
              <a:rPr lang="en-US" sz="2400" b="1" dirty="0" smtClean="0"/>
              <a:t>2017 Priorities </a:t>
            </a:r>
            <a:r>
              <a:rPr lang="en-US" sz="2000" dirty="0" smtClean="0"/>
              <a:t>(Top 20 rankings from Leg. Assembly)</a:t>
            </a:r>
          </a:p>
          <a:p>
            <a:pPr lvl="1">
              <a:defRPr/>
            </a:pPr>
            <a:r>
              <a:rPr lang="en-US" sz="2000" dirty="0" smtClean="0"/>
              <a:t>Invest in our students </a:t>
            </a:r>
          </a:p>
          <a:p>
            <a:pPr lvl="2">
              <a:defRPr/>
            </a:pPr>
            <a:r>
              <a:rPr lang="en-US" sz="1600" dirty="0" smtClean="0"/>
              <a:t>Funding, levies, revenue</a:t>
            </a:r>
          </a:p>
          <a:p>
            <a:pPr lvl="1">
              <a:defRPr/>
            </a:pPr>
            <a:r>
              <a:rPr lang="en-US" sz="2000" dirty="0" smtClean="0"/>
              <a:t>Support our schools</a:t>
            </a:r>
          </a:p>
          <a:p>
            <a:pPr lvl="2">
              <a:defRPr/>
            </a:pPr>
            <a:r>
              <a:rPr lang="en-US" sz="1600" dirty="0" smtClean="0"/>
              <a:t>Facilities, school construction &amp; siting</a:t>
            </a:r>
          </a:p>
          <a:p>
            <a:pPr lvl="2">
              <a:defRPr/>
            </a:pPr>
            <a:r>
              <a:rPr lang="en-US" sz="1600" dirty="0" smtClean="0"/>
              <a:t>Public records requests</a:t>
            </a:r>
          </a:p>
          <a:p>
            <a:pPr lvl="1">
              <a:defRPr/>
            </a:pPr>
            <a:r>
              <a:rPr lang="en-US" sz="2000" dirty="0" smtClean="0"/>
              <a:t>Attract and retain quality staff</a:t>
            </a:r>
          </a:p>
          <a:p>
            <a:pPr lvl="2">
              <a:defRPr/>
            </a:pPr>
            <a:r>
              <a:rPr lang="en-US" sz="1600" dirty="0" smtClean="0"/>
              <a:t>Compensation</a:t>
            </a:r>
          </a:p>
          <a:p>
            <a:pPr lvl="2">
              <a:defRPr/>
            </a:pPr>
            <a:r>
              <a:rPr lang="en-US" sz="1600" dirty="0" smtClean="0"/>
              <a:t>Bargaining</a:t>
            </a:r>
          </a:p>
          <a:p>
            <a:pPr lvl="2">
              <a:defRPr/>
            </a:pPr>
            <a:r>
              <a:rPr lang="en-US" sz="1600" dirty="0" smtClean="0"/>
              <a:t>Teacher recruitment, retention, professional development</a:t>
            </a:r>
          </a:p>
          <a:p>
            <a:pPr>
              <a:defRPr/>
            </a:pPr>
            <a:r>
              <a:rPr lang="en-US" b="1" dirty="0"/>
              <a:t>Joint Association Ed Funding Priorities </a:t>
            </a:r>
          </a:p>
          <a:p>
            <a:pPr lvl="1">
              <a:defRPr/>
            </a:pPr>
            <a:r>
              <a:rPr lang="en-US" sz="1600" dirty="0"/>
              <a:t>Prioritized To-Do List for Education Funding</a:t>
            </a:r>
          </a:p>
          <a:p>
            <a:pPr marL="274638" lvl="1" indent="0">
              <a:buFont typeface="Arial" pitchFamily="34" charset="0"/>
              <a:buNone/>
              <a:defRPr/>
            </a:pPr>
            <a:endParaRPr lang="en-US" sz="2000" dirty="0" smtClean="0"/>
          </a:p>
        </p:txBody>
      </p:sp>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1143000"/>
            <a:ext cx="2177626" cy="2713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3847" y="4000500"/>
            <a:ext cx="1786832" cy="23066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58402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3" y="304800"/>
            <a:ext cx="8443912" cy="609600"/>
          </a:xfrm>
        </p:spPr>
        <p:txBody>
          <a:bodyPr>
            <a:normAutofit fontScale="90000"/>
          </a:bodyPr>
          <a:lstStyle/>
          <a:p>
            <a:pPr>
              <a:defRPr/>
            </a:pPr>
            <a:r>
              <a:rPr lang="en-US" b="0" dirty="0" smtClean="0"/>
              <a:t>WSSDA Resources for learning and communications </a:t>
            </a:r>
            <a:endParaRPr lang="en-US" b="0" dirty="0"/>
          </a:p>
        </p:txBody>
      </p:sp>
      <p:sp>
        <p:nvSpPr>
          <p:cNvPr id="3" name="Content Placeholder 2"/>
          <p:cNvSpPr>
            <a:spLocks noGrp="1"/>
          </p:cNvSpPr>
          <p:nvPr>
            <p:ph idx="1"/>
          </p:nvPr>
        </p:nvSpPr>
        <p:spPr>
          <a:xfrm>
            <a:off x="115888" y="1238250"/>
            <a:ext cx="8799512" cy="4781550"/>
          </a:xfrm>
        </p:spPr>
        <p:txBody>
          <a:bodyPr>
            <a:normAutofit fontScale="92500"/>
          </a:bodyPr>
          <a:lstStyle/>
          <a:p>
            <a:pPr>
              <a:defRPr/>
            </a:pPr>
            <a:r>
              <a:rPr lang="en-US" sz="2400" b="1" dirty="0" smtClean="0">
                <a:hlinkClick r:id="rId3"/>
              </a:rPr>
              <a:t>New: 2017 Education Budget Proposal web page</a:t>
            </a:r>
            <a:r>
              <a:rPr lang="en-US" sz="2400" b="1" dirty="0" smtClean="0"/>
              <a:t> </a:t>
            </a:r>
            <a:r>
              <a:rPr lang="en-US" sz="2400" b="1" dirty="0" smtClean="0">
                <a:hlinkClick r:id="rId4"/>
              </a:rPr>
              <a:t>–</a:t>
            </a:r>
            <a:r>
              <a:rPr lang="en-US" sz="2400" b="1" dirty="0" smtClean="0"/>
              <a:t> </a:t>
            </a:r>
            <a:r>
              <a:rPr lang="en-US" sz="2400" dirty="0" smtClean="0"/>
              <a:t>includes general information about proposals along with side-by-side comparisons </a:t>
            </a:r>
            <a:endParaRPr lang="en-US" sz="2400" dirty="0" smtClean="0">
              <a:hlinkClick r:id="rId4"/>
            </a:endParaRPr>
          </a:p>
          <a:p>
            <a:pPr marL="0" indent="0">
              <a:buNone/>
              <a:defRPr/>
            </a:pPr>
            <a:endParaRPr lang="en-US" sz="2400" b="1" dirty="0" smtClean="0">
              <a:hlinkClick r:id="rId4"/>
            </a:endParaRPr>
          </a:p>
          <a:p>
            <a:pPr>
              <a:defRPr/>
            </a:pPr>
            <a:r>
              <a:rPr lang="en-US" sz="2400" b="1" dirty="0" smtClean="0">
                <a:hlinkClick r:id="rId4"/>
              </a:rPr>
              <a:t>WSSDA’s Legislative Representative Web Page </a:t>
            </a:r>
            <a:r>
              <a:rPr lang="en-US" sz="2400" dirty="0" smtClean="0"/>
              <a:t>– this is a new web page just for school district board legislative reps. It is where you can register for the weekly updates and also access quick links for legislative activities.</a:t>
            </a:r>
          </a:p>
          <a:p>
            <a:pPr marL="0" indent="0">
              <a:buNone/>
              <a:defRPr/>
            </a:pPr>
            <a:endParaRPr lang="en-US" sz="2400" dirty="0" smtClean="0"/>
          </a:p>
          <a:p>
            <a:pPr>
              <a:defRPr/>
            </a:pPr>
            <a:r>
              <a:rPr lang="en-US" b="1" u="sng" dirty="0" smtClean="0">
                <a:hlinkClick r:id="rId5"/>
              </a:rPr>
              <a:t>WSSDA </a:t>
            </a:r>
            <a:r>
              <a:rPr lang="en-US" b="1" u="sng" dirty="0">
                <a:hlinkClick r:id="rId5"/>
              </a:rPr>
              <a:t>Legislative Updates</a:t>
            </a:r>
            <a:r>
              <a:rPr lang="en-US" u="sng" dirty="0">
                <a:hlinkClick r:id="rId5"/>
              </a:rPr>
              <a:t> </a:t>
            </a:r>
            <a:r>
              <a:rPr lang="en-US" b="1" dirty="0"/>
              <a:t>- </a:t>
            </a:r>
            <a:r>
              <a:rPr lang="en-US" dirty="0"/>
              <a:t>Includes weekly committee schedules, bill watch lists, and WSSDA’s legislative updates during the legislative session</a:t>
            </a:r>
          </a:p>
          <a:p>
            <a:pPr>
              <a:defRPr/>
            </a:pPr>
            <a:endParaRPr lang="en-US" sz="2400" dirty="0" smtClean="0"/>
          </a:p>
          <a:p>
            <a:pPr>
              <a:defRPr/>
            </a:pPr>
            <a:r>
              <a:rPr lang="en-US" sz="2400" b="1" dirty="0" smtClean="0">
                <a:hlinkClick r:id="rId6"/>
              </a:rPr>
              <a:t>WSSDA Advocacy Resources</a:t>
            </a:r>
            <a:r>
              <a:rPr lang="en-US" sz="2400" b="1" dirty="0" smtClean="0"/>
              <a:t> - </a:t>
            </a:r>
            <a:r>
              <a:rPr lang="en-US" sz="2000" dirty="0" smtClean="0"/>
              <a:t>Organized by WSSDA position categories</a:t>
            </a:r>
          </a:p>
        </p:txBody>
      </p:sp>
    </p:spTree>
    <p:extLst>
      <p:ext uri="{BB962C8B-B14F-4D97-AF65-F5344CB8AC3E}">
        <p14:creationId xmlns:p14="http://schemas.microsoft.com/office/powerpoint/2010/main" val="1308019117"/>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388" y="76200"/>
            <a:ext cx="7902575" cy="609600"/>
          </a:xfrm>
        </p:spPr>
        <p:txBody>
          <a:bodyPr>
            <a:normAutofit fontScale="90000"/>
          </a:bodyPr>
          <a:lstStyle/>
          <a:p>
            <a:pPr>
              <a:defRPr/>
            </a:pPr>
            <a:r>
              <a:rPr lang="en-US" b="0" dirty="0" smtClean="0"/>
              <a:t>WSSDA Resources, cont’d</a:t>
            </a:r>
            <a:endParaRPr lang="en-US" b="0" dirty="0"/>
          </a:p>
        </p:txBody>
      </p:sp>
      <p:sp>
        <p:nvSpPr>
          <p:cNvPr id="5" name="Content Placeholder 2"/>
          <p:cNvSpPr>
            <a:spLocks noGrp="1"/>
          </p:cNvSpPr>
          <p:nvPr>
            <p:ph idx="1"/>
          </p:nvPr>
        </p:nvSpPr>
        <p:spPr>
          <a:xfrm>
            <a:off x="201613" y="685800"/>
            <a:ext cx="8729662" cy="5486400"/>
          </a:xfrm>
        </p:spPr>
        <p:txBody>
          <a:bodyPr>
            <a:normAutofit fontScale="92500" lnSpcReduction="20000"/>
          </a:bodyPr>
          <a:lstStyle/>
          <a:p>
            <a:pPr>
              <a:defRPr/>
            </a:pPr>
            <a:r>
              <a:rPr lang="en-US" dirty="0" smtClean="0"/>
              <a:t>WSSDA opportunities:</a:t>
            </a:r>
          </a:p>
          <a:p>
            <a:pPr lvl="1">
              <a:defRPr/>
            </a:pPr>
            <a:r>
              <a:rPr lang="en-US" b="1" dirty="0" smtClean="0"/>
              <a:t>Know</a:t>
            </a:r>
            <a:r>
              <a:rPr lang="en-US" dirty="0" smtClean="0"/>
              <a:t> and </a:t>
            </a:r>
            <a:r>
              <a:rPr lang="en-US" b="1" dirty="0" smtClean="0"/>
              <a:t>Access</a:t>
            </a:r>
            <a:r>
              <a:rPr lang="en-US" dirty="0" smtClean="0"/>
              <a:t> your </a:t>
            </a:r>
            <a:r>
              <a:rPr lang="en-US" dirty="0" smtClean="0">
                <a:hlinkClick r:id="rId3"/>
              </a:rPr>
              <a:t>Legislative Committee DA Representatives </a:t>
            </a:r>
            <a:r>
              <a:rPr lang="en-US" dirty="0" smtClean="0"/>
              <a:t>(elected at Annual Conference)</a:t>
            </a:r>
          </a:p>
          <a:p>
            <a:pPr marL="457200" lvl="1" indent="0">
              <a:buNone/>
              <a:defRPr/>
            </a:pPr>
            <a:endParaRPr lang="en-US" dirty="0" smtClean="0"/>
          </a:p>
          <a:p>
            <a:pPr lvl="1">
              <a:defRPr/>
            </a:pPr>
            <a:r>
              <a:rPr lang="en-US" b="1" dirty="0" smtClean="0"/>
              <a:t>Participate</a:t>
            </a:r>
            <a:r>
              <a:rPr lang="en-US" dirty="0" smtClean="0"/>
              <a:t> in key statewide events:</a:t>
            </a:r>
          </a:p>
          <a:p>
            <a:pPr lvl="2">
              <a:defRPr/>
            </a:pPr>
            <a:r>
              <a:rPr lang="en-US" dirty="0" smtClean="0">
                <a:hlinkClick r:id="rId4"/>
              </a:rPr>
              <a:t>WSSDA Legislative Assembly </a:t>
            </a:r>
            <a:r>
              <a:rPr lang="en-US" dirty="0" smtClean="0"/>
              <a:t>– set WSSDA’s legislative priorities (Sept)</a:t>
            </a:r>
          </a:p>
          <a:p>
            <a:pPr lvl="2">
              <a:defRPr/>
            </a:pPr>
            <a:r>
              <a:rPr lang="en-US" dirty="0" smtClean="0">
                <a:hlinkClick r:id="rId5"/>
              </a:rPr>
              <a:t>Legislative Conference and Day on the Hill</a:t>
            </a:r>
            <a:r>
              <a:rPr lang="en-US" dirty="0" smtClean="0"/>
              <a:t>  in Olympia (with WASA / WASBO) (Jan/Feb)</a:t>
            </a:r>
          </a:p>
          <a:p>
            <a:pPr marL="914400" lvl="2" indent="0">
              <a:buNone/>
              <a:defRPr/>
            </a:pPr>
            <a:endParaRPr lang="en-US" dirty="0" smtClean="0"/>
          </a:p>
          <a:p>
            <a:pPr lvl="1">
              <a:defRPr/>
            </a:pPr>
            <a:r>
              <a:rPr lang="en-US" b="1" dirty="0" smtClean="0"/>
              <a:t>Serve</a:t>
            </a:r>
            <a:r>
              <a:rPr lang="en-US" dirty="0" smtClean="0"/>
              <a:t> as your board’s Legislative Representative, discuss issues with your board</a:t>
            </a:r>
          </a:p>
          <a:p>
            <a:pPr marL="457200" lvl="1" indent="0">
              <a:buNone/>
              <a:defRPr/>
            </a:pPr>
            <a:endParaRPr lang="en-US" dirty="0" smtClean="0"/>
          </a:p>
          <a:p>
            <a:pPr lvl="1">
              <a:defRPr/>
            </a:pPr>
            <a:r>
              <a:rPr lang="en-US" b="1" dirty="0" smtClean="0"/>
              <a:t>Attend</a:t>
            </a:r>
            <a:r>
              <a:rPr lang="en-US" dirty="0" smtClean="0"/>
              <a:t> WSSDA Regional meetings in the Spring or Fall</a:t>
            </a:r>
          </a:p>
          <a:p>
            <a:pPr marL="457200" lvl="1" indent="0">
              <a:buNone/>
              <a:defRPr/>
            </a:pPr>
            <a:endParaRPr lang="en-US" dirty="0" smtClean="0"/>
          </a:p>
          <a:p>
            <a:pPr lvl="1">
              <a:defRPr/>
            </a:pPr>
            <a:r>
              <a:rPr lang="en-US" b="1" dirty="0" smtClean="0"/>
              <a:t>Tune-in:</a:t>
            </a:r>
          </a:p>
          <a:p>
            <a:pPr lvl="2">
              <a:defRPr/>
            </a:pPr>
            <a:r>
              <a:rPr lang="en-US" dirty="0" smtClean="0"/>
              <a:t>Sign-up for WSSDA </a:t>
            </a:r>
            <a:r>
              <a:rPr lang="en-US" dirty="0" err="1" smtClean="0"/>
              <a:t>eClips</a:t>
            </a:r>
            <a:r>
              <a:rPr lang="en-US" dirty="0" smtClean="0"/>
              <a:t> </a:t>
            </a:r>
          </a:p>
          <a:p>
            <a:pPr lvl="2">
              <a:defRPr/>
            </a:pPr>
            <a:r>
              <a:rPr lang="en-US" dirty="0" smtClean="0"/>
              <a:t>During session: weekly Legislative Updates to members; </a:t>
            </a:r>
            <a:endParaRPr lang="en-US" dirty="0"/>
          </a:p>
          <a:p>
            <a:pPr lvl="2">
              <a:defRPr/>
            </a:pPr>
            <a:r>
              <a:rPr lang="en-US" dirty="0" smtClean="0"/>
              <a:t>Social media (Facebook &amp; Twitter):You </a:t>
            </a:r>
            <a:r>
              <a:rPr lang="en-US" dirty="0"/>
              <a:t>don’t have to have an account to follow “tweeters” during the session! </a:t>
            </a:r>
            <a:endParaRPr lang="en-US" dirty="0" smtClean="0"/>
          </a:p>
          <a:p>
            <a:pPr lvl="3">
              <a:defRPr/>
            </a:pPr>
            <a:r>
              <a:rPr lang="en-US" dirty="0" smtClean="0"/>
              <a:t>Follow </a:t>
            </a:r>
            <a:r>
              <a:rPr lang="en-US" u="sng" dirty="0">
                <a:hlinkClick r:id="rId6"/>
              </a:rPr>
              <a:t>Jessica </a:t>
            </a:r>
            <a:r>
              <a:rPr lang="en-US" dirty="0"/>
              <a:t>or </a:t>
            </a:r>
            <a:r>
              <a:rPr lang="en-US" u="sng" dirty="0">
                <a:hlinkClick r:id="rId7"/>
              </a:rPr>
              <a:t>#</a:t>
            </a:r>
            <a:r>
              <a:rPr lang="en-US" u="sng" dirty="0" err="1">
                <a:hlinkClick r:id="rId7"/>
              </a:rPr>
              <a:t>wssdaleg</a:t>
            </a:r>
            <a:r>
              <a:rPr lang="en-US" dirty="0"/>
              <a:t> and also check out </a:t>
            </a:r>
            <a:r>
              <a:rPr lang="en-US" u="sng" dirty="0">
                <a:hlinkClick r:id="rId8"/>
              </a:rPr>
              <a:t> #</a:t>
            </a:r>
            <a:r>
              <a:rPr lang="en-US" u="sng" dirty="0" err="1">
                <a:hlinkClick r:id="rId8"/>
              </a:rPr>
              <a:t>WAedu</a:t>
            </a:r>
            <a:r>
              <a:rPr lang="en-US" dirty="0"/>
              <a:t> and </a:t>
            </a:r>
            <a:r>
              <a:rPr lang="en-US" u="sng" dirty="0">
                <a:hlinkClick r:id="rId9"/>
              </a:rPr>
              <a:t>#</a:t>
            </a:r>
            <a:r>
              <a:rPr lang="en-US" u="sng" dirty="0" err="1">
                <a:hlinkClick r:id="rId9"/>
              </a:rPr>
              <a:t>WAleg</a:t>
            </a:r>
            <a:r>
              <a:rPr lang="en-US" dirty="0"/>
              <a:t> </a:t>
            </a:r>
          </a:p>
          <a:p>
            <a:pPr marL="457200" lvl="1" indent="0">
              <a:buNone/>
              <a:defRPr/>
            </a:pPr>
            <a:endParaRPr lang="en-US" dirty="0"/>
          </a:p>
        </p:txBody>
      </p:sp>
    </p:spTree>
    <p:extLst>
      <p:ext uri="{BB962C8B-B14F-4D97-AF65-F5344CB8AC3E}">
        <p14:creationId xmlns:p14="http://schemas.microsoft.com/office/powerpoint/2010/main" val="180755890"/>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34375" cy="609600"/>
          </a:xfrm>
        </p:spPr>
        <p:txBody>
          <a:bodyPr>
            <a:normAutofit fontScale="90000"/>
          </a:bodyPr>
          <a:lstStyle/>
          <a:p>
            <a:pPr>
              <a:defRPr/>
            </a:pPr>
            <a:r>
              <a:rPr lang="en-US" b="0" dirty="0" smtClean="0"/>
              <a:t>In closing….Why are YOUR legislative partnerships &amp; priorities important?</a:t>
            </a:r>
            <a:endParaRPr lang="en-US" b="0" dirty="0"/>
          </a:p>
        </p:txBody>
      </p:sp>
      <p:sp>
        <p:nvSpPr>
          <p:cNvPr id="3" name="Content Placeholder 2"/>
          <p:cNvSpPr>
            <a:spLocks noGrp="1"/>
          </p:cNvSpPr>
          <p:nvPr>
            <p:ph idx="1"/>
          </p:nvPr>
        </p:nvSpPr>
        <p:spPr>
          <a:xfrm>
            <a:off x="214313" y="1711325"/>
            <a:ext cx="5038725" cy="4487863"/>
          </a:xfrm>
        </p:spPr>
        <p:txBody>
          <a:bodyPr>
            <a:normAutofit/>
          </a:bodyPr>
          <a:lstStyle/>
          <a:p>
            <a:pPr>
              <a:defRPr/>
            </a:pPr>
            <a:r>
              <a:rPr lang="en-US" sz="2800" dirty="0" smtClean="0"/>
              <a:t>YOU’VE been entrusted in your community </a:t>
            </a:r>
          </a:p>
          <a:p>
            <a:pPr>
              <a:defRPr/>
            </a:pPr>
            <a:endParaRPr lang="en-US" sz="2800" dirty="0" smtClean="0"/>
          </a:p>
          <a:p>
            <a:pPr>
              <a:defRPr/>
            </a:pPr>
            <a:r>
              <a:rPr lang="en-US" sz="2800" dirty="0" smtClean="0"/>
              <a:t>Power in numbers and voice</a:t>
            </a:r>
          </a:p>
          <a:p>
            <a:pPr lvl="1">
              <a:defRPr/>
            </a:pPr>
            <a:r>
              <a:rPr lang="en-US" i="1" dirty="0" smtClean="0">
                <a:solidFill>
                  <a:schemeClr val="accent2">
                    <a:lumMod val="75000"/>
                  </a:schemeClr>
                </a:solidFill>
              </a:rPr>
              <a:t>How can we better engage / involve Leg. Reps across the state??</a:t>
            </a:r>
          </a:p>
          <a:p>
            <a:pPr>
              <a:defRPr/>
            </a:pPr>
            <a:endParaRPr lang="en-US" sz="2800" dirty="0" smtClean="0"/>
          </a:p>
          <a:p>
            <a:pPr>
              <a:defRPr/>
            </a:pPr>
            <a:r>
              <a:rPr lang="en-US" sz="2800" dirty="0" smtClean="0"/>
              <a:t>Decisions made in Olympia DO and WILL affect your district</a:t>
            </a:r>
          </a:p>
        </p:txBody>
      </p:sp>
      <p:graphicFrame>
        <p:nvGraphicFramePr>
          <p:cNvPr id="5" name="Diagram 4"/>
          <p:cNvGraphicFramePr/>
          <p:nvPr/>
        </p:nvGraphicFramePr>
        <p:xfrm>
          <a:off x="3140148" y="1184349"/>
          <a:ext cx="7694428" cy="4801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062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2877" y="304800"/>
            <a:ext cx="4486094" cy="5130070"/>
          </a:xfrm>
          <a:prstGeom prst="rect">
            <a:avLst/>
          </a:prstGeom>
        </p:spPr>
      </p:pic>
      <p:sp>
        <p:nvSpPr>
          <p:cNvPr id="7" name="Title 6"/>
          <p:cNvSpPr>
            <a:spLocks noGrp="1"/>
          </p:cNvSpPr>
          <p:nvPr>
            <p:ph type="title"/>
          </p:nvPr>
        </p:nvSpPr>
        <p:spPr/>
        <p:txBody>
          <a:bodyPr/>
          <a:lstStyle/>
          <a:p>
            <a:r>
              <a:rPr lang="en-US" dirty="0" smtClean="0"/>
              <a:t>Questions / Comments?</a:t>
            </a:r>
            <a:endParaRPr lang="en-US" dirty="0"/>
          </a:p>
        </p:txBody>
      </p:sp>
      <p:sp>
        <p:nvSpPr>
          <p:cNvPr id="9" name="Text Placeholder 8"/>
          <p:cNvSpPr>
            <a:spLocks noGrp="1"/>
          </p:cNvSpPr>
          <p:nvPr>
            <p:ph type="body" idx="1"/>
          </p:nvPr>
        </p:nvSpPr>
        <p:spPr/>
        <p:txBody>
          <a:bodyPr/>
          <a:lstStyle/>
          <a:p>
            <a:r>
              <a:rPr lang="en-US" dirty="0" smtClean="0"/>
              <a:t>Use the Chat/Question Box </a:t>
            </a:r>
          </a:p>
          <a:p>
            <a:r>
              <a:rPr lang="en-US" dirty="0" smtClean="0"/>
              <a:t>Or</a:t>
            </a:r>
          </a:p>
          <a:p>
            <a:r>
              <a:rPr lang="en-US" dirty="0" smtClean="0"/>
              <a:t>Contact: Jessica </a:t>
            </a:r>
            <a:r>
              <a:rPr lang="en-US" dirty="0"/>
              <a:t>Vavrus, Gov’t Relations Director, </a:t>
            </a:r>
            <a:r>
              <a:rPr lang="en-US" dirty="0">
                <a:hlinkClick r:id="rId3"/>
              </a:rPr>
              <a:t>j.vavrus@wssda.org</a:t>
            </a:r>
            <a:r>
              <a:rPr lang="en-US" dirty="0"/>
              <a:t>  </a:t>
            </a:r>
            <a:r>
              <a:rPr lang="en-US" dirty="0" smtClean="0"/>
              <a:t>; 360-890-5867</a:t>
            </a:r>
            <a:endParaRPr lang="en-US" dirty="0"/>
          </a:p>
        </p:txBody>
      </p:sp>
      <p:sp>
        <p:nvSpPr>
          <p:cNvPr id="2" name="Slide Number Placeholder 1"/>
          <p:cNvSpPr>
            <a:spLocks noGrp="1"/>
          </p:cNvSpPr>
          <p:nvPr>
            <p:ph type="sldNum" sz="quarter" idx="12"/>
          </p:nvPr>
        </p:nvSpPr>
        <p:spPr/>
        <p:txBody>
          <a:bodyPr/>
          <a:lstStyle/>
          <a:p>
            <a:fld id="{BB6AA464-A7E6-497E-ADB9-393DA218FF05}" type="slidenum">
              <a:rPr lang="en-US" smtClean="0"/>
              <a:t>28</a:t>
            </a:fld>
            <a:endParaRPr lang="en-US"/>
          </a:p>
        </p:txBody>
      </p:sp>
    </p:spTree>
    <p:extLst>
      <p:ext uri="{BB962C8B-B14F-4D97-AF65-F5344CB8AC3E}">
        <p14:creationId xmlns:p14="http://schemas.microsoft.com/office/powerpoint/2010/main" val="3331455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344015"/>
            <a:ext cx="821184" cy="4568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877" y="304800"/>
            <a:ext cx="4486094" cy="5130070"/>
          </a:xfrm>
          <a:prstGeom prst="rect">
            <a:avLst/>
          </a:prstGeom>
        </p:spPr>
      </p:pic>
      <p:sp>
        <p:nvSpPr>
          <p:cNvPr id="7" name="Title 6"/>
          <p:cNvSpPr>
            <a:spLocks noGrp="1"/>
          </p:cNvSpPr>
          <p:nvPr>
            <p:ph type="title"/>
          </p:nvPr>
        </p:nvSpPr>
        <p:spPr/>
        <p:txBody>
          <a:bodyPr/>
          <a:lstStyle/>
          <a:p>
            <a:r>
              <a:rPr lang="en-US" dirty="0" smtClean="0"/>
              <a:t>Thank you!</a:t>
            </a:r>
            <a:endParaRPr lang="en-US" dirty="0"/>
          </a:p>
        </p:txBody>
      </p:sp>
      <p:sp>
        <p:nvSpPr>
          <p:cNvPr id="8" name="Text Placeholder 7"/>
          <p:cNvSpPr>
            <a:spLocks noGrp="1"/>
          </p:cNvSpPr>
          <p:nvPr>
            <p:ph type="body" idx="1"/>
          </p:nvPr>
        </p:nvSpPr>
        <p:spPr/>
        <p:txBody>
          <a:bodyPr/>
          <a:lstStyle/>
          <a:p>
            <a:r>
              <a:rPr lang="en-US" dirty="0" smtClean="0"/>
              <a:t>Talk to you next week!</a:t>
            </a:r>
            <a:endParaRPr lang="en-US" dirty="0"/>
          </a:p>
        </p:txBody>
      </p:sp>
      <p:sp>
        <p:nvSpPr>
          <p:cNvPr id="2" name="Slide Number Placeholder 1"/>
          <p:cNvSpPr>
            <a:spLocks noGrp="1"/>
          </p:cNvSpPr>
          <p:nvPr>
            <p:ph type="sldNum" sz="quarter" idx="12"/>
          </p:nvPr>
        </p:nvSpPr>
        <p:spPr/>
        <p:txBody>
          <a:bodyPr/>
          <a:lstStyle/>
          <a:p>
            <a:fld id="{BB6AA464-A7E6-497E-ADB9-393DA218FF05}" type="slidenum">
              <a:rPr lang="en-US" smtClean="0"/>
              <a:t>29</a:t>
            </a:fld>
            <a:endParaRPr lang="en-US"/>
          </a:p>
        </p:txBody>
      </p:sp>
    </p:spTree>
    <p:extLst>
      <p:ext uri="{BB962C8B-B14F-4D97-AF65-F5344CB8AC3E}">
        <p14:creationId xmlns:p14="http://schemas.microsoft.com/office/powerpoint/2010/main" val="83064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WSSDA’s Weekly Legislative Update Webinars:</a:t>
            </a:r>
            <a:br>
              <a:rPr lang="en-US" dirty="0" smtClean="0"/>
            </a:br>
            <a:r>
              <a:rPr lang="en-US" dirty="0" smtClean="0"/>
              <a:t>Purpose and Audience</a:t>
            </a:r>
            <a:endParaRPr lang="en-US" dirty="0"/>
          </a:p>
        </p:txBody>
      </p:sp>
      <p:sp>
        <p:nvSpPr>
          <p:cNvPr id="3" name="Content Placeholder 2"/>
          <p:cNvSpPr>
            <a:spLocks noGrp="1"/>
          </p:cNvSpPr>
          <p:nvPr>
            <p:ph idx="1"/>
          </p:nvPr>
        </p:nvSpPr>
        <p:spPr>
          <a:xfrm>
            <a:off x="304800" y="1066800"/>
            <a:ext cx="8610600" cy="5257800"/>
          </a:xfrm>
        </p:spPr>
        <p:txBody>
          <a:bodyPr>
            <a:normAutofit fontScale="85000" lnSpcReduction="10000"/>
          </a:bodyPr>
          <a:lstStyle/>
          <a:p>
            <a:pPr marL="0" indent="0">
              <a:buNone/>
            </a:pPr>
            <a:r>
              <a:rPr lang="en-US" b="1" dirty="0" smtClean="0"/>
              <a:t>Who:</a:t>
            </a:r>
          </a:p>
          <a:p>
            <a:r>
              <a:rPr lang="en-US" dirty="0" smtClean="0"/>
              <a:t>School Board Legislative Representatives</a:t>
            </a:r>
          </a:p>
          <a:p>
            <a:r>
              <a:rPr lang="en-US" dirty="0" smtClean="0"/>
              <a:t>Other interested school directors</a:t>
            </a:r>
          </a:p>
          <a:p>
            <a:pPr marL="0" indent="0">
              <a:buNone/>
            </a:pPr>
            <a:endParaRPr lang="en-US" sz="800" dirty="0" smtClean="0"/>
          </a:p>
          <a:p>
            <a:pPr marL="0" indent="0">
              <a:buNone/>
            </a:pPr>
            <a:r>
              <a:rPr lang="en-US" b="1" dirty="0" smtClean="0"/>
              <a:t>What:</a:t>
            </a:r>
          </a:p>
          <a:p>
            <a:r>
              <a:rPr lang="en-US" dirty="0" smtClean="0"/>
              <a:t>Timely legislative </a:t>
            </a:r>
            <a:r>
              <a:rPr lang="en-US" dirty="0"/>
              <a:t>and </a:t>
            </a:r>
            <a:r>
              <a:rPr lang="en-US" dirty="0" smtClean="0"/>
              <a:t>bill / issue updates</a:t>
            </a:r>
          </a:p>
          <a:p>
            <a:r>
              <a:rPr lang="en-US" dirty="0" smtClean="0"/>
              <a:t>Summary of the week’s activities and preview to hearings for the coming week</a:t>
            </a:r>
          </a:p>
          <a:p>
            <a:r>
              <a:rPr lang="en-US" dirty="0" smtClean="0"/>
              <a:t>Orientation to the legislative process, bill tracking, and web-based resources</a:t>
            </a:r>
          </a:p>
          <a:p>
            <a:pPr marL="0" indent="0">
              <a:buNone/>
            </a:pPr>
            <a:r>
              <a:rPr lang="en-US" b="1" dirty="0" smtClean="0"/>
              <a:t>Why: </a:t>
            </a:r>
          </a:p>
          <a:p>
            <a:r>
              <a:rPr lang="en-US" dirty="0" smtClean="0"/>
              <a:t>To engage and empower school board legislative representatives to work with their boards and communities in legislative issues that matter the most </a:t>
            </a:r>
            <a:endParaRPr lang="en-US" dirty="0"/>
          </a:p>
          <a:p>
            <a:pPr marL="0" indent="0">
              <a:buNone/>
            </a:pPr>
            <a:endParaRPr lang="en-US" sz="800" dirty="0" smtClean="0"/>
          </a:p>
          <a:p>
            <a:pPr marL="0" indent="0">
              <a:buNone/>
            </a:pPr>
            <a:r>
              <a:rPr lang="en-US" b="1" dirty="0" smtClean="0"/>
              <a:t>Where/When:</a:t>
            </a:r>
          </a:p>
          <a:p>
            <a:r>
              <a:rPr lang="en-US" dirty="0" smtClean="0"/>
              <a:t>Every Friday during the Legislative Session, at 12:00</a:t>
            </a:r>
          </a:p>
          <a:p>
            <a:r>
              <a:rPr lang="en-US" dirty="0"/>
              <a:t>Register here: </a:t>
            </a:r>
            <a:r>
              <a:rPr lang="en-US" sz="1600" dirty="0">
                <a:hlinkClick r:id="rId2"/>
              </a:rPr>
              <a:t>http://</a:t>
            </a:r>
            <a:r>
              <a:rPr lang="en-US" sz="1600" dirty="0" smtClean="0">
                <a:hlinkClick r:id="rId2"/>
              </a:rPr>
              <a:t>wssda.org/Legislative/SchoolBoardLegislativeRepresentatives.aspx</a:t>
            </a:r>
            <a:r>
              <a:rPr lang="en-US" sz="1600" dirty="0" smtClean="0"/>
              <a:t> </a:t>
            </a:r>
          </a:p>
          <a:p>
            <a:pPr lvl="1"/>
            <a:r>
              <a:rPr lang="en-US" sz="2100" dirty="0" smtClean="0"/>
              <a:t>Recording will be posted to the web site</a:t>
            </a:r>
          </a:p>
          <a:p>
            <a:pPr marL="0" indent="0">
              <a:buNone/>
            </a:pPr>
            <a:endParaRPr lang="en-US" dirty="0" smtClean="0"/>
          </a:p>
        </p:txBody>
      </p:sp>
      <p:sp>
        <p:nvSpPr>
          <p:cNvPr id="4" name="Slide Number Placeholder 3"/>
          <p:cNvSpPr>
            <a:spLocks noGrp="1"/>
          </p:cNvSpPr>
          <p:nvPr>
            <p:ph type="sldNum" sz="quarter" idx="12"/>
          </p:nvPr>
        </p:nvSpPr>
        <p:spPr/>
        <p:txBody>
          <a:bodyPr/>
          <a:lstStyle/>
          <a:p>
            <a:fld id="{BB6AA464-A7E6-497E-ADB9-393DA218FF05}" type="slidenum">
              <a:rPr lang="en-US" smtClean="0"/>
              <a:t>3</a:t>
            </a:fld>
            <a:endParaRPr lang="en-US"/>
          </a:p>
        </p:txBody>
      </p:sp>
    </p:spTree>
    <p:extLst>
      <p:ext uri="{BB962C8B-B14F-4D97-AF65-F5344CB8AC3E}">
        <p14:creationId xmlns:p14="http://schemas.microsoft.com/office/powerpoint/2010/main" val="3331712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877" y="304800"/>
            <a:ext cx="4486094" cy="5130070"/>
          </a:xfrm>
          <a:prstGeom prst="rect">
            <a:avLst/>
          </a:prstGeom>
        </p:spPr>
      </p:pic>
      <p:sp>
        <p:nvSpPr>
          <p:cNvPr id="2" name="Title 1"/>
          <p:cNvSpPr>
            <a:spLocks noGrp="1"/>
          </p:cNvSpPr>
          <p:nvPr>
            <p:ph type="title"/>
          </p:nvPr>
        </p:nvSpPr>
        <p:spPr/>
        <p:txBody>
          <a:bodyPr/>
          <a:lstStyle/>
          <a:p>
            <a:r>
              <a:rPr lang="en-US" dirty="0" smtClean="0"/>
              <a:t>Today’s Focus</a:t>
            </a:r>
            <a:endParaRPr lang="en-US" dirty="0"/>
          </a:p>
        </p:txBody>
      </p:sp>
      <p:sp>
        <p:nvSpPr>
          <p:cNvPr id="3" name="Content Placeholder 2"/>
          <p:cNvSpPr>
            <a:spLocks noGrp="1"/>
          </p:cNvSpPr>
          <p:nvPr>
            <p:ph idx="1"/>
          </p:nvPr>
        </p:nvSpPr>
        <p:spPr>
          <a:xfrm>
            <a:off x="457200" y="1798637"/>
            <a:ext cx="4038600" cy="4525963"/>
          </a:xfrm>
        </p:spPr>
        <p:txBody>
          <a:bodyPr>
            <a:normAutofit/>
          </a:bodyPr>
          <a:lstStyle/>
          <a:p>
            <a:r>
              <a:rPr lang="en-US" dirty="0" smtClean="0"/>
              <a:t>Updates &amp; Actions</a:t>
            </a:r>
          </a:p>
          <a:p>
            <a:pPr lvl="1"/>
            <a:r>
              <a:rPr lang="en-US" dirty="0"/>
              <a:t>Key </a:t>
            </a:r>
            <a:r>
              <a:rPr lang="en-US" dirty="0" smtClean="0"/>
              <a:t>Dates</a:t>
            </a:r>
          </a:p>
          <a:p>
            <a:pPr lvl="1"/>
            <a:r>
              <a:rPr lang="en-US" dirty="0" smtClean="0"/>
              <a:t>Process check</a:t>
            </a:r>
            <a:endParaRPr lang="en-US" dirty="0"/>
          </a:p>
          <a:p>
            <a:pPr lvl="1"/>
            <a:r>
              <a:rPr lang="en-US" dirty="0"/>
              <a:t>Weekly Recap &amp; Week Ahead Preview</a:t>
            </a:r>
          </a:p>
          <a:p>
            <a:pPr lvl="2"/>
            <a:r>
              <a:rPr lang="en-US" dirty="0" smtClean="0"/>
              <a:t>Key public hearings</a:t>
            </a:r>
          </a:p>
          <a:p>
            <a:pPr lvl="2"/>
            <a:r>
              <a:rPr lang="en-US" dirty="0" smtClean="0"/>
              <a:t>Bill / Issue updates</a:t>
            </a:r>
          </a:p>
          <a:p>
            <a:pPr lvl="2"/>
            <a:endParaRPr lang="en-US" dirty="0" smtClean="0"/>
          </a:p>
        </p:txBody>
      </p:sp>
      <p:sp>
        <p:nvSpPr>
          <p:cNvPr id="4" name="Slide Number Placeholder 3"/>
          <p:cNvSpPr>
            <a:spLocks noGrp="1"/>
          </p:cNvSpPr>
          <p:nvPr>
            <p:ph type="sldNum" sz="quarter" idx="12"/>
          </p:nvPr>
        </p:nvSpPr>
        <p:spPr/>
        <p:txBody>
          <a:bodyPr/>
          <a:lstStyle/>
          <a:p>
            <a:fld id="{BB6AA464-A7E6-497E-ADB9-393DA218FF05}" type="slidenum">
              <a:rPr lang="en-US" smtClean="0"/>
              <a:t>4</a:t>
            </a:fld>
            <a:endParaRPr lang="en-US"/>
          </a:p>
        </p:txBody>
      </p:sp>
      <p:sp>
        <p:nvSpPr>
          <p:cNvPr id="7" name="Content Placeholder 2"/>
          <p:cNvSpPr txBox="1">
            <a:spLocks/>
          </p:cNvSpPr>
          <p:nvPr/>
        </p:nvSpPr>
        <p:spPr>
          <a:xfrm>
            <a:off x="4725924" y="16764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Deeper Dive &amp; Foundations:</a:t>
            </a:r>
          </a:p>
          <a:p>
            <a:pPr lvl="1"/>
            <a:r>
              <a:rPr lang="en-US" dirty="0" smtClean="0"/>
              <a:t>Deeper Dives into:</a:t>
            </a:r>
          </a:p>
          <a:p>
            <a:pPr lvl="2"/>
            <a:r>
              <a:rPr lang="en-US" dirty="0" smtClean="0"/>
              <a:t>Education </a:t>
            </a:r>
            <a:r>
              <a:rPr lang="en-US" dirty="0" smtClean="0"/>
              <a:t>Funding Toolkit </a:t>
            </a:r>
            <a:r>
              <a:rPr lang="en-US" dirty="0" smtClean="0"/>
              <a:t>Resources</a:t>
            </a:r>
          </a:p>
          <a:p>
            <a:pPr lvl="2"/>
            <a:r>
              <a:rPr lang="en-US" dirty="0" smtClean="0"/>
              <a:t>Teacher Shortage issues</a:t>
            </a:r>
            <a:endParaRPr lang="en-US" dirty="0" smtClean="0"/>
          </a:p>
        </p:txBody>
      </p:sp>
    </p:spTree>
    <p:extLst>
      <p:ext uri="{BB962C8B-B14F-4D97-AF65-F5344CB8AC3E}">
        <p14:creationId xmlns:p14="http://schemas.microsoft.com/office/powerpoint/2010/main" val="53022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Weekly recap</a:t>
            </a:r>
            <a:br>
              <a:rPr lang="en-US" dirty="0" smtClean="0"/>
            </a:br>
            <a:r>
              <a:rPr lang="en-US" dirty="0" smtClean="0"/>
              <a:t>Bill/Issue Updates</a:t>
            </a:r>
            <a:br>
              <a:rPr lang="en-US" dirty="0" smtClean="0"/>
            </a:br>
            <a:r>
              <a:rPr lang="en-US" dirty="0" smtClean="0"/>
              <a:t>the week ahead</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B6AA464-A7E6-497E-ADB9-393DA218FF05}" type="slidenum">
              <a:rPr lang="en-US" smtClean="0"/>
              <a:t>5</a:t>
            </a:fld>
            <a:endParaRPr lang="en-US"/>
          </a:p>
        </p:txBody>
      </p:sp>
    </p:spTree>
    <p:extLst>
      <p:ext uri="{BB962C8B-B14F-4D97-AF65-F5344CB8AC3E}">
        <p14:creationId xmlns:p14="http://schemas.microsoft.com/office/powerpoint/2010/main" val="343329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Session Dates</a:t>
            </a:r>
            <a:endParaRPr lang="en-US" dirty="0"/>
          </a:p>
        </p:txBody>
      </p:sp>
      <p:sp>
        <p:nvSpPr>
          <p:cNvPr id="8" name="Content Placeholder 7"/>
          <p:cNvSpPr>
            <a:spLocks noGrp="1"/>
          </p:cNvSpPr>
          <p:nvPr>
            <p:ph idx="1"/>
          </p:nvPr>
        </p:nvSpPr>
        <p:spPr/>
        <p:txBody>
          <a:bodyPr>
            <a:normAutofit/>
          </a:bodyPr>
          <a:lstStyle/>
          <a:p>
            <a:r>
              <a:rPr lang="en-US" strike="sngStrike" dirty="0" smtClean="0"/>
              <a:t>Feb. 17 – House Policy Committee Cutoff</a:t>
            </a:r>
          </a:p>
          <a:p>
            <a:r>
              <a:rPr lang="en-US" strike="sngStrike" dirty="0" smtClean="0"/>
              <a:t>Feb. 24 – Fiscal Committee Cutoff</a:t>
            </a:r>
          </a:p>
          <a:p>
            <a:r>
              <a:rPr lang="en-US" strike="sngStrike" dirty="0" smtClean="0"/>
              <a:t>March 8 – House of Origin Cutoff</a:t>
            </a:r>
          </a:p>
          <a:p>
            <a:r>
              <a:rPr lang="en-US" dirty="0" smtClean="0"/>
              <a:t>March 29 – Policy Cutoff – Opposite House</a:t>
            </a:r>
          </a:p>
          <a:p>
            <a:r>
              <a:rPr lang="en-US" dirty="0" smtClean="0"/>
              <a:t>April 4 – Fiscal Cutoff – Opposite House</a:t>
            </a:r>
          </a:p>
          <a:p>
            <a:r>
              <a:rPr lang="en-US" dirty="0" smtClean="0"/>
              <a:t>April 12 – Opposite House Cutoff</a:t>
            </a:r>
          </a:p>
          <a:p>
            <a:r>
              <a:rPr lang="en-US" dirty="0" smtClean="0"/>
              <a:t>April 23 – Last Day of 105-day Regular Session</a:t>
            </a:r>
            <a:endParaRPr lang="en-US" dirty="0"/>
          </a:p>
          <a:p>
            <a:pPr marL="0" indent="0">
              <a:buNone/>
            </a:pPr>
            <a:endParaRPr lang="en-US" dirty="0" smtClean="0"/>
          </a:p>
          <a:p>
            <a:pPr marL="0" indent="0">
              <a:buNone/>
            </a:pPr>
            <a:r>
              <a:rPr lang="en-US" dirty="0" smtClean="0"/>
              <a:t>Note: these deadlines are important to help “weed out” bills; but they also can get in the way…</a:t>
            </a:r>
            <a:endParaRPr lang="en-US" dirty="0"/>
          </a:p>
        </p:txBody>
      </p:sp>
      <p:sp>
        <p:nvSpPr>
          <p:cNvPr id="2" name="Slide Number Placeholder 1"/>
          <p:cNvSpPr>
            <a:spLocks noGrp="1"/>
          </p:cNvSpPr>
          <p:nvPr>
            <p:ph type="sldNum" sz="quarter" idx="12"/>
          </p:nvPr>
        </p:nvSpPr>
        <p:spPr/>
        <p:txBody>
          <a:bodyPr/>
          <a:lstStyle/>
          <a:p>
            <a:fld id="{BB6AA464-A7E6-497E-ADB9-393DA218FF05}" type="slidenum">
              <a:rPr lang="en-US" smtClean="0"/>
              <a:t>6</a:t>
            </a:fld>
            <a:endParaRPr lang="en-US"/>
          </a:p>
        </p:txBody>
      </p:sp>
    </p:spTree>
    <p:extLst>
      <p:ext uri="{BB962C8B-B14F-4D97-AF65-F5344CB8AC3E}">
        <p14:creationId xmlns:p14="http://schemas.microsoft.com/office/powerpoint/2010/main" val="2453060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Law-Making Process – where are we now?</a:t>
            </a:r>
            <a:endParaRPr lang="en-US" dirty="0"/>
          </a:p>
        </p:txBody>
      </p:sp>
      <p:sp>
        <p:nvSpPr>
          <p:cNvPr id="3" name="Content Placeholder 2"/>
          <p:cNvSpPr>
            <a:spLocks noGrp="1"/>
          </p:cNvSpPr>
          <p:nvPr>
            <p:ph idx="1"/>
          </p:nvPr>
        </p:nvSpPr>
        <p:spPr>
          <a:xfrm>
            <a:off x="152400" y="1600200"/>
            <a:ext cx="2514600" cy="4525963"/>
          </a:xfrm>
        </p:spPr>
        <p:txBody>
          <a:bodyPr/>
          <a:lstStyle/>
          <a:p>
            <a:pPr marL="0" indent="0">
              <a:buNone/>
            </a:pPr>
            <a:r>
              <a:rPr lang="en-US" b="1" u="sng" dirty="0" smtClean="0"/>
              <a:t>Chamber #1</a:t>
            </a:r>
          </a:p>
          <a:p>
            <a:pPr marL="457200" indent="-457200">
              <a:buFont typeface="+mj-lt"/>
              <a:buAutoNum type="arabicPeriod"/>
            </a:pPr>
            <a:r>
              <a:rPr lang="en-US" dirty="0" smtClean="0"/>
              <a:t>Introduced</a:t>
            </a:r>
          </a:p>
          <a:p>
            <a:pPr marL="457200" indent="-457200">
              <a:buFont typeface="+mj-lt"/>
              <a:buAutoNum type="arabicPeriod"/>
            </a:pPr>
            <a:r>
              <a:rPr lang="en-US" dirty="0" smtClean="0"/>
              <a:t>Hearing</a:t>
            </a:r>
          </a:p>
          <a:p>
            <a:pPr marL="457200" indent="-457200">
              <a:buFont typeface="+mj-lt"/>
              <a:buAutoNum type="arabicPeriod"/>
            </a:pPr>
            <a:r>
              <a:rPr lang="en-US" dirty="0" smtClean="0"/>
              <a:t>Comm. Vote</a:t>
            </a:r>
          </a:p>
          <a:p>
            <a:pPr marL="457200" indent="-457200">
              <a:buFont typeface="+mj-lt"/>
              <a:buAutoNum type="arabicPeriod"/>
            </a:pPr>
            <a:r>
              <a:rPr lang="en-US" b="1" dirty="0" smtClean="0"/>
              <a:t>Rules (2-3 votes)</a:t>
            </a:r>
          </a:p>
          <a:p>
            <a:pPr marL="457200" indent="-457200">
              <a:buFont typeface="+mj-lt"/>
              <a:buAutoNum type="arabicPeriod"/>
            </a:pPr>
            <a:r>
              <a:rPr lang="en-US" b="1" dirty="0" smtClean="0"/>
              <a:t>Floor Calendar</a:t>
            </a:r>
          </a:p>
          <a:p>
            <a:pPr marL="457200" indent="-457200">
              <a:buFont typeface="+mj-lt"/>
              <a:buAutoNum type="arabicPeriod"/>
            </a:pPr>
            <a:r>
              <a:rPr lang="en-US" b="1" dirty="0" smtClean="0"/>
              <a:t>Floor Vote</a:t>
            </a:r>
            <a:endParaRPr lang="en-US" b="1" dirty="0"/>
          </a:p>
        </p:txBody>
      </p:sp>
      <p:sp>
        <p:nvSpPr>
          <p:cNvPr id="4" name="Slide Number Placeholder 3"/>
          <p:cNvSpPr>
            <a:spLocks noGrp="1"/>
          </p:cNvSpPr>
          <p:nvPr>
            <p:ph type="sldNum" sz="quarter" idx="12"/>
          </p:nvPr>
        </p:nvSpPr>
        <p:spPr/>
        <p:txBody>
          <a:bodyPr/>
          <a:lstStyle/>
          <a:p>
            <a:fld id="{BB6AA464-A7E6-497E-ADB9-393DA218FF05}" type="slidenum">
              <a:rPr lang="en-US" smtClean="0"/>
              <a:t>7</a:t>
            </a:fld>
            <a:endParaRPr lang="en-US"/>
          </a:p>
        </p:txBody>
      </p:sp>
      <p:sp>
        <p:nvSpPr>
          <p:cNvPr id="5" name="Content Placeholder 2"/>
          <p:cNvSpPr txBox="1">
            <a:spLocks/>
          </p:cNvSpPr>
          <p:nvPr/>
        </p:nvSpPr>
        <p:spPr>
          <a:xfrm>
            <a:off x="2590800" y="1600200"/>
            <a:ext cx="251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Chamber #2</a:t>
            </a:r>
          </a:p>
          <a:p>
            <a:pPr marL="457200" indent="-457200">
              <a:buFont typeface="+mj-lt"/>
              <a:buAutoNum type="arabicPeriod" startAt="7"/>
            </a:pPr>
            <a:r>
              <a:rPr lang="en-US" dirty="0" smtClean="0"/>
              <a:t>Introduced</a:t>
            </a:r>
            <a:endParaRPr lang="en-US" dirty="0"/>
          </a:p>
          <a:p>
            <a:pPr marL="457200" indent="-457200">
              <a:buFont typeface="+mj-lt"/>
              <a:buAutoNum type="arabicPeriod" startAt="7"/>
            </a:pPr>
            <a:r>
              <a:rPr lang="en-US" dirty="0" smtClean="0"/>
              <a:t>Hearing</a:t>
            </a:r>
            <a:endParaRPr lang="en-US" dirty="0"/>
          </a:p>
          <a:p>
            <a:pPr marL="457200" indent="-457200">
              <a:buFont typeface="+mj-lt"/>
              <a:buAutoNum type="arabicPeriod" startAt="7"/>
            </a:pPr>
            <a:r>
              <a:rPr lang="en-US" dirty="0" smtClean="0"/>
              <a:t>Comm. Vote</a:t>
            </a:r>
          </a:p>
          <a:p>
            <a:pPr marL="457200" indent="-457200">
              <a:buFont typeface="+mj-lt"/>
              <a:buAutoNum type="arabicPeriod" startAt="7"/>
            </a:pPr>
            <a:r>
              <a:rPr lang="en-US" dirty="0" smtClean="0"/>
              <a:t>Rules (2-3 votes)</a:t>
            </a:r>
          </a:p>
          <a:p>
            <a:pPr marL="457200" indent="-457200">
              <a:buFont typeface="+mj-lt"/>
              <a:buAutoNum type="arabicPeriod" startAt="7"/>
            </a:pPr>
            <a:r>
              <a:rPr lang="en-US" dirty="0" smtClean="0"/>
              <a:t>Floor Calendar</a:t>
            </a:r>
          </a:p>
          <a:p>
            <a:pPr marL="457200" indent="-457200">
              <a:buFont typeface="+mj-lt"/>
              <a:buAutoNum type="arabicPeriod" startAt="7"/>
            </a:pPr>
            <a:r>
              <a:rPr lang="en-US" dirty="0" smtClean="0"/>
              <a:t>Floor Vote</a:t>
            </a:r>
            <a:endParaRPr lang="en-US" dirty="0"/>
          </a:p>
        </p:txBody>
      </p:sp>
      <p:sp>
        <p:nvSpPr>
          <p:cNvPr id="6" name="Content Placeholder 2"/>
          <p:cNvSpPr txBox="1">
            <a:spLocks/>
          </p:cNvSpPr>
          <p:nvPr/>
        </p:nvSpPr>
        <p:spPr>
          <a:xfrm>
            <a:off x="4724400" y="1600200"/>
            <a:ext cx="251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Reconciliation</a:t>
            </a:r>
          </a:p>
          <a:p>
            <a:pPr marL="457200" indent="-457200">
              <a:buFont typeface="+mj-lt"/>
              <a:buAutoNum type="arabicPeriod" startAt="13"/>
            </a:pPr>
            <a:r>
              <a:rPr lang="en-US" dirty="0" smtClean="0"/>
              <a:t>Conference agreement</a:t>
            </a:r>
            <a:endParaRPr lang="en-US" dirty="0"/>
          </a:p>
          <a:p>
            <a:pPr marL="457200" indent="-457200">
              <a:buFont typeface="+mj-lt"/>
              <a:buAutoNum type="arabicPeriod" startAt="13"/>
            </a:pPr>
            <a:r>
              <a:rPr lang="en-US" dirty="0" smtClean="0"/>
              <a:t>Floor vote</a:t>
            </a:r>
            <a:endParaRPr lang="en-US" dirty="0"/>
          </a:p>
          <a:p>
            <a:pPr marL="457200" indent="-457200">
              <a:buFont typeface="+mj-lt"/>
              <a:buAutoNum type="arabicPeriod" startAt="13"/>
            </a:pPr>
            <a:r>
              <a:rPr lang="en-US" dirty="0" smtClean="0"/>
              <a:t>Floor vote</a:t>
            </a:r>
          </a:p>
        </p:txBody>
      </p:sp>
      <p:sp>
        <p:nvSpPr>
          <p:cNvPr id="7" name="Content Placeholder 2"/>
          <p:cNvSpPr txBox="1">
            <a:spLocks/>
          </p:cNvSpPr>
          <p:nvPr/>
        </p:nvSpPr>
        <p:spPr>
          <a:xfrm>
            <a:off x="6858000" y="1600200"/>
            <a:ext cx="2286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Governor</a:t>
            </a:r>
          </a:p>
          <a:p>
            <a:pPr marL="457200" indent="-457200">
              <a:buFont typeface="+mj-lt"/>
              <a:buAutoNum type="arabicPeriod" startAt="16"/>
            </a:pPr>
            <a:r>
              <a:rPr lang="en-US" dirty="0" smtClean="0"/>
              <a:t>Partial/ Full Veto</a:t>
            </a:r>
            <a:endParaRPr lang="en-US" dirty="0"/>
          </a:p>
          <a:p>
            <a:pPr marL="457200" indent="-457200">
              <a:buFont typeface="+mj-lt"/>
              <a:buAutoNum type="arabicPeriod" startAt="16"/>
            </a:pPr>
            <a:r>
              <a:rPr lang="en-US" dirty="0" smtClean="0"/>
              <a:t>Interpretive statement</a:t>
            </a:r>
            <a:endParaRPr lang="en-US" dirty="0"/>
          </a:p>
        </p:txBody>
      </p:sp>
      <p:cxnSp>
        <p:nvCxnSpPr>
          <p:cNvPr id="10" name="Straight Arrow Connector 9"/>
          <p:cNvCxnSpPr/>
          <p:nvPr/>
        </p:nvCxnSpPr>
        <p:spPr>
          <a:xfrm flipH="1" flipV="1">
            <a:off x="4724400" y="4953001"/>
            <a:ext cx="762000" cy="805786"/>
          </a:xfrm>
          <a:prstGeom prst="straightConnector1">
            <a:avLst/>
          </a:prstGeom>
          <a:ln w="63500" cmpd="sng">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86400" y="4572000"/>
            <a:ext cx="3276600" cy="1754326"/>
          </a:xfrm>
          <a:prstGeom prst="rect">
            <a:avLst/>
          </a:prstGeom>
          <a:noFill/>
          <a:ln w="28575">
            <a:solidFill>
              <a:schemeClr val="accent1"/>
            </a:solidFill>
          </a:ln>
        </p:spPr>
        <p:txBody>
          <a:bodyPr wrap="square" rtlCol="0">
            <a:spAutoFit/>
          </a:bodyPr>
          <a:lstStyle/>
          <a:p>
            <a:r>
              <a:rPr lang="en-US" b="1" dirty="0" smtClean="0"/>
              <a:t>Through </a:t>
            </a:r>
            <a:r>
              <a:rPr lang="en-US" b="1" u="sng" dirty="0" smtClean="0"/>
              <a:t>3/29</a:t>
            </a:r>
            <a:r>
              <a:rPr lang="en-US" b="1" dirty="0" smtClean="0"/>
              <a:t> </a:t>
            </a:r>
            <a:r>
              <a:rPr lang="en-US" dirty="0" smtClean="0"/>
              <a:t>(policy bills) </a:t>
            </a:r>
            <a:r>
              <a:rPr lang="en-US" b="1" dirty="0" smtClean="0"/>
              <a:t>AND </a:t>
            </a:r>
            <a:r>
              <a:rPr lang="en-US" b="1" u="sng" dirty="0" smtClean="0"/>
              <a:t>4/4</a:t>
            </a:r>
            <a:r>
              <a:rPr lang="en-US" b="1" dirty="0" smtClean="0"/>
              <a:t> </a:t>
            </a:r>
            <a:r>
              <a:rPr lang="en-US" dirty="0" smtClean="0"/>
              <a:t>(fiscal bills) </a:t>
            </a:r>
            <a:r>
              <a:rPr lang="en-US" b="1" dirty="0" smtClean="0"/>
              <a:t>AND </a:t>
            </a:r>
            <a:r>
              <a:rPr lang="en-US" b="1" u="sng" dirty="0" smtClean="0"/>
              <a:t>4/12 </a:t>
            </a:r>
            <a:r>
              <a:rPr lang="en-US" dirty="0" smtClean="0"/>
              <a:t>(Opposite House bills):</a:t>
            </a:r>
          </a:p>
          <a:p>
            <a:pPr marL="285750" indent="-285750">
              <a:buFont typeface="Arial" panose="020B0604020202020204" pitchFamily="34" charset="0"/>
              <a:buChar char="•"/>
            </a:pPr>
            <a:r>
              <a:rPr lang="en-US" dirty="0" smtClean="0"/>
              <a:t>Work sessions</a:t>
            </a:r>
          </a:p>
          <a:p>
            <a:pPr marL="285750" indent="-285750">
              <a:buFont typeface="Arial" panose="020B0604020202020204" pitchFamily="34" charset="0"/>
              <a:buChar char="•"/>
            </a:pPr>
            <a:r>
              <a:rPr lang="en-US" dirty="0" smtClean="0"/>
              <a:t>Public Hearing</a:t>
            </a:r>
          </a:p>
          <a:p>
            <a:pPr marL="285750" indent="-285750">
              <a:buFont typeface="Arial" panose="020B0604020202020204" pitchFamily="34" charset="0"/>
              <a:buChar char="•"/>
            </a:pPr>
            <a:r>
              <a:rPr lang="en-US" dirty="0" smtClean="0"/>
              <a:t>Floor Votes</a:t>
            </a:r>
          </a:p>
        </p:txBody>
      </p:sp>
      <p:sp>
        <p:nvSpPr>
          <p:cNvPr id="11" name="Double Brace 10"/>
          <p:cNvSpPr/>
          <p:nvPr/>
        </p:nvSpPr>
        <p:spPr>
          <a:xfrm>
            <a:off x="2286000" y="2093794"/>
            <a:ext cx="2667000" cy="3087806"/>
          </a:xfrm>
          <a:prstGeom prst="bracePair">
            <a:avLst/>
          </a:prstGeom>
          <a:ln w="381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0334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A refresher: </a:t>
            </a:r>
            <a:r>
              <a:rPr lang="en-US" dirty="0"/>
              <a:t>b</a:t>
            </a:r>
            <a:r>
              <a:rPr lang="en-US" dirty="0" smtClean="0"/>
              <a:t>ill basics</a:t>
            </a:r>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r>
              <a:rPr lang="en-US" dirty="0" smtClean="0"/>
              <a:t>Understanding the letter and numbering system</a:t>
            </a:r>
          </a:p>
          <a:p>
            <a:pPr lvl="1"/>
            <a:r>
              <a:rPr lang="en-US" dirty="0" smtClean="0"/>
              <a:t>Numbers</a:t>
            </a:r>
            <a:r>
              <a:rPr lang="en-US" dirty="0"/>
              <a:t>: House bills start with 1000; Senate start with </a:t>
            </a:r>
            <a:r>
              <a:rPr lang="en-US" dirty="0" smtClean="0"/>
              <a:t>5000</a:t>
            </a:r>
          </a:p>
          <a:p>
            <a:pPr lvl="1"/>
            <a:r>
              <a:rPr lang="en-US" dirty="0" smtClean="0"/>
              <a:t>Letters</a:t>
            </a:r>
            <a:r>
              <a:rPr lang="en-US" dirty="0"/>
              <a:t>: HB / SB indicate where the bill started (House Bill or Senate Bill) – House of </a:t>
            </a:r>
            <a:r>
              <a:rPr lang="en-US" dirty="0" smtClean="0"/>
              <a:t>Origin</a:t>
            </a:r>
          </a:p>
          <a:p>
            <a:pPr lvl="2"/>
            <a:r>
              <a:rPr lang="en-US" dirty="0"/>
              <a:t>Other letters: </a:t>
            </a:r>
          </a:p>
          <a:p>
            <a:pPr lvl="3"/>
            <a:r>
              <a:rPr lang="en-US" dirty="0"/>
              <a:t>Additional “S” = “Substitute” </a:t>
            </a:r>
          </a:p>
          <a:p>
            <a:pPr lvl="4"/>
            <a:r>
              <a:rPr lang="en-US" dirty="0"/>
              <a:t>Meaning the bill was amended in committee</a:t>
            </a:r>
          </a:p>
          <a:p>
            <a:pPr lvl="4"/>
            <a:r>
              <a:rPr lang="en-US" dirty="0"/>
              <a:t>Example: SSB = Substitute Senate Bill // SHB = Substitute House Bill</a:t>
            </a:r>
          </a:p>
          <a:p>
            <a:pPr lvl="3"/>
            <a:r>
              <a:rPr lang="en-US" dirty="0"/>
              <a:t>Number (i.e., “2”) in front of the “S” indicates the number of times it has been amended in committee/s</a:t>
            </a:r>
          </a:p>
          <a:p>
            <a:pPr lvl="4"/>
            <a:r>
              <a:rPr lang="en-US" dirty="0"/>
              <a:t>Example: 2SHB = Second Substitute House Bill</a:t>
            </a:r>
          </a:p>
          <a:p>
            <a:pPr lvl="3"/>
            <a:r>
              <a:rPr lang="en-US" dirty="0"/>
              <a:t>“E” = “Engrossed”</a:t>
            </a:r>
          </a:p>
          <a:p>
            <a:pPr lvl="4"/>
            <a:r>
              <a:rPr lang="en-US" dirty="0"/>
              <a:t>Meaning the bill has been amended on the floor</a:t>
            </a:r>
          </a:p>
          <a:p>
            <a:pPr lvl="4"/>
            <a:r>
              <a:rPr lang="en-US" dirty="0"/>
              <a:t>Example: E2SHB = Engrossed Second Substitute House Bill // EHB = Engrossed House Bill</a:t>
            </a:r>
          </a:p>
          <a:p>
            <a:pPr marL="457200" lvl="1" indent="0">
              <a:buNone/>
            </a:pPr>
            <a:endParaRPr lang="en-US" dirty="0" smtClean="0"/>
          </a:p>
          <a:p>
            <a:pPr lvl="1"/>
            <a:r>
              <a:rPr lang="en-US" dirty="0" smtClean="0"/>
              <a:t>Bill numbering carry forward between general and special sessions as well as between Y1 and Y2 of biennial legislative sessions</a:t>
            </a:r>
          </a:p>
        </p:txBody>
      </p:sp>
      <p:sp>
        <p:nvSpPr>
          <p:cNvPr id="4" name="Slide Number Placeholder 3"/>
          <p:cNvSpPr>
            <a:spLocks noGrp="1"/>
          </p:cNvSpPr>
          <p:nvPr>
            <p:ph type="sldNum" sz="quarter" idx="12"/>
          </p:nvPr>
        </p:nvSpPr>
        <p:spPr/>
        <p:txBody>
          <a:bodyPr/>
          <a:lstStyle/>
          <a:p>
            <a:fld id="{BB6AA464-A7E6-497E-ADB9-393DA218FF05}" type="slidenum">
              <a:rPr lang="en-US" smtClean="0"/>
              <a:t>8</a:t>
            </a:fld>
            <a:endParaRPr lang="en-US"/>
          </a:p>
        </p:txBody>
      </p:sp>
    </p:spTree>
    <p:extLst>
      <p:ext uri="{BB962C8B-B14F-4D97-AF65-F5344CB8AC3E}">
        <p14:creationId xmlns:p14="http://schemas.microsoft.com/office/powerpoint/2010/main" val="346164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2562"/>
            <a:ext cx="8915400" cy="792162"/>
          </a:xfrm>
        </p:spPr>
        <p:txBody>
          <a:bodyPr>
            <a:noAutofit/>
          </a:bodyPr>
          <a:lstStyle/>
          <a:p>
            <a:r>
              <a:rPr lang="en-US" sz="2400" dirty="0" smtClean="0"/>
              <a:t>Week </a:t>
            </a:r>
            <a:r>
              <a:rPr lang="en-US" sz="2400" dirty="0" smtClean="0"/>
              <a:t>10</a:t>
            </a:r>
            <a:r>
              <a:rPr lang="en-US" sz="2400" dirty="0" smtClean="0"/>
              <a:t> Recap and Week 11 Preview: </a:t>
            </a:r>
            <a:r>
              <a:rPr lang="en-US" sz="2400" dirty="0"/>
              <a:t>Highlighted Bill / Issue </a:t>
            </a:r>
            <a:r>
              <a:rPr lang="en-US" sz="2400" dirty="0" smtClean="0"/>
              <a:t>Actions </a:t>
            </a:r>
            <a:endParaRPr lang="en-US" sz="2400" dirty="0"/>
          </a:p>
        </p:txBody>
      </p:sp>
      <p:sp>
        <p:nvSpPr>
          <p:cNvPr id="3" name="Content Placeholder 2"/>
          <p:cNvSpPr>
            <a:spLocks noGrp="1"/>
          </p:cNvSpPr>
          <p:nvPr>
            <p:ph idx="1"/>
          </p:nvPr>
        </p:nvSpPr>
        <p:spPr>
          <a:xfrm>
            <a:off x="152400" y="381000"/>
            <a:ext cx="8839200" cy="6096000"/>
          </a:xfrm>
        </p:spPr>
        <p:txBody>
          <a:bodyPr>
            <a:noAutofit/>
          </a:bodyPr>
          <a:lstStyle/>
          <a:p>
            <a:pPr marL="0" indent="0">
              <a:buNone/>
            </a:pPr>
            <a:r>
              <a:rPr lang="en-US" sz="1600" b="1" dirty="0" smtClean="0"/>
              <a:t>Key</a:t>
            </a:r>
            <a:r>
              <a:rPr lang="en-US" sz="1600" b="1" dirty="0" smtClean="0"/>
              <a:t>: H </a:t>
            </a:r>
            <a:r>
              <a:rPr lang="en-US" sz="1600" dirty="0" smtClean="0"/>
              <a:t>= Public Hearing this week // </a:t>
            </a:r>
            <a:r>
              <a:rPr lang="en-US" sz="1600" b="1" dirty="0" smtClean="0">
                <a:solidFill>
                  <a:srgbClr val="FF0000"/>
                </a:solidFill>
              </a:rPr>
              <a:t>H</a:t>
            </a:r>
            <a:r>
              <a:rPr lang="en-US" sz="1600" b="1" dirty="0" smtClean="0"/>
              <a:t> = </a:t>
            </a:r>
            <a:r>
              <a:rPr lang="en-US" sz="1600" dirty="0" smtClean="0"/>
              <a:t>Public </a:t>
            </a:r>
            <a:r>
              <a:rPr lang="en-US" sz="1600" dirty="0" smtClean="0"/>
              <a:t>Hearing next week </a:t>
            </a:r>
            <a:r>
              <a:rPr lang="en-US" sz="1600" dirty="0" smtClean="0"/>
              <a:t>// </a:t>
            </a:r>
            <a:r>
              <a:rPr lang="en-US" sz="1600" b="1" dirty="0" smtClean="0">
                <a:solidFill>
                  <a:srgbClr val="FF0000"/>
                </a:solidFill>
              </a:rPr>
              <a:t>ES</a:t>
            </a:r>
            <a:r>
              <a:rPr lang="en-US" sz="1600" dirty="0" smtClean="0"/>
              <a:t> = Executive Session</a:t>
            </a:r>
          </a:p>
          <a:p>
            <a:r>
              <a:rPr lang="en-US" sz="1600" b="1" dirty="0" smtClean="0"/>
              <a:t>Learning</a:t>
            </a:r>
            <a:r>
              <a:rPr lang="en-US" sz="1600" dirty="0" smtClean="0"/>
              <a:t> (WSSDA Position Category 1)</a:t>
            </a:r>
          </a:p>
          <a:p>
            <a:pPr marL="914400" lvl="2" indent="0">
              <a:buNone/>
            </a:pPr>
            <a:r>
              <a:rPr lang="en-US" sz="1400" b="1" dirty="0" smtClean="0"/>
              <a:t>Curriculum / Instruction:</a:t>
            </a:r>
          </a:p>
          <a:p>
            <a:pPr lvl="2"/>
            <a:r>
              <a:rPr lang="en-US" sz="1200" dirty="0" smtClean="0">
                <a:hlinkClick r:id="rId2"/>
              </a:rPr>
              <a:t>SSB 5064 </a:t>
            </a:r>
            <a:r>
              <a:rPr lang="en-US" sz="1200" dirty="0" smtClean="0"/>
              <a:t>(students’ freedom of expression) </a:t>
            </a:r>
            <a:r>
              <a:rPr lang="en-US" sz="1200" b="1" dirty="0">
                <a:solidFill>
                  <a:srgbClr val="FF0000"/>
                </a:solidFill>
              </a:rPr>
              <a:t>ES</a:t>
            </a:r>
            <a:endParaRPr lang="en-US" sz="1200" b="1" dirty="0">
              <a:solidFill>
                <a:srgbClr val="FF0000"/>
              </a:solidFill>
            </a:endParaRPr>
          </a:p>
          <a:p>
            <a:pPr lvl="2"/>
            <a:r>
              <a:rPr lang="en-US" sz="1200" dirty="0" smtClean="0">
                <a:hlinkClick r:id="rId3"/>
              </a:rPr>
              <a:t>2SSB 5236 </a:t>
            </a:r>
            <a:r>
              <a:rPr lang="en-US" sz="1200" dirty="0" smtClean="0"/>
              <a:t>(civic learning public-private partnership) </a:t>
            </a:r>
            <a:r>
              <a:rPr lang="en-US" sz="1200" b="1" dirty="0">
                <a:solidFill>
                  <a:srgbClr val="FF0000"/>
                </a:solidFill>
              </a:rPr>
              <a:t>ES</a:t>
            </a:r>
            <a:endParaRPr lang="en-US" sz="1200" b="1" dirty="0">
              <a:solidFill>
                <a:srgbClr val="FF0000"/>
              </a:solidFill>
            </a:endParaRPr>
          </a:p>
          <a:p>
            <a:pPr lvl="2"/>
            <a:r>
              <a:rPr lang="en-US" sz="1200" dirty="0" smtClean="0">
                <a:hlinkClick r:id="rId4"/>
              </a:rPr>
              <a:t>ESSB 5449 </a:t>
            </a:r>
            <a:r>
              <a:rPr lang="en-US" sz="1200" dirty="0" smtClean="0"/>
              <a:t>(digital citizenship, media literacy, internet safety) </a:t>
            </a:r>
            <a:r>
              <a:rPr lang="en-US" sz="1200" b="1" dirty="0">
                <a:solidFill>
                  <a:srgbClr val="FF0000"/>
                </a:solidFill>
              </a:rPr>
              <a:t>ES</a:t>
            </a:r>
            <a:endParaRPr lang="en-US" sz="1200" b="1" dirty="0">
              <a:solidFill>
                <a:srgbClr val="FF0000"/>
              </a:solidFill>
            </a:endParaRPr>
          </a:p>
          <a:p>
            <a:pPr lvl="2"/>
            <a:r>
              <a:rPr lang="en-US" sz="1200" dirty="0" smtClean="0">
                <a:hlinkClick r:id="rId5"/>
              </a:rPr>
              <a:t>ESHB 1481 </a:t>
            </a:r>
            <a:r>
              <a:rPr lang="en-US" sz="1200" dirty="0" smtClean="0"/>
              <a:t>(driver education uniformity)</a:t>
            </a:r>
            <a:endParaRPr lang="en-US" sz="1200" dirty="0"/>
          </a:p>
          <a:p>
            <a:pPr marL="914400" lvl="2" indent="0">
              <a:buNone/>
            </a:pPr>
            <a:r>
              <a:rPr lang="en-US" sz="1400" b="1" dirty="0" smtClean="0"/>
              <a:t>Assessments / Graduation Requirements:</a:t>
            </a:r>
          </a:p>
          <a:p>
            <a:pPr lvl="2"/>
            <a:r>
              <a:rPr lang="en-US" sz="1200" dirty="0">
                <a:hlinkClick r:id="rId6"/>
              </a:rPr>
              <a:t>HB 1046</a:t>
            </a:r>
            <a:r>
              <a:rPr lang="en-US" sz="1200" dirty="0"/>
              <a:t> (Delinking ELA, Math, Science high school </a:t>
            </a:r>
            <a:r>
              <a:rPr lang="en-US" sz="1200" dirty="0" smtClean="0"/>
              <a:t>assessments as </a:t>
            </a:r>
            <a:r>
              <a:rPr lang="en-US" sz="1200" dirty="0"/>
              <a:t>graduation </a:t>
            </a:r>
            <a:r>
              <a:rPr lang="en-US" sz="1200" dirty="0" smtClean="0"/>
              <a:t>requirements</a:t>
            </a:r>
            <a:r>
              <a:rPr lang="en-US" sz="1200" dirty="0" smtClean="0"/>
              <a:t>) </a:t>
            </a:r>
            <a:r>
              <a:rPr lang="en-US" sz="1200" b="1" dirty="0" smtClean="0">
                <a:solidFill>
                  <a:srgbClr val="FF0000"/>
                </a:solidFill>
              </a:rPr>
              <a:t>H ***</a:t>
            </a:r>
          </a:p>
          <a:p>
            <a:pPr lvl="3"/>
            <a:r>
              <a:rPr lang="en-US" sz="1200" b="1" dirty="0" smtClean="0"/>
              <a:t>Information needed: </a:t>
            </a:r>
            <a:r>
              <a:rPr lang="en-US" sz="1200" dirty="0" smtClean="0"/>
              <a:t>How </a:t>
            </a:r>
            <a:r>
              <a:rPr lang="en-US" sz="1200" dirty="0"/>
              <a:t>many students in the Class of 2017 have not yet met the standard on one or more of the three current assessments required for HS graduation: </a:t>
            </a:r>
            <a:r>
              <a:rPr lang="en-US" sz="1200" dirty="0" smtClean="0"/>
              <a:t>ELA </a:t>
            </a:r>
            <a:r>
              <a:rPr lang="en-US" sz="1200" dirty="0"/>
              <a:t>= </a:t>
            </a:r>
            <a:r>
              <a:rPr lang="en-US" sz="1200" dirty="0" smtClean="0"/>
              <a:t>XX // Math </a:t>
            </a:r>
            <a:r>
              <a:rPr lang="en-US" sz="1200" dirty="0"/>
              <a:t>= </a:t>
            </a:r>
            <a:r>
              <a:rPr lang="en-US" sz="1200" dirty="0" smtClean="0"/>
              <a:t>XX // Science </a:t>
            </a:r>
            <a:r>
              <a:rPr lang="en-US" sz="1200" dirty="0"/>
              <a:t>(biology EOC) = </a:t>
            </a:r>
            <a:r>
              <a:rPr lang="en-US" sz="1200" dirty="0" smtClean="0"/>
              <a:t>XX</a:t>
            </a:r>
            <a:endParaRPr lang="en-US" sz="1200" dirty="0"/>
          </a:p>
          <a:p>
            <a:pPr lvl="2"/>
            <a:r>
              <a:rPr lang="en-US" sz="1200" dirty="0" smtClean="0">
                <a:hlinkClick r:id="rId7"/>
              </a:rPr>
              <a:t>SHB </a:t>
            </a:r>
            <a:r>
              <a:rPr lang="en-US" sz="1200" dirty="0">
                <a:hlinkClick r:id="rId7"/>
              </a:rPr>
              <a:t>1235 </a:t>
            </a:r>
            <a:r>
              <a:rPr lang="en-US" sz="1200" dirty="0"/>
              <a:t>(Physical Education Assessments and Reporting) </a:t>
            </a:r>
            <a:r>
              <a:rPr lang="en-US" sz="1200" b="1" dirty="0" smtClean="0"/>
              <a:t>H</a:t>
            </a:r>
          </a:p>
          <a:p>
            <a:pPr lvl="2"/>
            <a:r>
              <a:rPr lang="en-US" sz="1200" dirty="0" smtClean="0"/>
              <a:t>(courtesy) </a:t>
            </a:r>
            <a:r>
              <a:rPr lang="en-US" sz="1200" dirty="0" smtClean="0">
                <a:hlinkClick r:id="rId8"/>
              </a:rPr>
              <a:t>HB 1706 </a:t>
            </a:r>
            <a:r>
              <a:rPr lang="en-US" sz="1200" dirty="0" smtClean="0"/>
              <a:t>(requiring civics test as graduation requirement) </a:t>
            </a:r>
            <a:r>
              <a:rPr lang="en-US" sz="1200" b="1" dirty="0"/>
              <a:t>H</a:t>
            </a:r>
            <a:endParaRPr lang="en-US" sz="1200" dirty="0"/>
          </a:p>
          <a:p>
            <a:pPr marL="914400" lvl="2" indent="0">
              <a:buNone/>
            </a:pPr>
            <a:r>
              <a:rPr lang="en-US" sz="1400" b="1" dirty="0" smtClean="0"/>
              <a:t>Student Supports &amp; Student Nutrition:</a:t>
            </a:r>
          </a:p>
          <a:p>
            <a:pPr lvl="2"/>
            <a:r>
              <a:rPr lang="en-US" sz="1200" dirty="0">
                <a:hlinkClick r:id="rId9"/>
              </a:rPr>
              <a:t>SHB 1508 </a:t>
            </a:r>
            <a:r>
              <a:rPr lang="en-US" sz="1200" dirty="0"/>
              <a:t>(Student Nutrition/Breakfast after the Bell</a:t>
            </a:r>
            <a:r>
              <a:rPr lang="en-US" sz="1200" dirty="0" smtClean="0"/>
              <a:t>) </a:t>
            </a:r>
            <a:r>
              <a:rPr lang="en-US" sz="1200" b="1" dirty="0">
                <a:solidFill>
                  <a:srgbClr val="FF0000"/>
                </a:solidFill>
              </a:rPr>
              <a:t>H</a:t>
            </a:r>
            <a:endParaRPr lang="en-US" sz="1200" dirty="0"/>
          </a:p>
          <a:p>
            <a:pPr lvl="2"/>
            <a:r>
              <a:rPr lang="en-US" sz="1200" dirty="0">
                <a:hlinkClick r:id="rId10"/>
              </a:rPr>
              <a:t>EHB 1551 </a:t>
            </a:r>
            <a:r>
              <a:rPr lang="en-US" sz="1200" dirty="0"/>
              <a:t> (equipment assistance grant program to enhance student nutrition in public schools</a:t>
            </a:r>
            <a:r>
              <a:rPr lang="en-US" sz="1200" dirty="0" smtClean="0"/>
              <a:t>) </a:t>
            </a:r>
            <a:r>
              <a:rPr lang="en-US" sz="1200" b="1" dirty="0">
                <a:solidFill>
                  <a:srgbClr val="FF0000"/>
                </a:solidFill>
              </a:rPr>
              <a:t>H</a:t>
            </a:r>
            <a:endParaRPr lang="en-US" sz="1200" dirty="0" smtClean="0"/>
          </a:p>
          <a:p>
            <a:pPr lvl="2"/>
            <a:r>
              <a:rPr lang="en-US" sz="1200" dirty="0" smtClean="0">
                <a:hlinkClick r:id="rId11"/>
              </a:rPr>
              <a:t>SHB 1618 </a:t>
            </a:r>
            <a:r>
              <a:rPr lang="en-US" sz="1200" dirty="0" smtClean="0"/>
              <a:t>(Family and community engagement coordinators) </a:t>
            </a:r>
            <a:r>
              <a:rPr lang="en-US" sz="1200" b="1" dirty="0"/>
              <a:t>H</a:t>
            </a:r>
            <a:endParaRPr lang="en-US" sz="1200" dirty="0"/>
          </a:p>
          <a:p>
            <a:pPr marL="914400" lvl="2" indent="0">
              <a:buNone/>
            </a:pPr>
            <a:r>
              <a:rPr lang="en-US" sz="1400" b="1" dirty="0" smtClean="0"/>
              <a:t>Dual Language / Bilingual Ed:</a:t>
            </a:r>
          </a:p>
          <a:p>
            <a:pPr lvl="2"/>
            <a:r>
              <a:rPr lang="en-US" sz="1200" dirty="0">
                <a:hlinkClick r:id="rId12"/>
              </a:rPr>
              <a:t>SHB 1445</a:t>
            </a:r>
            <a:r>
              <a:rPr lang="en-US" sz="1200" dirty="0"/>
              <a:t> (Dual language in early learning &amp; K12</a:t>
            </a:r>
            <a:r>
              <a:rPr lang="en-US" sz="1200" dirty="0" smtClean="0"/>
              <a:t>) </a:t>
            </a:r>
            <a:r>
              <a:rPr lang="en-US" sz="1200" b="1" dirty="0">
                <a:solidFill>
                  <a:srgbClr val="FF0000"/>
                </a:solidFill>
              </a:rPr>
              <a:t>H</a:t>
            </a:r>
            <a:r>
              <a:rPr lang="en-US" sz="1200" dirty="0" smtClean="0"/>
              <a:t> </a:t>
            </a:r>
            <a:endParaRPr lang="en-US" sz="1200" dirty="0"/>
          </a:p>
          <a:p>
            <a:pPr marL="914400" lvl="2" indent="0">
              <a:buNone/>
            </a:pPr>
            <a:r>
              <a:rPr lang="en-US" sz="1400" b="1" dirty="0" smtClean="0"/>
              <a:t>Truancy:</a:t>
            </a:r>
          </a:p>
          <a:p>
            <a:pPr lvl="2"/>
            <a:r>
              <a:rPr lang="en-US" sz="1200" dirty="0" smtClean="0">
                <a:hlinkClick r:id="rId13"/>
              </a:rPr>
              <a:t>2SHB 1170</a:t>
            </a:r>
            <a:r>
              <a:rPr lang="en-US" sz="1200" dirty="0" smtClean="0"/>
              <a:t> (Truancy reduction</a:t>
            </a:r>
            <a:r>
              <a:rPr lang="en-US" sz="1200" dirty="0" smtClean="0"/>
              <a:t>) </a:t>
            </a:r>
            <a:r>
              <a:rPr lang="en-US" sz="1200" b="1" dirty="0">
                <a:solidFill>
                  <a:srgbClr val="FF0000"/>
                </a:solidFill>
              </a:rPr>
              <a:t>H</a:t>
            </a:r>
            <a:endParaRPr lang="en-US" sz="1200" dirty="0" smtClean="0"/>
          </a:p>
          <a:p>
            <a:pPr lvl="2"/>
            <a:r>
              <a:rPr lang="en-US" sz="1200" dirty="0">
                <a:hlinkClick r:id="rId14"/>
              </a:rPr>
              <a:t>ESSB 5293 </a:t>
            </a:r>
            <a:r>
              <a:rPr lang="en-US" sz="1200" dirty="0"/>
              <a:t>(court-based and school-based efforts to promote attendance and reduce truancy) </a:t>
            </a:r>
            <a:r>
              <a:rPr lang="en-US" sz="1200" b="1" dirty="0" smtClean="0">
                <a:solidFill>
                  <a:srgbClr val="FF0000"/>
                </a:solidFill>
              </a:rPr>
              <a:t>ES</a:t>
            </a:r>
            <a:endParaRPr lang="en-US" sz="1200" dirty="0"/>
          </a:p>
          <a:p>
            <a:pPr marL="914400" lvl="2" indent="0">
              <a:buNone/>
            </a:pPr>
            <a:r>
              <a:rPr lang="en-US" sz="1400" b="1" dirty="0" smtClean="0"/>
              <a:t>Homeless / Foster Youth</a:t>
            </a:r>
            <a:r>
              <a:rPr lang="en-US" sz="1400" dirty="0" smtClean="0"/>
              <a:t>: </a:t>
            </a:r>
          </a:p>
          <a:p>
            <a:pPr lvl="2"/>
            <a:r>
              <a:rPr lang="en-US" sz="1200" dirty="0" smtClean="0">
                <a:hlinkClick r:id="rId15"/>
              </a:rPr>
              <a:t>SSB 5241 </a:t>
            </a:r>
            <a:r>
              <a:rPr lang="en-US" sz="1200" dirty="0" smtClean="0"/>
              <a:t>(educational success / credit attainment</a:t>
            </a:r>
            <a:r>
              <a:rPr lang="en-US" sz="1200" dirty="0" smtClean="0"/>
              <a:t>)</a:t>
            </a:r>
            <a:r>
              <a:rPr lang="en-US" sz="1200" b="1" dirty="0">
                <a:solidFill>
                  <a:srgbClr val="FF0000"/>
                </a:solidFill>
              </a:rPr>
              <a:t> </a:t>
            </a:r>
            <a:r>
              <a:rPr lang="en-US" sz="1200" b="1" dirty="0" smtClean="0">
                <a:solidFill>
                  <a:srgbClr val="FF0000"/>
                </a:solidFill>
              </a:rPr>
              <a:t>ES</a:t>
            </a:r>
          </a:p>
          <a:p>
            <a:pPr lvl="2"/>
            <a:r>
              <a:rPr lang="en-US" sz="1200" dirty="0" smtClean="0">
                <a:hlinkClick r:id="rId16"/>
              </a:rPr>
              <a:t>SHB </a:t>
            </a:r>
            <a:r>
              <a:rPr lang="en-US" sz="1200" dirty="0" smtClean="0">
                <a:hlinkClick r:id="rId16"/>
              </a:rPr>
              <a:t>1816 </a:t>
            </a:r>
            <a:r>
              <a:rPr lang="en-US" sz="1200" dirty="0" smtClean="0"/>
              <a:t>(homeless youth information sharing</a:t>
            </a:r>
            <a:r>
              <a:rPr lang="en-US" sz="1200" dirty="0" smtClean="0"/>
              <a:t>) </a:t>
            </a:r>
            <a:r>
              <a:rPr lang="en-US" sz="1200" b="1" dirty="0">
                <a:solidFill>
                  <a:srgbClr val="FF0000"/>
                </a:solidFill>
              </a:rPr>
              <a:t>H</a:t>
            </a:r>
            <a:endParaRPr lang="en-US" sz="1200" dirty="0" smtClean="0"/>
          </a:p>
          <a:p>
            <a:pPr lvl="2"/>
            <a:r>
              <a:rPr lang="en-US" sz="1200" dirty="0" smtClean="0">
                <a:hlinkClick r:id="rId17"/>
              </a:rPr>
              <a:t>SHB 1867 </a:t>
            </a:r>
            <a:r>
              <a:rPr lang="en-US" sz="1200" dirty="0" smtClean="0"/>
              <a:t>(extended foster care transitions) </a:t>
            </a:r>
            <a:r>
              <a:rPr lang="en-US" sz="1200" b="1" dirty="0"/>
              <a:t>H</a:t>
            </a:r>
            <a:endParaRPr lang="en-US" sz="1200" dirty="0"/>
          </a:p>
          <a:p>
            <a:pPr lvl="2"/>
            <a:r>
              <a:rPr lang="en-US" sz="1200" dirty="0" smtClean="0">
                <a:hlinkClick r:id="rId18"/>
              </a:rPr>
              <a:t>SHB 1641 </a:t>
            </a:r>
            <a:r>
              <a:rPr lang="en-US" sz="1200" dirty="0" smtClean="0"/>
              <a:t>(homeless youth health care) </a:t>
            </a:r>
            <a:r>
              <a:rPr lang="en-US" sz="1200" b="1" dirty="0"/>
              <a:t>H</a:t>
            </a:r>
          </a:p>
          <a:p>
            <a:pPr lvl="2"/>
            <a:endParaRPr lang="en-US" sz="1600" b="1" dirty="0" smtClean="0">
              <a:solidFill>
                <a:srgbClr val="FF0000"/>
              </a:solidFill>
            </a:endParaRPr>
          </a:p>
        </p:txBody>
      </p:sp>
      <p:sp>
        <p:nvSpPr>
          <p:cNvPr id="4" name="Slide Number Placeholder 3"/>
          <p:cNvSpPr>
            <a:spLocks noGrp="1"/>
          </p:cNvSpPr>
          <p:nvPr>
            <p:ph type="sldNum" sz="quarter" idx="12"/>
          </p:nvPr>
        </p:nvSpPr>
        <p:spPr/>
        <p:txBody>
          <a:bodyPr/>
          <a:lstStyle/>
          <a:p>
            <a:fld id="{BB6AA464-A7E6-497E-ADB9-393DA218FF05}" type="slidenum">
              <a:rPr lang="en-US" smtClean="0"/>
              <a:t>9</a:t>
            </a:fld>
            <a:endParaRPr lang="en-US"/>
          </a:p>
        </p:txBody>
      </p:sp>
    </p:spTree>
    <p:extLst>
      <p:ext uri="{BB962C8B-B14F-4D97-AF65-F5344CB8AC3E}">
        <p14:creationId xmlns:p14="http://schemas.microsoft.com/office/powerpoint/2010/main" val="1990215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4827</TotalTime>
  <Words>2596</Words>
  <Application>Microsoft Office PowerPoint</Application>
  <PresentationFormat>On-screen Show (4:3)</PresentationFormat>
  <Paragraphs>437</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WSSDA’s Weekly Legislative Update</vt:lpstr>
      <vt:lpstr>Welcome! Please type your name, school district / organization, and role into the chat box!</vt:lpstr>
      <vt:lpstr>WSSDA’s Weekly Legislative Update Webinars: Purpose and Audience</vt:lpstr>
      <vt:lpstr>Today’s Focus</vt:lpstr>
      <vt:lpstr>Weekly recap Bill/Issue Updates the week ahead</vt:lpstr>
      <vt:lpstr>Key Session Dates</vt:lpstr>
      <vt:lpstr>Law-Making Process – where are we now?</vt:lpstr>
      <vt:lpstr>A refresher: bill basics</vt:lpstr>
      <vt:lpstr>Week 10 Recap and Week 11 Preview: Highlighted Bill / Issue Actions </vt:lpstr>
      <vt:lpstr>Week 10 Recap and Week 11 Preview: Highlighted Bill / Issue Actions </vt:lpstr>
      <vt:lpstr>Week 10 Recap and Week 11 Preview: Highlighted Bill / Issue Actions </vt:lpstr>
      <vt:lpstr>Week 10 Recap and Week 11 Preview: Highlighted Bill / Issue Actions </vt:lpstr>
      <vt:lpstr>Week  Schedule +  Participating &amp; Providing Input</vt:lpstr>
      <vt:lpstr>Deeper dive &amp; foundations</vt:lpstr>
      <vt:lpstr>Good time to impact a “live” bill (before the RED)</vt:lpstr>
      <vt:lpstr>Deeper Dive – Ed. Funding</vt:lpstr>
      <vt:lpstr>Deeper Dive – Teacher Shortage (Recruitment &amp; Retention Issues)</vt:lpstr>
      <vt:lpstr>Deeper Dive – Teacher Shortage (Recruitment &amp; Retention Issues)</vt:lpstr>
      <vt:lpstr>What is the status of XX bill?</vt:lpstr>
      <vt:lpstr>Understanding “dead” bills &amp; how to revive</vt:lpstr>
      <vt:lpstr>WA State Legislature Resources</vt:lpstr>
      <vt:lpstr>Things to remember</vt:lpstr>
      <vt:lpstr>Next Week’s Webinar</vt:lpstr>
      <vt:lpstr>2017 WSSDA Legislative Priorities http://wssda.org/Legislative/OurPrioritiesPositions.aspx </vt:lpstr>
      <vt:lpstr>WSSDA Resources for learning and communications </vt:lpstr>
      <vt:lpstr>WSSDA Resources, cont’d</vt:lpstr>
      <vt:lpstr>In closing….Why are YOUR legislative partnerships &amp; priorities important?</vt:lpstr>
      <vt:lpstr>Questions / Comments?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Legislative Assembly</dc:title>
  <dc:creator>Twombly, Abigail (WSSDA)</dc:creator>
  <cp:lastModifiedBy>Vavrus, Jessica (WSSDA)</cp:lastModifiedBy>
  <cp:revision>159</cp:revision>
  <cp:lastPrinted>2017-03-17T18:58:23Z</cp:lastPrinted>
  <dcterms:created xsi:type="dcterms:W3CDTF">2016-03-17T15:32:55Z</dcterms:created>
  <dcterms:modified xsi:type="dcterms:W3CDTF">2017-03-17T20:05:00Z</dcterms:modified>
</cp:coreProperties>
</file>