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65" r:id="rId3"/>
    <p:sldId id="305" r:id="rId4"/>
    <p:sldId id="360" r:id="rId5"/>
    <p:sldId id="361" r:id="rId6"/>
    <p:sldId id="374" r:id="rId7"/>
    <p:sldId id="369" r:id="rId8"/>
    <p:sldId id="373" r:id="rId9"/>
    <p:sldId id="365" r:id="rId10"/>
    <p:sldId id="376" r:id="rId11"/>
    <p:sldId id="377" r:id="rId12"/>
    <p:sldId id="378" r:id="rId13"/>
    <p:sldId id="375" r:id="rId14"/>
    <p:sldId id="366" r:id="rId15"/>
    <p:sldId id="367" r:id="rId16"/>
    <p:sldId id="371" r:id="rId17"/>
    <p:sldId id="372" r:id="rId18"/>
    <p:sldId id="379" r:id="rId19"/>
    <p:sldId id="316" r:id="rId20"/>
    <p:sldId id="319" r:id="rId21"/>
    <p:sldId id="310" r:id="rId22"/>
    <p:sldId id="336" r:id="rId23"/>
    <p:sldId id="341" r:id="rId24"/>
    <p:sldId id="318" r:id="rId25"/>
    <p:sldId id="317" r:id="rId26"/>
    <p:sldId id="345" r:id="rId27"/>
    <p:sldId id="342" r:id="rId28"/>
    <p:sldId id="337" r:id="rId29"/>
    <p:sldId id="306" r:id="rId30"/>
    <p:sldId id="354" r:id="rId31"/>
    <p:sldId id="355" r:id="rId32"/>
    <p:sldId id="357" r:id="rId33"/>
    <p:sldId id="380" r:id="rId34"/>
    <p:sldId id="301" r:id="rId35"/>
    <p:sldId id="353" r:id="rId36"/>
    <p:sldId id="295" r:id="rId37"/>
    <p:sldId id="351" r:id="rId38"/>
    <p:sldId id="320" r:id="rId39"/>
    <p:sldId id="303" r:id="rId40"/>
    <p:sldId id="304" r:id="rId41"/>
    <p:sldId id="333" r:id="rId42"/>
    <p:sldId id="293" r:id="rId43"/>
    <p:sldId id="294" r:id="rId4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5476"/>
    <a:srgbClr val="97DC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3" autoAdjust="0"/>
    <p:restoredTop sz="96450" autoAdjust="0"/>
  </p:normalViewPr>
  <p:slideViewPr>
    <p:cSldViewPr>
      <p:cViewPr>
        <p:scale>
          <a:sx n="80" d="100"/>
          <a:sy n="80" d="100"/>
        </p:scale>
        <p:origin x="-1710" y="-624"/>
      </p:cViewPr>
      <p:guideLst>
        <p:guide orient="horz" pos="2160"/>
        <p:guide pos="2880"/>
      </p:guideLst>
    </p:cSldViewPr>
  </p:slideViewPr>
  <p:notesTextViewPr>
    <p:cViewPr>
      <p:scale>
        <a:sx n="1" d="1"/>
        <a:sy n="1" d="1"/>
      </p:scale>
      <p:origin x="0" y="0"/>
    </p:cViewPr>
  </p:notesTextViewPr>
  <p:sorterViewPr>
    <p:cViewPr>
      <p:scale>
        <a:sx n="90" d="100"/>
        <a:sy n="90" d="100"/>
      </p:scale>
      <p:origin x="0" y="2148"/>
    </p:cViewPr>
  </p:sorterViewPr>
  <p:notesViewPr>
    <p:cSldViewPr>
      <p:cViewPr varScale="1">
        <p:scale>
          <a:sx n="84" d="100"/>
          <a:sy n="84" d="100"/>
        </p:scale>
        <p:origin x="-31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7465AB-3D83-4082-83FA-82EDC221EAC0}" type="doc">
      <dgm:prSet loTypeId="urn:microsoft.com/office/officeart/2005/8/layout/cycle5" loCatId="cycle" qsTypeId="urn:microsoft.com/office/officeart/2005/8/quickstyle/simple1" qsCatId="simple" csTypeId="urn:microsoft.com/office/officeart/2005/8/colors/accent1_3" csCatId="accent1" phldr="1"/>
      <dgm:spPr/>
      <dgm:t>
        <a:bodyPr/>
        <a:lstStyle/>
        <a:p>
          <a:endParaRPr lang="en-US"/>
        </a:p>
      </dgm:t>
    </dgm:pt>
    <dgm:pt modelId="{0B0C8E2F-21DB-4A06-BD04-5ADF2151FA4A}">
      <dgm:prSet phldrT="[Text]" custT="1"/>
      <dgm:spPr/>
      <dgm:t>
        <a:bodyPr/>
        <a:lstStyle/>
        <a:p>
          <a:pPr>
            <a:lnSpc>
              <a:spcPct val="100000"/>
            </a:lnSpc>
            <a:spcAft>
              <a:spcPts val="0"/>
            </a:spcAft>
          </a:pPr>
          <a:r>
            <a:rPr lang="en-US" sz="1400" b="1" dirty="0"/>
            <a:t>STEP 3</a:t>
          </a:r>
        </a:p>
        <a:p>
          <a:pPr>
            <a:lnSpc>
              <a:spcPct val="100000"/>
            </a:lnSpc>
            <a:spcAft>
              <a:spcPts val="0"/>
            </a:spcAft>
          </a:pPr>
          <a:r>
            <a:rPr lang="en-US" sz="1400" b="1" dirty="0"/>
            <a:t>September: </a:t>
          </a:r>
        </a:p>
        <a:p>
          <a:pPr>
            <a:lnSpc>
              <a:spcPct val="100000"/>
            </a:lnSpc>
            <a:spcAft>
              <a:spcPts val="0"/>
            </a:spcAft>
          </a:pPr>
          <a:r>
            <a:rPr lang="en-US" sz="1400" dirty="0"/>
            <a:t>Legislative Assembly - Priorities Ranked</a:t>
          </a:r>
        </a:p>
      </dgm:t>
    </dgm:pt>
    <dgm:pt modelId="{D1D3627F-D230-4420-BF7F-BFF9702360CF}" type="parTrans" cxnId="{40C94B17-16E9-4BC1-B6FF-3B3BFD3947AF}">
      <dgm:prSet/>
      <dgm:spPr/>
      <dgm:t>
        <a:bodyPr/>
        <a:lstStyle/>
        <a:p>
          <a:endParaRPr lang="en-US"/>
        </a:p>
      </dgm:t>
    </dgm:pt>
    <dgm:pt modelId="{14B29147-4859-4102-8D76-2A965D2D19F7}" type="sibTrans" cxnId="{40C94B17-16E9-4BC1-B6FF-3B3BFD3947AF}">
      <dgm:prSet/>
      <dgm:spPr/>
      <dgm:t>
        <a:bodyPr/>
        <a:lstStyle/>
        <a:p>
          <a:endParaRPr lang="en-US"/>
        </a:p>
      </dgm:t>
    </dgm:pt>
    <dgm:pt modelId="{0CBA0DA8-E901-4A7E-8DAD-4A23805472E0}">
      <dgm:prSet phldrT="[Text]" custT="1"/>
      <dgm:spPr/>
      <dgm:t>
        <a:bodyPr/>
        <a:lstStyle/>
        <a:p>
          <a:pPr>
            <a:lnSpc>
              <a:spcPct val="100000"/>
            </a:lnSpc>
            <a:spcAft>
              <a:spcPts val="0"/>
            </a:spcAft>
          </a:pPr>
          <a:r>
            <a:rPr lang="en-US" sz="1400" b="1"/>
            <a:t>STEP 4</a:t>
          </a:r>
        </a:p>
        <a:p>
          <a:pPr>
            <a:lnSpc>
              <a:spcPct val="100000"/>
            </a:lnSpc>
            <a:spcAft>
              <a:spcPts val="0"/>
            </a:spcAft>
          </a:pPr>
          <a:r>
            <a:rPr lang="en-US" sz="1400" b="1"/>
            <a:t>Oct/Nov: </a:t>
          </a:r>
          <a:r>
            <a:rPr lang="en-US" sz="1400"/>
            <a:t>Priorities Finalized  and Approved</a:t>
          </a:r>
        </a:p>
      </dgm:t>
    </dgm:pt>
    <dgm:pt modelId="{568702F6-8BD7-43A5-A9BF-70129DEF34A7}" type="parTrans" cxnId="{08A38AD8-30D5-4B4B-8A6C-0CA71AA5D993}">
      <dgm:prSet/>
      <dgm:spPr/>
      <dgm:t>
        <a:bodyPr/>
        <a:lstStyle/>
        <a:p>
          <a:endParaRPr lang="en-US"/>
        </a:p>
      </dgm:t>
    </dgm:pt>
    <dgm:pt modelId="{30142AEE-8B52-49D7-903B-F9D8E71CB576}" type="sibTrans" cxnId="{08A38AD8-30D5-4B4B-8A6C-0CA71AA5D993}">
      <dgm:prSet/>
      <dgm:spPr/>
      <dgm:t>
        <a:bodyPr/>
        <a:lstStyle/>
        <a:p>
          <a:endParaRPr lang="en-US"/>
        </a:p>
      </dgm:t>
    </dgm:pt>
    <dgm:pt modelId="{E5EC11B6-A3FE-45E9-AC12-15C50979C296}">
      <dgm:prSet phldrT="[Text]" custT="1"/>
      <dgm:spPr/>
      <dgm:t>
        <a:bodyPr/>
        <a:lstStyle/>
        <a:p>
          <a:pPr>
            <a:lnSpc>
              <a:spcPct val="100000"/>
            </a:lnSpc>
            <a:spcAft>
              <a:spcPts val="0"/>
            </a:spcAft>
          </a:pPr>
          <a:r>
            <a:rPr lang="en-US" sz="1400" b="1" dirty="0"/>
            <a:t>STEP 5</a:t>
          </a:r>
        </a:p>
        <a:p>
          <a:pPr>
            <a:lnSpc>
              <a:spcPct val="100000"/>
            </a:lnSpc>
            <a:spcAft>
              <a:spcPts val="0"/>
            </a:spcAft>
          </a:pPr>
          <a:r>
            <a:rPr lang="en-US" sz="1400" b="1" dirty="0"/>
            <a:t>Jan. - April: </a:t>
          </a:r>
          <a:r>
            <a:rPr lang="en-US" sz="1400" dirty="0"/>
            <a:t>Legislative Session</a:t>
          </a:r>
        </a:p>
      </dgm:t>
    </dgm:pt>
    <dgm:pt modelId="{E283ACC2-62AB-487A-A85A-38EA8A314634}" type="parTrans" cxnId="{53A91AE0-3A75-4483-8323-8EF5A180C506}">
      <dgm:prSet/>
      <dgm:spPr/>
      <dgm:t>
        <a:bodyPr/>
        <a:lstStyle/>
        <a:p>
          <a:endParaRPr lang="en-US"/>
        </a:p>
      </dgm:t>
    </dgm:pt>
    <dgm:pt modelId="{9F2A30AE-4793-4E72-AC6E-54A8E52F16FF}" type="sibTrans" cxnId="{53A91AE0-3A75-4483-8323-8EF5A180C506}">
      <dgm:prSet/>
      <dgm:spPr/>
      <dgm:t>
        <a:bodyPr/>
        <a:lstStyle/>
        <a:p>
          <a:endParaRPr lang="en-US"/>
        </a:p>
      </dgm:t>
    </dgm:pt>
    <dgm:pt modelId="{4A603197-B623-469B-B936-367314811372}">
      <dgm:prSet phldrT="[Text]" custT="1"/>
      <dgm:spPr/>
      <dgm:t>
        <a:bodyPr/>
        <a:lstStyle/>
        <a:p>
          <a:pPr>
            <a:lnSpc>
              <a:spcPct val="100000"/>
            </a:lnSpc>
            <a:spcAft>
              <a:spcPts val="0"/>
            </a:spcAft>
          </a:pPr>
          <a:r>
            <a:rPr lang="en-US" sz="1400" b="1"/>
            <a:t>STEP 1</a:t>
          </a:r>
        </a:p>
        <a:p>
          <a:pPr>
            <a:lnSpc>
              <a:spcPct val="100000"/>
            </a:lnSpc>
            <a:spcAft>
              <a:spcPts val="0"/>
            </a:spcAft>
          </a:pPr>
          <a:r>
            <a:rPr lang="en-US" sz="1400" b="1"/>
            <a:t>April - May:   </a:t>
          </a:r>
        </a:p>
        <a:p>
          <a:pPr>
            <a:lnSpc>
              <a:spcPct val="100000"/>
            </a:lnSpc>
            <a:spcAft>
              <a:spcPts val="0"/>
            </a:spcAft>
          </a:pPr>
          <a:r>
            <a:rPr lang="en-US" sz="1400"/>
            <a:t>Proposals Submitted</a:t>
          </a:r>
        </a:p>
      </dgm:t>
    </dgm:pt>
    <dgm:pt modelId="{33594CFE-6C0D-418A-AA2D-85705345236A}" type="parTrans" cxnId="{01447091-B199-4048-BBCC-94B9B74A35BA}">
      <dgm:prSet/>
      <dgm:spPr/>
      <dgm:t>
        <a:bodyPr/>
        <a:lstStyle/>
        <a:p>
          <a:endParaRPr lang="en-US"/>
        </a:p>
      </dgm:t>
    </dgm:pt>
    <dgm:pt modelId="{BACF43AA-3569-425F-96A9-42AC73DA5085}" type="sibTrans" cxnId="{01447091-B199-4048-BBCC-94B9B74A35BA}">
      <dgm:prSet/>
      <dgm:spPr/>
      <dgm:t>
        <a:bodyPr/>
        <a:lstStyle/>
        <a:p>
          <a:endParaRPr lang="en-US"/>
        </a:p>
      </dgm:t>
    </dgm:pt>
    <dgm:pt modelId="{F580CE04-BEA2-482E-AB5C-AE629D6EECD4}">
      <dgm:prSet phldrT="[Text]" custT="1"/>
      <dgm:spPr/>
      <dgm:t>
        <a:bodyPr/>
        <a:lstStyle/>
        <a:p>
          <a:pPr>
            <a:lnSpc>
              <a:spcPct val="100000"/>
            </a:lnSpc>
            <a:spcAft>
              <a:spcPts val="0"/>
            </a:spcAft>
          </a:pPr>
          <a:r>
            <a:rPr lang="en-US" sz="1400" b="1" dirty="0"/>
            <a:t>STEP 2</a:t>
          </a:r>
        </a:p>
        <a:p>
          <a:pPr>
            <a:lnSpc>
              <a:spcPct val="100000"/>
            </a:lnSpc>
            <a:spcAft>
              <a:spcPts val="0"/>
            </a:spcAft>
          </a:pPr>
          <a:r>
            <a:rPr lang="en-US" sz="1400" b="1" dirty="0"/>
            <a:t>June - July:     </a:t>
          </a:r>
          <a:r>
            <a:rPr lang="en-US" sz="1400" dirty="0"/>
            <a:t>Proposals Refined and Finalized</a:t>
          </a:r>
        </a:p>
      </dgm:t>
    </dgm:pt>
    <dgm:pt modelId="{AFB87F2A-C55B-49E4-8FC1-DDF08B8C7B6D}" type="parTrans" cxnId="{87E06D8A-17CF-4146-B2E5-BC3F98BE61B3}">
      <dgm:prSet/>
      <dgm:spPr/>
      <dgm:t>
        <a:bodyPr/>
        <a:lstStyle/>
        <a:p>
          <a:endParaRPr lang="en-US"/>
        </a:p>
      </dgm:t>
    </dgm:pt>
    <dgm:pt modelId="{15140C0E-BCA3-4C3C-9000-5FDEC46B3A40}" type="sibTrans" cxnId="{87E06D8A-17CF-4146-B2E5-BC3F98BE61B3}">
      <dgm:prSet/>
      <dgm:spPr/>
      <dgm:t>
        <a:bodyPr/>
        <a:lstStyle/>
        <a:p>
          <a:endParaRPr lang="en-US"/>
        </a:p>
      </dgm:t>
    </dgm:pt>
    <dgm:pt modelId="{F2EB4760-1249-450C-9F50-21889B252B22}" type="pres">
      <dgm:prSet presAssocID="{C37465AB-3D83-4082-83FA-82EDC221EAC0}" presName="cycle" presStyleCnt="0">
        <dgm:presLayoutVars>
          <dgm:dir/>
          <dgm:resizeHandles val="exact"/>
        </dgm:presLayoutVars>
      </dgm:prSet>
      <dgm:spPr/>
      <dgm:t>
        <a:bodyPr/>
        <a:lstStyle/>
        <a:p>
          <a:endParaRPr lang="en-US"/>
        </a:p>
      </dgm:t>
    </dgm:pt>
    <dgm:pt modelId="{228CACC7-B499-4D32-8F2B-EBBF4D8ABA76}" type="pres">
      <dgm:prSet presAssocID="{4A603197-B623-469B-B936-367314811372}" presName="node" presStyleLbl="node1" presStyleIdx="0" presStyleCnt="5" custScaleY="122736">
        <dgm:presLayoutVars>
          <dgm:bulletEnabled val="1"/>
        </dgm:presLayoutVars>
      </dgm:prSet>
      <dgm:spPr/>
      <dgm:t>
        <a:bodyPr/>
        <a:lstStyle/>
        <a:p>
          <a:endParaRPr lang="en-US"/>
        </a:p>
      </dgm:t>
    </dgm:pt>
    <dgm:pt modelId="{F11833B1-E8AB-4A2B-BA75-634E0F1CFDAB}" type="pres">
      <dgm:prSet presAssocID="{4A603197-B623-469B-B936-367314811372}" presName="spNode" presStyleCnt="0"/>
      <dgm:spPr/>
    </dgm:pt>
    <dgm:pt modelId="{AACE121C-48B7-4E50-84FF-C896328075A8}" type="pres">
      <dgm:prSet presAssocID="{BACF43AA-3569-425F-96A9-42AC73DA5085}" presName="sibTrans" presStyleLbl="sibTrans1D1" presStyleIdx="0" presStyleCnt="5"/>
      <dgm:spPr/>
      <dgm:t>
        <a:bodyPr/>
        <a:lstStyle/>
        <a:p>
          <a:endParaRPr lang="en-US"/>
        </a:p>
      </dgm:t>
    </dgm:pt>
    <dgm:pt modelId="{976A2B56-4CF6-4F7D-B1B0-6BA2D4CFC39C}" type="pres">
      <dgm:prSet presAssocID="{F580CE04-BEA2-482E-AB5C-AE629D6EECD4}" presName="node" presStyleLbl="node1" presStyleIdx="1" presStyleCnt="5" custScaleY="127199">
        <dgm:presLayoutVars>
          <dgm:bulletEnabled val="1"/>
        </dgm:presLayoutVars>
      </dgm:prSet>
      <dgm:spPr/>
      <dgm:t>
        <a:bodyPr/>
        <a:lstStyle/>
        <a:p>
          <a:endParaRPr lang="en-US"/>
        </a:p>
      </dgm:t>
    </dgm:pt>
    <dgm:pt modelId="{BC8EB8E4-A178-4606-9E57-27D3AD6AFCA0}" type="pres">
      <dgm:prSet presAssocID="{F580CE04-BEA2-482E-AB5C-AE629D6EECD4}" presName="spNode" presStyleCnt="0"/>
      <dgm:spPr/>
    </dgm:pt>
    <dgm:pt modelId="{909C2E2E-56A6-46F3-ABE9-7F7D42A854B6}" type="pres">
      <dgm:prSet presAssocID="{15140C0E-BCA3-4C3C-9000-5FDEC46B3A40}" presName="sibTrans" presStyleLbl="sibTrans1D1" presStyleIdx="1" presStyleCnt="5"/>
      <dgm:spPr/>
      <dgm:t>
        <a:bodyPr/>
        <a:lstStyle/>
        <a:p>
          <a:endParaRPr lang="en-US"/>
        </a:p>
      </dgm:t>
    </dgm:pt>
    <dgm:pt modelId="{34A16BDC-685C-447D-ADDD-881A75BBCE54}" type="pres">
      <dgm:prSet presAssocID="{0B0C8E2F-21DB-4A06-BD04-5ADF2151FA4A}" presName="node" presStyleLbl="node1" presStyleIdx="2" presStyleCnt="5" custScaleY="139514">
        <dgm:presLayoutVars>
          <dgm:bulletEnabled val="1"/>
        </dgm:presLayoutVars>
      </dgm:prSet>
      <dgm:spPr/>
      <dgm:t>
        <a:bodyPr/>
        <a:lstStyle/>
        <a:p>
          <a:endParaRPr lang="en-US"/>
        </a:p>
      </dgm:t>
    </dgm:pt>
    <dgm:pt modelId="{F1EAE6E0-7691-4818-A3E0-64986B69596E}" type="pres">
      <dgm:prSet presAssocID="{0B0C8E2F-21DB-4A06-BD04-5ADF2151FA4A}" presName="spNode" presStyleCnt="0"/>
      <dgm:spPr/>
    </dgm:pt>
    <dgm:pt modelId="{40F64A61-6BCB-4AF3-9A5C-2841C940867F}" type="pres">
      <dgm:prSet presAssocID="{14B29147-4859-4102-8D76-2A965D2D19F7}" presName="sibTrans" presStyleLbl="sibTrans1D1" presStyleIdx="2" presStyleCnt="5"/>
      <dgm:spPr/>
      <dgm:t>
        <a:bodyPr/>
        <a:lstStyle/>
        <a:p>
          <a:endParaRPr lang="en-US"/>
        </a:p>
      </dgm:t>
    </dgm:pt>
    <dgm:pt modelId="{13C5ADFF-EAA6-4443-BC88-E0DAC3AB6CDE}" type="pres">
      <dgm:prSet presAssocID="{0CBA0DA8-E901-4A7E-8DAD-4A23805472E0}" presName="node" presStyleLbl="node1" presStyleIdx="3" presStyleCnt="5" custScaleY="123631">
        <dgm:presLayoutVars>
          <dgm:bulletEnabled val="1"/>
        </dgm:presLayoutVars>
      </dgm:prSet>
      <dgm:spPr/>
      <dgm:t>
        <a:bodyPr/>
        <a:lstStyle/>
        <a:p>
          <a:endParaRPr lang="en-US"/>
        </a:p>
      </dgm:t>
    </dgm:pt>
    <dgm:pt modelId="{7A769812-1A90-4F3C-B2E3-48F9B8CDB5F7}" type="pres">
      <dgm:prSet presAssocID="{0CBA0DA8-E901-4A7E-8DAD-4A23805472E0}" presName="spNode" presStyleCnt="0"/>
      <dgm:spPr/>
    </dgm:pt>
    <dgm:pt modelId="{426B299A-864F-40F1-A07E-502B9135701B}" type="pres">
      <dgm:prSet presAssocID="{30142AEE-8B52-49D7-903B-F9D8E71CB576}" presName="sibTrans" presStyleLbl="sibTrans1D1" presStyleIdx="3" presStyleCnt="5"/>
      <dgm:spPr/>
      <dgm:t>
        <a:bodyPr/>
        <a:lstStyle/>
        <a:p>
          <a:endParaRPr lang="en-US"/>
        </a:p>
      </dgm:t>
    </dgm:pt>
    <dgm:pt modelId="{2C9B7636-590D-4C80-95EC-A89A60C90305}" type="pres">
      <dgm:prSet presAssocID="{E5EC11B6-A3FE-45E9-AC12-15C50979C296}" presName="node" presStyleLbl="node1" presStyleIdx="4" presStyleCnt="5" custScaleY="135669">
        <dgm:presLayoutVars>
          <dgm:bulletEnabled val="1"/>
        </dgm:presLayoutVars>
      </dgm:prSet>
      <dgm:spPr/>
      <dgm:t>
        <a:bodyPr/>
        <a:lstStyle/>
        <a:p>
          <a:endParaRPr lang="en-US"/>
        </a:p>
      </dgm:t>
    </dgm:pt>
    <dgm:pt modelId="{FD8339AA-0250-4E4C-BC12-465FA53D71A9}" type="pres">
      <dgm:prSet presAssocID="{E5EC11B6-A3FE-45E9-AC12-15C50979C296}" presName="spNode" presStyleCnt="0"/>
      <dgm:spPr/>
    </dgm:pt>
    <dgm:pt modelId="{A4BF73BD-0AAB-4CC1-ACF7-F0793D2D0610}" type="pres">
      <dgm:prSet presAssocID="{9F2A30AE-4793-4E72-AC6E-54A8E52F16FF}" presName="sibTrans" presStyleLbl="sibTrans1D1" presStyleIdx="4" presStyleCnt="5"/>
      <dgm:spPr/>
      <dgm:t>
        <a:bodyPr/>
        <a:lstStyle/>
        <a:p>
          <a:endParaRPr lang="en-US"/>
        </a:p>
      </dgm:t>
    </dgm:pt>
  </dgm:ptLst>
  <dgm:cxnLst>
    <dgm:cxn modelId="{A54D57F8-6F97-4445-803B-99C6275AA6F5}" type="presOf" srcId="{30142AEE-8B52-49D7-903B-F9D8E71CB576}" destId="{426B299A-864F-40F1-A07E-502B9135701B}" srcOrd="0" destOrd="0" presId="urn:microsoft.com/office/officeart/2005/8/layout/cycle5"/>
    <dgm:cxn modelId="{EF4F45EC-5F2E-4248-95D6-95BBD06CA0A1}" type="presOf" srcId="{4A603197-B623-469B-B936-367314811372}" destId="{228CACC7-B499-4D32-8F2B-EBBF4D8ABA76}" srcOrd="0" destOrd="0" presId="urn:microsoft.com/office/officeart/2005/8/layout/cycle5"/>
    <dgm:cxn modelId="{174676BE-CA0D-4077-919D-F8A455429A46}" type="presOf" srcId="{0CBA0DA8-E901-4A7E-8DAD-4A23805472E0}" destId="{13C5ADFF-EAA6-4443-BC88-E0DAC3AB6CDE}" srcOrd="0" destOrd="0" presId="urn:microsoft.com/office/officeart/2005/8/layout/cycle5"/>
    <dgm:cxn modelId="{682A3973-E91C-4C5A-AC99-7E0D97C1FAA0}" type="presOf" srcId="{BACF43AA-3569-425F-96A9-42AC73DA5085}" destId="{AACE121C-48B7-4E50-84FF-C896328075A8}" srcOrd="0" destOrd="0" presId="urn:microsoft.com/office/officeart/2005/8/layout/cycle5"/>
    <dgm:cxn modelId="{2FE49F16-9F13-49A2-B5C9-FF8B8CDB1FF1}" type="presOf" srcId="{15140C0E-BCA3-4C3C-9000-5FDEC46B3A40}" destId="{909C2E2E-56A6-46F3-ABE9-7F7D42A854B6}" srcOrd="0" destOrd="0" presId="urn:microsoft.com/office/officeart/2005/8/layout/cycle5"/>
    <dgm:cxn modelId="{A9B6A247-20E6-4E89-99BA-497D8613ED72}" type="presOf" srcId="{9F2A30AE-4793-4E72-AC6E-54A8E52F16FF}" destId="{A4BF73BD-0AAB-4CC1-ACF7-F0793D2D0610}" srcOrd="0" destOrd="0" presId="urn:microsoft.com/office/officeart/2005/8/layout/cycle5"/>
    <dgm:cxn modelId="{53A91AE0-3A75-4483-8323-8EF5A180C506}" srcId="{C37465AB-3D83-4082-83FA-82EDC221EAC0}" destId="{E5EC11B6-A3FE-45E9-AC12-15C50979C296}" srcOrd="4" destOrd="0" parTransId="{E283ACC2-62AB-487A-A85A-38EA8A314634}" sibTransId="{9F2A30AE-4793-4E72-AC6E-54A8E52F16FF}"/>
    <dgm:cxn modelId="{DD85939E-5EB5-401F-A381-A6A886C2C894}" type="presOf" srcId="{E5EC11B6-A3FE-45E9-AC12-15C50979C296}" destId="{2C9B7636-590D-4C80-95EC-A89A60C90305}" srcOrd="0" destOrd="0" presId="urn:microsoft.com/office/officeart/2005/8/layout/cycle5"/>
    <dgm:cxn modelId="{87E06D8A-17CF-4146-B2E5-BC3F98BE61B3}" srcId="{C37465AB-3D83-4082-83FA-82EDC221EAC0}" destId="{F580CE04-BEA2-482E-AB5C-AE629D6EECD4}" srcOrd="1" destOrd="0" parTransId="{AFB87F2A-C55B-49E4-8FC1-DDF08B8C7B6D}" sibTransId="{15140C0E-BCA3-4C3C-9000-5FDEC46B3A40}"/>
    <dgm:cxn modelId="{ACB34802-96C9-4DED-BFE6-5D477D8D869A}" type="presOf" srcId="{C37465AB-3D83-4082-83FA-82EDC221EAC0}" destId="{F2EB4760-1249-450C-9F50-21889B252B22}" srcOrd="0" destOrd="0" presId="urn:microsoft.com/office/officeart/2005/8/layout/cycle5"/>
    <dgm:cxn modelId="{40C94B17-16E9-4BC1-B6FF-3B3BFD3947AF}" srcId="{C37465AB-3D83-4082-83FA-82EDC221EAC0}" destId="{0B0C8E2F-21DB-4A06-BD04-5ADF2151FA4A}" srcOrd="2" destOrd="0" parTransId="{D1D3627F-D230-4420-BF7F-BFF9702360CF}" sibTransId="{14B29147-4859-4102-8D76-2A965D2D19F7}"/>
    <dgm:cxn modelId="{08A38AD8-30D5-4B4B-8A6C-0CA71AA5D993}" srcId="{C37465AB-3D83-4082-83FA-82EDC221EAC0}" destId="{0CBA0DA8-E901-4A7E-8DAD-4A23805472E0}" srcOrd="3" destOrd="0" parTransId="{568702F6-8BD7-43A5-A9BF-70129DEF34A7}" sibTransId="{30142AEE-8B52-49D7-903B-F9D8E71CB576}"/>
    <dgm:cxn modelId="{E2C7FE4B-4551-4813-88F1-39523E7071BD}" type="presOf" srcId="{0B0C8E2F-21DB-4A06-BD04-5ADF2151FA4A}" destId="{34A16BDC-685C-447D-ADDD-881A75BBCE54}" srcOrd="0" destOrd="0" presId="urn:microsoft.com/office/officeart/2005/8/layout/cycle5"/>
    <dgm:cxn modelId="{01447091-B199-4048-BBCC-94B9B74A35BA}" srcId="{C37465AB-3D83-4082-83FA-82EDC221EAC0}" destId="{4A603197-B623-469B-B936-367314811372}" srcOrd="0" destOrd="0" parTransId="{33594CFE-6C0D-418A-AA2D-85705345236A}" sibTransId="{BACF43AA-3569-425F-96A9-42AC73DA5085}"/>
    <dgm:cxn modelId="{BD9F3239-6100-4414-BE4C-5DB102AAE413}" type="presOf" srcId="{14B29147-4859-4102-8D76-2A965D2D19F7}" destId="{40F64A61-6BCB-4AF3-9A5C-2841C940867F}" srcOrd="0" destOrd="0" presId="urn:microsoft.com/office/officeart/2005/8/layout/cycle5"/>
    <dgm:cxn modelId="{75D6C060-0118-445B-9250-2B39F47FA604}" type="presOf" srcId="{F580CE04-BEA2-482E-AB5C-AE629D6EECD4}" destId="{976A2B56-4CF6-4F7D-B1B0-6BA2D4CFC39C}" srcOrd="0" destOrd="0" presId="urn:microsoft.com/office/officeart/2005/8/layout/cycle5"/>
    <dgm:cxn modelId="{7D8961E1-3FFA-4788-8BFA-0D48E17168DC}" type="presParOf" srcId="{F2EB4760-1249-450C-9F50-21889B252B22}" destId="{228CACC7-B499-4D32-8F2B-EBBF4D8ABA76}" srcOrd="0" destOrd="0" presId="urn:microsoft.com/office/officeart/2005/8/layout/cycle5"/>
    <dgm:cxn modelId="{FFEAA68D-565B-4291-9B8B-001DAB363D79}" type="presParOf" srcId="{F2EB4760-1249-450C-9F50-21889B252B22}" destId="{F11833B1-E8AB-4A2B-BA75-634E0F1CFDAB}" srcOrd="1" destOrd="0" presId="urn:microsoft.com/office/officeart/2005/8/layout/cycle5"/>
    <dgm:cxn modelId="{63DBC6C6-1872-4199-B0C3-81E04E1AA8E8}" type="presParOf" srcId="{F2EB4760-1249-450C-9F50-21889B252B22}" destId="{AACE121C-48B7-4E50-84FF-C896328075A8}" srcOrd="2" destOrd="0" presId="urn:microsoft.com/office/officeart/2005/8/layout/cycle5"/>
    <dgm:cxn modelId="{42C552AA-2A72-40EB-9E1B-E06724122FD1}" type="presParOf" srcId="{F2EB4760-1249-450C-9F50-21889B252B22}" destId="{976A2B56-4CF6-4F7D-B1B0-6BA2D4CFC39C}" srcOrd="3" destOrd="0" presId="urn:microsoft.com/office/officeart/2005/8/layout/cycle5"/>
    <dgm:cxn modelId="{B938503A-2040-44D2-8442-CE2FE550AE53}" type="presParOf" srcId="{F2EB4760-1249-450C-9F50-21889B252B22}" destId="{BC8EB8E4-A178-4606-9E57-27D3AD6AFCA0}" srcOrd="4" destOrd="0" presId="urn:microsoft.com/office/officeart/2005/8/layout/cycle5"/>
    <dgm:cxn modelId="{1F4418D9-E539-4827-89BB-1E98EBCE8C30}" type="presParOf" srcId="{F2EB4760-1249-450C-9F50-21889B252B22}" destId="{909C2E2E-56A6-46F3-ABE9-7F7D42A854B6}" srcOrd="5" destOrd="0" presId="urn:microsoft.com/office/officeart/2005/8/layout/cycle5"/>
    <dgm:cxn modelId="{0B7CCF2A-DA60-4E86-94E9-06C533199D17}" type="presParOf" srcId="{F2EB4760-1249-450C-9F50-21889B252B22}" destId="{34A16BDC-685C-447D-ADDD-881A75BBCE54}" srcOrd="6" destOrd="0" presId="urn:microsoft.com/office/officeart/2005/8/layout/cycle5"/>
    <dgm:cxn modelId="{99D1EE20-4100-4F2A-96FE-490DEFCCB0C3}" type="presParOf" srcId="{F2EB4760-1249-450C-9F50-21889B252B22}" destId="{F1EAE6E0-7691-4818-A3E0-64986B69596E}" srcOrd="7" destOrd="0" presId="urn:microsoft.com/office/officeart/2005/8/layout/cycle5"/>
    <dgm:cxn modelId="{44C73AAD-9307-4B7F-918F-5ECB6F9B3A1A}" type="presParOf" srcId="{F2EB4760-1249-450C-9F50-21889B252B22}" destId="{40F64A61-6BCB-4AF3-9A5C-2841C940867F}" srcOrd="8" destOrd="0" presId="urn:microsoft.com/office/officeart/2005/8/layout/cycle5"/>
    <dgm:cxn modelId="{40236895-B66C-4442-AB6F-4C0CC8387CAE}" type="presParOf" srcId="{F2EB4760-1249-450C-9F50-21889B252B22}" destId="{13C5ADFF-EAA6-4443-BC88-E0DAC3AB6CDE}" srcOrd="9" destOrd="0" presId="urn:microsoft.com/office/officeart/2005/8/layout/cycle5"/>
    <dgm:cxn modelId="{D8C7D7A0-8A90-46F0-97E8-634D6B50CECB}" type="presParOf" srcId="{F2EB4760-1249-450C-9F50-21889B252B22}" destId="{7A769812-1A90-4F3C-B2E3-48F9B8CDB5F7}" srcOrd="10" destOrd="0" presId="urn:microsoft.com/office/officeart/2005/8/layout/cycle5"/>
    <dgm:cxn modelId="{CD844B7B-1BC5-4D1F-B740-2AB1853EF80E}" type="presParOf" srcId="{F2EB4760-1249-450C-9F50-21889B252B22}" destId="{426B299A-864F-40F1-A07E-502B9135701B}" srcOrd="11" destOrd="0" presId="urn:microsoft.com/office/officeart/2005/8/layout/cycle5"/>
    <dgm:cxn modelId="{EC8A8232-EFBA-45CE-A0F1-42D610C8ACE2}" type="presParOf" srcId="{F2EB4760-1249-450C-9F50-21889B252B22}" destId="{2C9B7636-590D-4C80-95EC-A89A60C90305}" srcOrd="12" destOrd="0" presId="urn:microsoft.com/office/officeart/2005/8/layout/cycle5"/>
    <dgm:cxn modelId="{528C4C26-4DDD-4FE6-8690-820B958BC66F}" type="presParOf" srcId="{F2EB4760-1249-450C-9F50-21889B252B22}" destId="{FD8339AA-0250-4E4C-BC12-465FA53D71A9}" srcOrd="13" destOrd="0" presId="urn:microsoft.com/office/officeart/2005/8/layout/cycle5"/>
    <dgm:cxn modelId="{33F926DA-573E-4648-9AC5-33C36E3231DB}" type="presParOf" srcId="{F2EB4760-1249-450C-9F50-21889B252B22}" destId="{A4BF73BD-0AAB-4CC1-ACF7-F0793D2D0610}"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3362B2-18DC-40DF-9F82-798A18F4DC40}"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41553C6D-9D2F-437D-98AB-4D1F1462A6F9}">
      <dgm:prSet phldrT="[Text]"/>
      <dgm:spPr/>
      <dgm:t>
        <a:bodyPr/>
        <a:lstStyle/>
        <a:p>
          <a:r>
            <a:rPr lang="en-US" dirty="0" smtClean="0"/>
            <a:t>1.1 million</a:t>
          </a:r>
          <a:endParaRPr lang="en-US" dirty="0"/>
        </a:p>
      </dgm:t>
    </dgm:pt>
    <dgm:pt modelId="{7520F3C7-8095-42DB-A42B-12F45FAFA849}" type="parTrans" cxnId="{91E4A03F-A90A-4175-8B92-B942CA59EB72}">
      <dgm:prSet/>
      <dgm:spPr/>
      <dgm:t>
        <a:bodyPr/>
        <a:lstStyle/>
        <a:p>
          <a:endParaRPr lang="en-US"/>
        </a:p>
      </dgm:t>
    </dgm:pt>
    <dgm:pt modelId="{4780210B-7731-4E73-878D-CE6910D40349}" type="sibTrans" cxnId="{91E4A03F-A90A-4175-8B92-B942CA59EB72}">
      <dgm:prSet/>
      <dgm:spPr/>
      <dgm:t>
        <a:bodyPr/>
        <a:lstStyle/>
        <a:p>
          <a:r>
            <a:rPr lang="en-US" dirty="0" smtClean="0"/>
            <a:t>K-12 Students</a:t>
          </a:r>
          <a:endParaRPr lang="en-US" dirty="0"/>
        </a:p>
      </dgm:t>
    </dgm:pt>
    <dgm:pt modelId="{BC8FC7E8-B2AD-4065-963B-30623D2A49F6}">
      <dgm:prSet phldrT="[Text]"/>
      <dgm:spPr/>
      <dgm:t>
        <a:bodyPr/>
        <a:lstStyle/>
        <a:p>
          <a:r>
            <a:rPr lang="en-US" dirty="0" smtClean="0"/>
            <a:t>295</a:t>
          </a:r>
          <a:endParaRPr lang="en-US" dirty="0"/>
        </a:p>
      </dgm:t>
    </dgm:pt>
    <dgm:pt modelId="{DAD5E90D-0FA7-4B1E-AD01-2463A34537EE}" type="parTrans" cxnId="{D45A76B0-4CED-4DD8-80C8-35144DD95BDF}">
      <dgm:prSet/>
      <dgm:spPr/>
      <dgm:t>
        <a:bodyPr/>
        <a:lstStyle/>
        <a:p>
          <a:endParaRPr lang="en-US"/>
        </a:p>
      </dgm:t>
    </dgm:pt>
    <dgm:pt modelId="{CD874FB4-2438-4160-8DEE-3A1B678E3F80}" type="sibTrans" cxnId="{D45A76B0-4CED-4DD8-80C8-35144DD95BDF}">
      <dgm:prSet/>
      <dgm:spPr/>
      <dgm:t>
        <a:bodyPr/>
        <a:lstStyle/>
        <a:p>
          <a:r>
            <a:rPr lang="en-US" dirty="0" smtClean="0"/>
            <a:t>School districts</a:t>
          </a:r>
          <a:endParaRPr lang="en-US" dirty="0"/>
        </a:p>
      </dgm:t>
    </dgm:pt>
    <dgm:pt modelId="{2B253F46-7848-4226-8026-C36737FD90C0}">
      <dgm:prSet phldrT="[Text]"/>
      <dgm:spPr/>
      <dgm:t>
        <a:bodyPr/>
        <a:lstStyle/>
        <a:p>
          <a:r>
            <a:rPr lang="en-US" dirty="0" smtClean="0"/>
            <a:t>147 </a:t>
          </a:r>
          <a:endParaRPr lang="en-US" dirty="0"/>
        </a:p>
      </dgm:t>
    </dgm:pt>
    <dgm:pt modelId="{3A9D54D8-1223-4665-8571-F1D8AFEF2303}" type="parTrans" cxnId="{B1FA27D2-D37A-4837-82F2-8BDD14B51126}">
      <dgm:prSet/>
      <dgm:spPr/>
      <dgm:t>
        <a:bodyPr/>
        <a:lstStyle/>
        <a:p>
          <a:endParaRPr lang="en-US"/>
        </a:p>
      </dgm:t>
    </dgm:pt>
    <dgm:pt modelId="{B0232C16-24BF-43C6-9244-57ABC0BE6E95}" type="sibTrans" cxnId="{B1FA27D2-D37A-4837-82F2-8BDD14B51126}">
      <dgm:prSet/>
      <dgm:spPr/>
      <dgm:t>
        <a:bodyPr/>
        <a:lstStyle/>
        <a:p>
          <a:r>
            <a:rPr lang="en-US" dirty="0" smtClean="0"/>
            <a:t>Legislators</a:t>
          </a:r>
          <a:endParaRPr lang="en-US" dirty="0"/>
        </a:p>
      </dgm:t>
    </dgm:pt>
    <dgm:pt modelId="{AD47F150-87C4-463B-ADCA-D121440CB37D}">
      <dgm:prSet phldrT="[Text]"/>
      <dgm:spPr/>
      <dgm:t>
        <a:bodyPr/>
        <a:lstStyle/>
        <a:p>
          <a:r>
            <a:rPr lang="en-US" dirty="0" smtClean="0"/>
            <a:t>1,477</a:t>
          </a:r>
          <a:endParaRPr lang="en-US" dirty="0"/>
        </a:p>
      </dgm:t>
    </dgm:pt>
    <dgm:pt modelId="{6C9F0E2E-CA36-45B4-BD04-2B93A7F289CF}" type="parTrans" cxnId="{0EBFB38A-90E6-40F4-941C-29F501D4B01F}">
      <dgm:prSet/>
      <dgm:spPr/>
      <dgm:t>
        <a:bodyPr/>
        <a:lstStyle/>
        <a:p>
          <a:endParaRPr lang="en-US"/>
        </a:p>
      </dgm:t>
    </dgm:pt>
    <dgm:pt modelId="{FD0CAD4E-5FA3-42AC-BDBB-13B7A659310D}" type="sibTrans" cxnId="{0EBFB38A-90E6-40F4-941C-29F501D4B01F}">
      <dgm:prSet/>
      <dgm:spPr/>
      <dgm:t>
        <a:bodyPr/>
        <a:lstStyle/>
        <a:p>
          <a:r>
            <a:rPr lang="en-US" dirty="0" smtClean="0"/>
            <a:t>YOU</a:t>
          </a:r>
          <a:endParaRPr lang="en-US" dirty="0"/>
        </a:p>
      </dgm:t>
    </dgm:pt>
    <dgm:pt modelId="{7A8C8556-A466-4723-A603-6897F4A904C6}" type="pres">
      <dgm:prSet presAssocID="{263362B2-18DC-40DF-9F82-798A18F4DC40}" presName="Name0" presStyleCnt="0">
        <dgm:presLayoutVars>
          <dgm:chMax/>
          <dgm:chPref/>
          <dgm:dir/>
          <dgm:animLvl val="lvl"/>
        </dgm:presLayoutVars>
      </dgm:prSet>
      <dgm:spPr/>
      <dgm:t>
        <a:bodyPr/>
        <a:lstStyle/>
        <a:p>
          <a:endParaRPr lang="en-US"/>
        </a:p>
      </dgm:t>
    </dgm:pt>
    <dgm:pt modelId="{EC66AED1-BDC0-4F80-B852-87C58F04A4F2}" type="pres">
      <dgm:prSet presAssocID="{41553C6D-9D2F-437D-98AB-4D1F1462A6F9}" presName="composite" presStyleCnt="0"/>
      <dgm:spPr/>
    </dgm:pt>
    <dgm:pt modelId="{D42C427A-0E5F-4769-ABAF-EF88BD9660E0}" type="pres">
      <dgm:prSet presAssocID="{41553C6D-9D2F-437D-98AB-4D1F1462A6F9}" presName="Parent1" presStyleLbl="node1" presStyleIdx="0" presStyleCnt="8">
        <dgm:presLayoutVars>
          <dgm:chMax val="1"/>
          <dgm:chPref val="1"/>
          <dgm:bulletEnabled val="1"/>
        </dgm:presLayoutVars>
      </dgm:prSet>
      <dgm:spPr/>
      <dgm:t>
        <a:bodyPr/>
        <a:lstStyle/>
        <a:p>
          <a:endParaRPr lang="en-US"/>
        </a:p>
      </dgm:t>
    </dgm:pt>
    <dgm:pt modelId="{736D40C8-A3E4-41A1-A579-915949B2EFB1}" type="pres">
      <dgm:prSet presAssocID="{41553C6D-9D2F-437D-98AB-4D1F1462A6F9}" presName="Childtext1" presStyleLbl="revTx" presStyleIdx="0" presStyleCnt="4">
        <dgm:presLayoutVars>
          <dgm:chMax val="0"/>
          <dgm:chPref val="0"/>
          <dgm:bulletEnabled val="1"/>
        </dgm:presLayoutVars>
      </dgm:prSet>
      <dgm:spPr/>
      <dgm:t>
        <a:bodyPr/>
        <a:lstStyle/>
        <a:p>
          <a:endParaRPr lang="en-US"/>
        </a:p>
      </dgm:t>
    </dgm:pt>
    <dgm:pt modelId="{F9367DE9-FE32-4162-B2F4-C70A058336D0}" type="pres">
      <dgm:prSet presAssocID="{41553C6D-9D2F-437D-98AB-4D1F1462A6F9}" presName="BalanceSpacing" presStyleCnt="0"/>
      <dgm:spPr/>
    </dgm:pt>
    <dgm:pt modelId="{7D6F261F-D80D-4730-9CCE-C85626F25EBD}" type="pres">
      <dgm:prSet presAssocID="{41553C6D-9D2F-437D-98AB-4D1F1462A6F9}" presName="BalanceSpacing1" presStyleCnt="0"/>
      <dgm:spPr/>
    </dgm:pt>
    <dgm:pt modelId="{A4E4CC88-CEC6-4762-98C1-2BE789AA99BA}" type="pres">
      <dgm:prSet presAssocID="{4780210B-7731-4E73-878D-CE6910D40349}" presName="Accent1Text" presStyleLbl="node1" presStyleIdx="1" presStyleCnt="8"/>
      <dgm:spPr/>
      <dgm:t>
        <a:bodyPr/>
        <a:lstStyle/>
        <a:p>
          <a:endParaRPr lang="en-US"/>
        </a:p>
      </dgm:t>
    </dgm:pt>
    <dgm:pt modelId="{35362A76-C04D-4B98-B88E-7D07D9F8322D}" type="pres">
      <dgm:prSet presAssocID="{4780210B-7731-4E73-878D-CE6910D40349}" presName="spaceBetweenRectangles" presStyleCnt="0"/>
      <dgm:spPr/>
    </dgm:pt>
    <dgm:pt modelId="{3B241B53-D39B-4BD1-A9E8-BFD45CB4977B}" type="pres">
      <dgm:prSet presAssocID="{BC8FC7E8-B2AD-4065-963B-30623D2A49F6}" presName="composite" presStyleCnt="0"/>
      <dgm:spPr/>
    </dgm:pt>
    <dgm:pt modelId="{50EC734D-E236-419F-9777-92F7E0C9253B}" type="pres">
      <dgm:prSet presAssocID="{BC8FC7E8-B2AD-4065-963B-30623D2A49F6}" presName="Parent1" presStyleLbl="node1" presStyleIdx="2" presStyleCnt="8">
        <dgm:presLayoutVars>
          <dgm:chMax val="1"/>
          <dgm:chPref val="1"/>
          <dgm:bulletEnabled val="1"/>
        </dgm:presLayoutVars>
      </dgm:prSet>
      <dgm:spPr/>
      <dgm:t>
        <a:bodyPr/>
        <a:lstStyle/>
        <a:p>
          <a:endParaRPr lang="en-US"/>
        </a:p>
      </dgm:t>
    </dgm:pt>
    <dgm:pt modelId="{C4EBE02E-1312-4DB6-A595-27946D996CAE}" type="pres">
      <dgm:prSet presAssocID="{BC8FC7E8-B2AD-4065-963B-30623D2A49F6}" presName="Childtext1" presStyleLbl="revTx" presStyleIdx="1" presStyleCnt="4">
        <dgm:presLayoutVars>
          <dgm:chMax val="0"/>
          <dgm:chPref val="0"/>
          <dgm:bulletEnabled val="1"/>
        </dgm:presLayoutVars>
      </dgm:prSet>
      <dgm:spPr/>
      <dgm:t>
        <a:bodyPr/>
        <a:lstStyle/>
        <a:p>
          <a:endParaRPr lang="en-US"/>
        </a:p>
      </dgm:t>
    </dgm:pt>
    <dgm:pt modelId="{C4AF7007-88DA-4A29-A05B-3C7009B36249}" type="pres">
      <dgm:prSet presAssocID="{BC8FC7E8-B2AD-4065-963B-30623D2A49F6}" presName="BalanceSpacing" presStyleCnt="0"/>
      <dgm:spPr/>
    </dgm:pt>
    <dgm:pt modelId="{5FB923E9-75EE-4E09-B4B4-CDB3E036D04C}" type="pres">
      <dgm:prSet presAssocID="{BC8FC7E8-B2AD-4065-963B-30623D2A49F6}" presName="BalanceSpacing1" presStyleCnt="0"/>
      <dgm:spPr/>
    </dgm:pt>
    <dgm:pt modelId="{840DE0A7-D224-4DFF-A787-988F8936BA11}" type="pres">
      <dgm:prSet presAssocID="{CD874FB4-2438-4160-8DEE-3A1B678E3F80}" presName="Accent1Text" presStyleLbl="node1" presStyleIdx="3" presStyleCnt="8"/>
      <dgm:spPr/>
      <dgm:t>
        <a:bodyPr/>
        <a:lstStyle/>
        <a:p>
          <a:endParaRPr lang="en-US"/>
        </a:p>
      </dgm:t>
    </dgm:pt>
    <dgm:pt modelId="{E7A53267-4F79-455B-8EB7-7A688DE869C4}" type="pres">
      <dgm:prSet presAssocID="{CD874FB4-2438-4160-8DEE-3A1B678E3F80}" presName="spaceBetweenRectangles" presStyleCnt="0"/>
      <dgm:spPr/>
    </dgm:pt>
    <dgm:pt modelId="{B4FB04BC-167D-4732-8F13-17ECA2CF897A}" type="pres">
      <dgm:prSet presAssocID="{AD47F150-87C4-463B-ADCA-D121440CB37D}" presName="composite" presStyleCnt="0"/>
      <dgm:spPr/>
    </dgm:pt>
    <dgm:pt modelId="{EC36B649-04FE-400C-A49E-672CB869C4F2}" type="pres">
      <dgm:prSet presAssocID="{AD47F150-87C4-463B-ADCA-D121440CB37D}" presName="Parent1" presStyleLbl="node1" presStyleIdx="4" presStyleCnt="8">
        <dgm:presLayoutVars>
          <dgm:chMax val="1"/>
          <dgm:chPref val="1"/>
          <dgm:bulletEnabled val="1"/>
        </dgm:presLayoutVars>
      </dgm:prSet>
      <dgm:spPr/>
      <dgm:t>
        <a:bodyPr/>
        <a:lstStyle/>
        <a:p>
          <a:endParaRPr lang="en-US"/>
        </a:p>
      </dgm:t>
    </dgm:pt>
    <dgm:pt modelId="{F840A4A6-020A-4436-BE89-DC88FE44C031}" type="pres">
      <dgm:prSet presAssocID="{AD47F150-87C4-463B-ADCA-D121440CB37D}" presName="Childtext1" presStyleLbl="revTx" presStyleIdx="2" presStyleCnt="4">
        <dgm:presLayoutVars>
          <dgm:chMax val="0"/>
          <dgm:chPref val="0"/>
          <dgm:bulletEnabled val="1"/>
        </dgm:presLayoutVars>
      </dgm:prSet>
      <dgm:spPr/>
    </dgm:pt>
    <dgm:pt modelId="{AB55076E-76C3-4D36-B1C3-04AE4A363F99}" type="pres">
      <dgm:prSet presAssocID="{AD47F150-87C4-463B-ADCA-D121440CB37D}" presName="BalanceSpacing" presStyleCnt="0"/>
      <dgm:spPr/>
    </dgm:pt>
    <dgm:pt modelId="{5D6BE336-2332-4EFD-A9CC-1FE6C548175B}" type="pres">
      <dgm:prSet presAssocID="{AD47F150-87C4-463B-ADCA-D121440CB37D}" presName="BalanceSpacing1" presStyleCnt="0"/>
      <dgm:spPr/>
    </dgm:pt>
    <dgm:pt modelId="{0DBAB39E-7384-4F64-BBDB-79CBB0BB56A7}" type="pres">
      <dgm:prSet presAssocID="{FD0CAD4E-5FA3-42AC-BDBB-13B7A659310D}" presName="Accent1Text" presStyleLbl="node1" presStyleIdx="5" presStyleCnt="8"/>
      <dgm:spPr/>
      <dgm:t>
        <a:bodyPr/>
        <a:lstStyle/>
        <a:p>
          <a:endParaRPr lang="en-US"/>
        </a:p>
      </dgm:t>
    </dgm:pt>
    <dgm:pt modelId="{56A3B75B-B19F-431F-8A48-0B71920EB865}" type="pres">
      <dgm:prSet presAssocID="{FD0CAD4E-5FA3-42AC-BDBB-13B7A659310D}" presName="spaceBetweenRectangles" presStyleCnt="0"/>
      <dgm:spPr/>
    </dgm:pt>
    <dgm:pt modelId="{4B8F4B0E-942E-450C-9FD1-7DFFA5B3B95B}" type="pres">
      <dgm:prSet presAssocID="{2B253F46-7848-4226-8026-C36737FD90C0}" presName="composite" presStyleCnt="0"/>
      <dgm:spPr/>
    </dgm:pt>
    <dgm:pt modelId="{5E324559-2EEA-4367-8E9A-B08E994C44F2}" type="pres">
      <dgm:prSet presAssocID="{2B253F46-7848-4226-8026-C36737FD90C0}" presName="Parent1" presStyleLbl="node1" presStyleIdx="6" presStyleCnt="8">
        <dgm:presLayoutVars>
          <dgm:chMax val="1"/>
          <dgm:chPref val="1"/>
          <dgm:bulletEnabled val="1"/>
        </dgm:presLayoutVars>
      </dgm:prSet>
      <dgm:spPr/>
      <dgm:t>
        <a:bodyPr/>
        <a:lstStyle/>
        <a:p>
          <a:endParaRPr lang="en-US"/>
        </a:p>
      </dgm:t>
    </dgm:pt>
    <dgm:pt modelId="{493D39B2-80FC-4206-85CC-DEB081635455}" type="pres">
      <dgm:prSet presAssocID="{2B253F46-7848-4226-8026-C36737FD90C0}" presName="Childtext1" presStyleLbl="revTx" presStyleIdx="3" presStyleCnt="4">
        <dgm:presLayoutVars>
          <dgm:chMax val="0"/>
          <dgm:chPref val="0"/>
          <dgm:bulletEnabled val="1"/>
        </dgm:presLayoutVars>
      </dgm:prSet>
      <dgm:spPr/>
    </dgm:pt>
    <dgm:pt modelId="{0F04ACBF-919A-4C91-964B-88C76E2C093C}" type="pres">
      <dgm:prSet presAssocID="{2B253F46-7848-4226-8026-C36737FD90C0}" presName="BalanceSpacing" presStyleCnt="0"/>
      <dgm:spPr/>
    </dgm:pt>
    <dgm:pt modelId="{0F408734-35F8-4B51-8DB8-BEE7C43C8B78}" type="pres">
      <dgm:prSet presAssocID="{2B253F46-7848-4226-8026-C36737FD90C0}" presName="BalanceSpacing1" presStyleCnt="0"/>
      <dgm:spPr/>
    </dgm:pt>
    <dgm:pt modelId="{7B945941-262B-463D-A9FF-B5F344A921F4}" type="pres">
      <dgm:prSet presAssocID="{B0232C16-24BF-43C6-9244-57ABC0BE6E95}" presName="Accent1Text" presStyleLbl="node1" presStyleIdx="7" presStyleCnt="8"/>
      <dgm:spPr/>
      <dgm:t>
        <a:bodyPr/>
        <a:lstStyle/>
        <a:p>
          <a:endParaRPr lang="en-US"/>
        </a:p>
      </dgm:t>
    </dgm:pt>
  </dgm:ptLst>
  <dgm:cxnLst>
    <dgm:cxn modelId="{0EBFB38A-90E6-40F4-941C-29F501D4B01F}" srcId="{263362B2-18DC-40DF-9F82-798A18F4DC40}" destId="{AD47F150-87C4-463B-ADCA-D121440CB37D}" srcOrd="2" destOrd="0" parTransId="{6C9F0E2E-CA36-45B4-BD04-2B93A7F289CF}" sibTransId="{FD0CAD4E-5FA3-42AC-BDBB-13B7A659310D}"/>
    <dgm:cxn modelId="{7243B418-B905-420C-880A-E3F159985104}" type="presOf" srcId="{2B253F46-7848-4226-8026-C36737FD90C0}" destId="{5E324559-2EEA-4367-8E9A-B08E994C44F2}" srcOrd="0" destOrd="0" presId="urn:microsoft.com/office/officeart/2008/layout/AlternatingHexagons"/>
    <dgm:cxn modelId="{57AFC3B5-BEF5-48F7-AD5D-9FB9B5D99C3E}" type="presOf" srcId="{4780210B-7731-4E73-878D-CE6910D40349}" destId="{A4E4CC88-CEC6-4762-98C1-2BE789AA99BA}" srcOrd="0" destOrd="0" presId="urn:microsoft.com/office/officeart/2008/layout/AlternatingHexagons"/>
    <dgm:cxn modelId="{91E4A03F-A90A-4175-8B92-B942CA59EB72}" srcId="{263362B2-18DC-40DF-9F82-798A18F4DC40}" destId="{41553C6D-9D2F-437D-98AB-4D1F1462A6F9}" srcOrd="0" destOrd="0" parTransId="{7520F3C7-8095-42DB-A42B-12F45FAFA849}" sibTransId="{4780210B-7731-4E73-878D-CE6910D40349}"/>
    <dgm:cxn modelId="{CF1F86B1-A250-48EE-B10D-A7E57EC56E72}" type="presOf" srcId="{41553C6D-9D2F-437D-98AB-4D1F1462A6F9}" destId="{D42C427A-0E5F-4769-ABAF-EF88BD9660E0}" srcOrd="0" destOrd="0" presId="urn:microsoft.com/office/officeart/2008/layout/AlternatingHexagons"/>
    <dgm:cxn modelId="{E668BFE4-5937-4040-A65E-2E851B0FCBF1}" type="presOf" srcId="{BC8FC7E8-B2AD-4065-963B-30623D2A49F6}" destId="{50EC734D-E236-419F-9777-92F7E0C9253B}" srcOrd="0" destOrd="0" presId="urn:microsoft.com/office/officeart/2008/layout/AlternatingHexagons"/>
    <dgm:cxn modelId="{3E869030-E667-45E0-8A24-EA1B95ECFF56}" type="presOf" srcId="{AD47F150-87C4-463B-ADCA-D121440CB37D}" destId="{EC36B649-04FE-400C-A49E-672CB869C4F2}" srcOrd="0" destOrd="0" presId="urn:microsoft.com/office/officeart/2008/layout/AlternatingHexagons"/>
    <dgm:cxn modelId="{170A5F87-FD33-415E-84D7-3D0335ABD16C}" type="presOf" srcId="{CD874FB4-2438-4160-8DEE-3A1B678E3F80}" destId="{840DE0A7-D224-4DFF-A787-988F8936BA11}" srcOrd="0" destOrd="0" presId="urn:microsoft.com/office/officeart/2008/layout/AlternatingHexagons"/>
    <dgm:cxn modelId="{B1FA27D2-D37A-4837-82F2-8BDD14B51126}" srcId="{263362B2-18DC-40DF-9F82-798A18F4DC40}" destId="{2B253F46-7848-4226-8026-C36737FD90C0}" srcOrd="3" destOrd="0" parTransId="{3A9D54D8-1223-4665-8571-F1D8AFEF2303}" sibTransId="{B0232C16-24BF-43C6-9244-57ABC0BE6E95}"/>
    <dgm:cxn modelId="{CF657584-5CF6-42B7-B64B-6087E9F8D1C5}" type="presOf" srcId="{263362B2-18DC-40DF-9F82-798A18F4DC40}" destId="{7A8C8556-A466-4723-A603-6897F4A904C6}" srcOrd="0" destOrd="0" presId="urn:microsoft.com/office/officeart/2008/layout/AlternatingHexagons"/>
    <dgm:cxn modelId="{D45A76B0-4CED-4DD8-80C8-35144DD95BDF}" srcId="{263362B2-18DC-40DF-9F82-798A18F4DC40}" destId="{BC8FC7E8-B2AD-4065-963B-30623D2A49F6}" srcOrd="1" destOrd="0" parTransId="{DAD5E90D-0FA7-4B1E-AD01-2463A34537EE}" sibTransId="{CD874FB4-2438-4160-8DEE-3A1B678E3F80}"/>
    <dgm:cxn modelId="{4C831921-5D7A-44ED-B07F-4649128CFC0E}" type="presOf" srcId="{B0232C16-24BF-43C6-9244-57ABC0BE6E95}" destId="{7B945941-262B-463D-A9FF-B5F344A921F4}" srcOrd="0" destOrd="0" presId="urn:microsoft.com/office/officeart/2008/layout/AlternatingHexagons"/>
    <dgm:cxn modelId="{5486CD45-911E-4C34-A288-93A8B08FB981}" type="presOf" srcId="{FD0CAD4E-5FA3-42AC-BDBB-13B7A659310D}" destId="{0DBAB39E-7384-4F64-BBDB-79CBB0BB56A7}" srcOrd="0" destOrd="0" presId="urn:microsoft.com/office/officeart/2008/layout/AlternatingHexagons"/>
    <dgm:cxn modelId="{CEA8D714-6C90-4CF0-AE58-6AE91C5DD4A2}" type="presParOf" srcId="{7A8C8556-A466-4723-A603-6897F4A904C6}" destId="{EC66AED1-BDC0-4F80-B852-87C58F04A4F2}" srcOrd="0" destOrd="0" presId="urn:microsoft.com/office/officeart/2008/layout/AlternatingHexagons"/>
    <dgm:cxn modelId="{AEE6B4C9-07F3-4D0F-945C-17ADD6DFB94F}" type="presParOf" srcId="{EC66AED1-BDC0-4F80-B852-87C58F04A4F2}" destId="{D42C427A-0E5F-4769-ABAF-EF88BD9660E0}" srcOrd="0" destOrd="0" presId="urn:microsoft.com/office/officeart/2008/layout/AlternatingHexagons"/>
    <dgm:cxn modelId="{B12B24C7-DAA4-424C-8FD2-86ADFFAD45BE}" type="presParOf" srcId="{EC66AED1-BDC0-4F80-B852-87C58F04A4F2}" destId="{736D40C8-A3E4-41A1-A579-915949B2EFB1}" srcOrd="1" destOrd="0" presId="urn:microsoft.com/office/officeart/2008/layout/AlternatingHexagons"/>
    <dgm:cxn modelId="{32F1B752-B840-47C7-BCD3-8A4057F9973B}" type="presParOf" srcId="{EC66AED1-BDC0-4F80-B852-87C58F04A4F2}" destId="{F9367DE9-FE32-4162-B2F4-C70A058336D0}" srcOrd="2" destOrd="0" presId="urn:microsoft.com/office/officeart/2008/layout/AlternatingHexagons"/>
    <dgm:cxn modelId="{0DF572C1-06A7-4D49-9DF3-4309E47F494B}" type="presParOf" srcId="{EC66AED1-BDC0-4F80-B852-87C58F04A4F2}" destId="{7D6F261F-D80D-4730-9CCE-C85626F25EBD}" srcOrd="3" destOrd="0" presId="urn:microsoft.com/office/officeart/2008/layout/AlternatingHexagons"/>
    <dgm:cxn modelId="{42F016F8-924B-4ADF-B000-02C7E2229FB5}" type="presParOf" srcId="{EC66AED1-BDC0-4F80-B852-87C58F04A4F2}" destId="{A4E4CC88-CEC6-4762-98C1-2BE789AA99BA}" srcOrd="4" destOrd="0" presId="urn:microsoft.com/office/officeart/2008/layout/AlternatingHexagons"/>
    <dgm:cxn modelId="{9D181604-4A49-45C5-A6D7-40FAF66FFD42}" type="presParOf" srcId="{7A8C8556-A466-4723-A603-6897F4A904C6}" destId="{35362A76-C04D-4B98-B88E-7D07D9F8322D}" srcOrd="1" destOrd="0" presId="urn:microsoft.com/office/officeart/2008/layout/AlternatingHexagons"/>
    <dgm:cxn modelId="{20F7FB0B-B305-4E87-81D6-33B7DB653E4E}" type="presParOf" srcId="{7A8C8556-A466-4723-A603-6897F4A904C6}" destId="{3B241B53-D39B-4BD1-A9E8-BFD45CB4977B}" srcOrd="2" destOrd="0" presId="urn:microsoft.com/office/officeart/2008/layout/AlternatingHexagons"/>
    <dgm:cxn modelId="{A2B05EBD-0CC1-4A03-82DA-380F14AE10E5}" type="presParOf" srcId="{3B241B53-D39B-4BD1-A9E8-BFD45CB4977B}" destId="{50EC734D-E236-419F-9777-92F7E0C9253B}" srcOrd="0" destOrd="0" presId="urn:microsoft.com/office/officeart/2008/layout/AlternatingHexagons"/>
    <dgm:cxn modelId="{0D02326A-DA9C-4EBC-A6DB-B10FE544EC41}" type="presParOf" srcId="{3B241B53-D39B-4BD1-A9E8-BFD45CB4977B}" destId="{C4EBE02E-1312-4DB6-A595-27946D996CAE}" srcOrd="1" destOrd="0" presId="urn:microsoft.com/office/officeart/2008/layout/AlternatingHexagons"/>
    <dgm:cxn modelId="{56172AC6-BA67-48D4-BE7E-6BD32FE6F49F}" type="presParOf" srcId="{3B241B53-D39B-4BD1-A9E8-BFD45CB4977B}" destId="{C4AF7007-88DA-4A29-A05B-3C7009B36249}" srcOrd="2" destOrd="0" presId="urn:microsoft.com/office/officeart/2008/layout/AlternatingHexagons"/>
    <dgm:cxn modelId="{86C7E2EB-B6A0-43F9-9DBE-0EE876D42F8F}" type="presParOf" srcId="{3B241B53-D39B-4BD1-A9E8-BFD45CB4977B}" destId="{5FB923E9-75EE-4E09-B4B4-CDB3E036D04C}" srcOrd="3" destOrd="0" presId="urn:microsoft.com/office/officeart/2008/layout/AlternatingHexagons"/>
    <dgm:cxn modelId="{9C7BBB22-C4D1-4EC0-A404-389B7E50B93F}" type="presParOf" srcId="{3B241B53-D39B-4BD1-A9E8-BFD45CB4977B}" destId="{840DE0A7-D224-4DFF-A787-988F8936BA11}" srcOrd="4" destOrd="0" presId="urn:microsoft.com/office/officeart/2008/layout/AlternatingHexagons"/>
    <dgm:cxn modelId="{D8EE3817-3BE5-4179-8869-540712F8DBF4}" type="presParOf" srcId="{7A8C8556-A466-4723-A603-6897F4A904C6}" destId="{E7A53267-4F79-455B-8EB7-7A688DE869C4}" srcOrd="3" destOrd="0" presId="urn:microsoft.com/office/officeart/2008/layout/AlternatingHexagons"/>
    <dgm:cxn modelId="{41D02FBA-04D7-42AE-8BF1-E618BD121A4C}" type="presParOf" srcId="{7A8C8556-A466-4723-A603-6897F4A904C6}" destId="{B4FB04BC-167D-4732-8F13-17ECA2CF897A}" srcOrd="4" destOrd="0" presId="urn:microsoft.com/office/officeart/2008/layout/AlternatingHexagons"/>
    <dgm:cxn modelId="{2BD0B237-877E-49F7-BE61-A46D0F0642AE}" type="presParOf" srcId="{B4FB04BC-167D-4732-8F13-17ECA2CF897A}" destId="{EC36B649-04FE-400C-A49E-672CB869C4F2}" srcOrd="0" destOrd="0" presId="urn:microsoft.com/office/officeart/2008/layout/AlternatingHexagons"/>
    <dgm:cxn modelId="{BBAC8022-BD7E-4295-9C4D-2C03A72CA566}" type="presParOf" srcId="{B4FB04BC-167D-4732-8F13-17ECA2CF897A}" destId="{F840A4A6-020A-4436-BE89-DC88FE44C031}" srcOrd="1" destOrd="0" presId="urn:microsoft.com/office/officeart/2008/layout/AlternatingHexagons"/>
    <dgm:cxn modelId="{4EB1D238-7B00-4359-9287-576F44A55A71}" type="presParOf" srcId="{B4FB04BC-167D-4732-8F13-17ECA2CF897A}" destId="{AB55076E-76C3-4D36-B1C3-04AE4A363F99}" srcOrd="2" destOrd="0" presId="urn:microsoft.com/office/officeart/2008/layout/AlternatingHexagons"/>
    <dgm:cxn modelId="{F51E8446-1FDD-46CC-A0C0-76123A27864C}" type="presParOf" srcId="{B4FB04BC-167D-4732-8F13-17ECA2CF897A}" destId="{5D6BE336-2332-4EFD-A9CC-1FE6C548175B}" srcOrd="3" destOrd="0" presId="urn:microsoft.com/office/officeart/2008/layout/AlternatingHexagons"/>
    <dgm:cxn modelId="{A4551D0E-D671-4345-A46D-AB8467CB0A2A}" type="presParOf" srcId="{B4FB04BC-167D-4732-8F13-17ECA2CF897A}" destId="{0DBAB39E-7384-4F64-BBDB-79CBB0BB56A7}" srcOrd="4" destOrd="0" presId="urn:microsoft.com/office/officeart/2008/layout/AlternatingHexagons"/>
    <dgm:cxn modelId="{73870295-CE2D-4EFA-A132-ACCC78F2F67B}" type="presParOf" srcId="{7A8C8556-A466-4723-A603-6897F4A904C6}" destId="{56A3B75B-B19F-431F-8A48-0B71920EB865}" srcOrd="5" destOrd="0" presId="urn:microsoft.com/office/officeart/2008/layout/AlternatingHexagons"/>
    <dgm:cxn modelId="{492BA9EE-EEFD-4329-9B68-514708596AC8}" type="presParOf" srcId="{7A8C8556-A466-4723-A603-6897F4A904C6}" destId="{4B8F4B0E-942E-450C-9FD1-7DFFA5B3B95B}" srcOrd="6" destOrd="0" presId="urn:microsoft.com/office/officeart/2008/layout/AlternatingHexagons"/>
    <dgm:cxn modelId="{D1CE40B6-6DDC-434C-85C3-F68F866A61C6}" type="presParOf" srcId="{4B8F4B0E-942E-450C-9FD1-7DFFA5B3B95B}" destId="{5E324559-2EEA-4367-8E9A-B08E994C44F2}" srcOrd="0" destOrd="0" presId="urn:microsoft.com/office/officeart/2008/layout/AlternatingHexagons"/>
    <dgm:cxn modelId="{398B307A-5C8D-4AFE-B6E2-C281C0F0A9C6}" type="presParOf" srcId="{4B8F4B0E-942E-450C-9FD1-7DFFA5B3B95B}" destId="{493D39B2-80FC-4206-85CC-DEB081635455}" srcOrd="1" destOrd="0" presId="urn:microsoft.com/office/officeart/2008/layout/AlternatingHexagons"/>
    <dgm:cxn modelId="{A312B2C3-7862-46E4-8977-766B8BBD6522}" type="presParOf" srcId="{4B8F4B0E-942E-450C-9FD1-7DFFA5B3B95B}" destId="{0F04ACBF-919A-4C91-964B-88C76E2C093C}" srcOrd="2" destOrd="0" presId="urn:microsoft.com/office/officeart/2008/layout/AlternatingHexagons"/>
    <dgm:cxn modelId="{12FAFF49-EE6B-4982-96EB-521250FB6D64}" type="presParOf" srcId="{4B8F4B0E-942E-450C-9FD1-7DFFA5B3B95B}" destId="{0F408734-35F8-4B51-8DB8-BEE7C43C8B78}" srcOrd="3" destOrd="0" presId="urn:microsoft.com/office/officeart/2008/layout/AlternatingHexagons"/>
    <dgm:cxn modelId="{FBA7DEC8-8A22-4E02-B997-5F1EC1E4B75B}" type="presParOf" srcId="{4B8F4B0E-942E-450C-9FD1-7DFFA5B3B95B}" destId="{7B945941-262B-463D-A9FF-B5F344A921F4}"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8CACC7-B499-4D32-8F2B-EBBF4D8ABA76}">
      <dsp:nvSpPr>
        <dsp:cNvPr id="0" name=""/>
        <dsp:cNvSpPr/>
      </dsp:nvSpPr>
      <dsp:spPr>
        <a:xfrm>
          <a:off x="3571428" y="-121788"/>
          <a:ext cx="1543942" cy="1231732"/>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ts val="0"/>
            </a:spcAft>
          </a:pPr>
          <a:r>
            <a:rPr lang="en-US" sz="1400" b="1" kern="1200"/>
            <a:t>STEP 1</a:t>
          </a:r>
        </a:p>
        <a:p>
          <a:pPr lvl="0" algn="ctr" defTabSz="622300">
            <a:lnSpc>
              <a:spcPct val="100000"/>
            </a:lnSpc>
            <a:spcBef>
              <a:spcPct val="0"/>
            </a:spcBef>
            <a:spcAft>
              <a:spcPts val="0"/>
            </a:spcAft>
          </a:pPr>
          <a:r>
            <a:rPr lang="en-US" sz="1400" b="1" kern="1200"/>
            <a:t>April - May:   </a:t>
          </a:r>
        </a:p>
        <a:p>
          <a:pPr lvl="0" algn="ctr" defTabSz="622300">
            <a:lnSpc>
              <a:spcPct val="100000"/>
            </a:lnSpc>
            <a:spcBef>
              <a:spcPct val="0"/>
            </a:spcBef>
            <a:spcAft>
              <a:spcPts val="0"/>
            </a:spcAft>
          </a:pPr>
          <a:r>
            <a:rPr lang="en-US" sz="1400" kern="1200"/>
            <a:t>Proposals Submitted</a:t>
          </a:r>
        </a:p>
      </dsp:txBody>
      <dsp:txXfrm>
        <a:off x="3631556" y="-61660"/>
        <a:ext cx="1423686" cy="1111476"/>
      </dsp:txXfrm>
    </dsp:sp>
    <dsp:sp modelId="{AACE121C-48B7-4E50-84FF-C896328075A8}">
      <dsp:nvSpPr>
        <dsp:cNvPr id="0" name=""/>
        <dsp:cNvSpPr/>
      </dsp:nvSpPr>
      <dsp:spPr>
        <a:xfrm>
          <a:off x="2338230" y="494077"/>
          <a:ext cx="4010339" cy="4010339"/>
        </a:xfrm>
        <a:custGeom>
          <a:avLst/>
          <a:gdLst/>
          <a:ahLst/>
          <a:cxnLst/>
          <a:rect l="0" t="0" r="0" b="0"/>
          <a:pathLst>
            <a:path>
              <a:moveTo>
                <a:pt x="2955344" y="239419"/>
              </a:moveTo>
              <a:arcTo wR="2005169" hR="2005169" stAng="17897119" swAng="1033170"/>
            </a:path>
          </a:pathLst>
        </a:custGeom>
        <a:noFill/>
        <a:ln w="9525" cap="flat" cmpd="sng" algn="ctr">
          <a:solidFill>
            <a:schemeClr val="accent1">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76A2B56-4CF6-4F7D-B1B0-6BA2D4CFC39C}">
      <dsp:nvSpPr>
        <dsp:cNvPr id="0" name=""/>
        <dsp:cNvSpPr/>
      </dsp:nvSpPr>
      <dsp:spPr>
        <a:xfrm>
          <a:off x="5478458" y="1241354"/>
          <a:ext cx="1543942" cy="1276522"/>
        </a:xfrm>
        <a:prstGeom prst="roundRect">
          <a:avLst/>
        </a:prstGeom>
        <a:solidFill>
          <a:schemeClr val="accent1">
            <a:shade val="80000"/>
            <a:hueOff val="76561"/>
            <a:satOff val="-1098"/>
            <a:lumOff val="64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ts val="0"/>
            </a:spcAft>
          </a:pPr>
          <a:r>
            <a:rPr lang="en-US" sz="1400" b="1" kern="1200" dirty="0"/>
            <a:t>STEP 2</a:t>
          </a:r>
        </a:p>
        <a:p>
          <a:pPr lvl="0" algn="ctr" defTabSz="622300">
            <a:lnSpc>
              <a:spcPct val="100000"/>
            </a:lnSpc>
            <a:spcBef>
              <a:spcPct val="0"/>
            </a:spcBef>
            <a:spcAft>
              <a:spcPts val="0"/>
            </a:spcAft>
          </a:pPr>
          <a:r>
            <a:rPr lang="en-US" sz="1400" b="1" kern="1200" dirty="0"/>
            <a:t>June - July:     </a:t>
          </a:r>
          <a:r>
            <a:rPr lang="en-US" sz="1400" kern="1200" dirty="0"/>
            <a:t>Proposals Refined and Finalized</a:t>
          </a:r>
        </a:p>
      </dsp:txBody>
      <dsp:txXfrm>
        <a:off x="5540773" y="1303669"/>
        <a:ext cx="1419312" cy="1151892"/>
      </dsp:txXfrm>
    </dsp:sp>
    <dsp:sp modelId="{909C2E2E-56A6-46F3-ABE9-7F7D42A854B6}">
      <dsp:nvSpPr>
        <dsp:cNvPr id="0" name=""/>
        <dsp:cNvSpPr/>
      </dsp:nvSpPr>
      <dsp:spPr>
        <a:xfrm>
          <a:off x="2338230" y="494077"/>
          <a:ext cx="4010339" cy="4010339"/>
        </a:xfrm>
        <a:custGeom>
          <a:avLst/>
          <a:gdLst/>
          <a:ahLst/>
          <a:cxnLst/>
          <a:rect l="0" t="0" r="0" b="0"/>
          <a:pathLst>
            <a:path>
              <a:moveTo>
                <a:pt x="3999886" y="2209646"/>
              </a:moveTo>
              <a:arcTo wR="2005169" hR="2005169" stAng="351174" swAng="972399"/>
            </a:path>
          </a:pathLst>
        </a:custGeom>
        <a:noFill/>
        <a:ln w="9525" cap="flat" cmpd="sng" algn="ctr">
          <a:solidFill>
            <a:schemeClr val="accent1">
              <a:shade val="90000"/>
              <a:hueOff val="76575"/>
              <a:satOff val="-1064"/>
              <a:lumOff val="5738"/>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4A16BDC-685C-447D-ADDD-881A75BBCE54}">
      <dsp:nvSpPr>
        <dsp:cNvPr id="0" name=""/>
        <dsp:cNvSpPr/>
      </dsp:nvSpPr>
      <dsp:spPr>
        <a:xfrm>
          <a:off x="4750037" y="3421408"/>
          <a:ext cx="1543942" cy="1400110"/>
        </a:xfrm>
        <a:prstGeom prst="roundRect">
          <a:avLst/>
        </a:prstGeom>
        <a:solidFill>
          <a:schemeClr val="accent1">
            <a:shade val="80000"/>
            <a:hueOff val="153123"/>
            <a:satOff val="-2196"/>
            <a:lumOff val="128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ts val="0"/>
            </a:spcAft>
          </a:pPr>
          <a:r>
            <a:rPr lang="en-US" sz="1400" b="1" kern="1200" dirty="0"/>
            <a:t>STEP 3</a:t>
          </a:r>
        </a:p>
        <a:p>
          <a:pPr lvl="0" algn="ctr" defTabSz="622300">
            <a:lnSpc>
              <a:spcPct val="100000"/>
            </a:lnSpc>
            <a:spcBef>
              <a:spcPct val="0"/>
            </a:spcBef>
            <a:spcAft>
              <a:spcPts val="0"/>
            </a:spcAft>
          </a:pPr>
          <a:r>
            <a:rPr lang="en-US" sz="1400" b="1" kern="1200" dirty="0"/>
            <a:t>September: </a:t>
          </a:r>
        </a:p>
        <a:p>
          <a:pPr lvl="0" algn="ctr" defTabSz="622300">
            <a:lnSpc>
              <a:spcPct val="100000"/>
            </a:lnSpc>
            <a:spcBef>
              <a:spcPct val="0"/>
            </a:spcBef>
            <a:spcAft>
              <a:spcPts val="0"/>
            </a:spcAft>
          </a:pPr>
          <a:r>
            <a:rPr lang="en-US" sz="1400" kern="1200" dirty="0"/>
            <a:t>Legislative Assembly - Priorities Ranked</a:t>
          </a:r>
        </a:p>
      </dsp:txBody>
      <dsp:txXfrm>
        <a:off x="4818385" y="3489756"/>
        <a:ext cx="1407246" cy="1263414"/>
      </dsp:txXfrm>
    </dsp:sp>
    <dsp:sp modelId="{40F64A61-6BCB-4AF3-9A5C-2841C940867F}">
      <dsp:nvSpPr>
        <dsp:cNvPr id="0" name=""/>
        <dsp:cNvSpPr/>
      </dsp:nvSpPr>
      <dsp:spPr>
        <a:xfrm>
          <a:off x="2338230" y="494077"/>
          <a:ext cx="4010339" cy="4010339"/>
        </a:xfrm>
        <a:custGeom>
          <a:avLst/>
          <a:gdLst/>
          <a:ahLst/>
          <a:cxnLst/>
          <a:rect l="0" t="0" r="0" b="0"/>
          <a:pathLst>
            <a:path>
              <a:moveTo>
                <a:pt x="2251369" y="3995167"/>
              </a:moveTo>
              <a:arcTo wR="2005169" hR="2005169" stAng="4976837" swAng="846326"/>
            </a:path>
          </a:pathLst>
        </a:custGeom>
        <a:noFill/>
        <a:ln w="9525" cap="flat" cmpd="sng" algn="ctr">
          <a:solidFill>
            <a:schemeClr val="accent1">
              <a:shade val="90000"/>
              <a:hueOff val="153150"/>
              <a:satOff val="-2127"/>
              <a:lumOff val="1147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3C5ADFF-EAA6-4443-BC88-E0DAC3AB6CDE}">
      <dsp:nvSpPr>
        <dsp:cNvPr id="0" name=""/>
        <dsp:cNvSpPr/>
      </dsp:nvSpPr>
      <dsp:spPr>
        <a:xfrm>
          <a:off x="2392819" y="3501106"/>
          <a:ext cx="1543942" cy="1240714"/>
        </a:xfrm>
        <a:prstGeom prst="roundRect">
          <a:avLst/>
        </a:prstGeom>
        <a:solidFill>
          <a:schemeClr val="accent1">
            <a:shade val="80000"/>
            <a:hueOff val="229684"/>
            <a:satOff val="-3294"/>
            <a:lumOff val="192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ts val="0"/>
            </a:spcAft>
          </a:pPr>
          <a:r>
            <a:rPr lang="en-US" sz="1400" b="1" kern="1200"/>
            <a:t>STEP 4</a:t>
          </a:r>
        </a:p>
        <a:p>
          <a:pPr lvl="0" algn="ctr" defTabSz="622300">
            <a:lnSpc>
              <a:spcPct val="100000"/>
            </a:lnSpc>
            <a:spcBef>
              <a:spcPct val="0"/>
            </a:spcBef>
            <a:spcAft>
              <a:spcPts val="0"/>
            </a:spcAft>
          </a:pPr>
          <a:r>
            <a:rPr lang="en-US" sz="1400" b="1" kern="1200"/>
            <a:t>Oct/Nov: </a:t>
          </a:r>
          <a:r>
            <a:rPr lang="en-US" sz="1400" kern="1200"/>
            <a:t>Priorities Finalized  and Approved</a:t>
          </a:r>
        </a:p>
      </dsp:txBody>
      <dsp:txXfrm>
        <a:off x="2453386" y="3561673"/>
        <a:ext cx="1422808" cy="1119580"/>
      </dsp:txXfrm>
    </dsp:sp>
    <dsp:sp modelId="{426B299A-864F-40F1-A07E-502B9135701B}">
      <dsp:nvSpPr>
        <dsp:cNvPr id="0" name=""/>
        <dsp:cNvSpPr/>
      </dsp:nvSpPr>
      <dsp:spPr>
        <a:xfrm>
          <a:off x="2338230" y="494077"/>
          <a:ext cx="4010339" cy="4010339"/>
        </a:xfrm>
        <a:custGeom>
          <a:avLst/>
          <a:gdLst/>
          <a:ahLst/>
          <a:cxnLst/>
          <a:rect l="0" t="0" r="0" b="0"/>
          <a:pathLst>
            <a:path>
              <a:moveTo>
                <a:pt x="178909" y="2833105"/>
              </a:moveTo>
              <a:arcTo wR="2005169" hR="2005169" stAng="9336770" swAng="1023077"/>
            </a:path>
          </a:pathLst>
        </a:custGeom>
        <a:noFill/>
        <a:ln w="9525" cap="flat" cmpd="sng" algn="ctr">
          <a:solidFill>
            <a:schemeClr val="accent1">
              <a:shade val="90000"/>
              <a:hueOff val="229725"/>
              <a:satOff val="-3191"/>
              <a:lumOff val="1721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C9B7636-590D-4C80-95EC-A89A60C90305}">
      <dsp:nvSpPr>
        <dsp:cNvPr id="0" name=""/>
        <dsp:cNvSpPr/>
      </dsp:nvSpPr>
      <dsp:spPr>
        <a:xfrm>
          <a:off x="1664398" y="1198853"/>
          <a:ext cx="1543942" cy="1361523"/>
        </a:xfrm>
        <a:prstGeom prst="roundRect">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ts val="0"/>
            </a:spcAft>
          </a:pPr>
          <a:r>
            <a:rPr lang="en-US" sz="1400" b="1" kern="1200" dirty="0"/>
            <a:t>STEP 5</a:t>
          </a:r>
        </a:p>
        <a:p>
          <a:pPr lvl="0" algn="ctr" defTabSz="622300">
            <a:lnSpc>
              <a:spcPct val="100000"/>
            </a:lnSpc>
            <a:spcBef>
              <a:spcPct val="0"/>
            </a:spcBef>
            <a:spcAft>
              <a:spcPts val="0"/>
            </a:spcAft>
          </a:pPr>
          <a:r>
            <a:rPr lang="en-US" sz="1400" b="1" kern="1200" dirty="0"/>
            <a:t>Jan. - April: </a:t>
          </a:r>
          <a:r>
            <a:rPr lang="en-US" sz="1400" kern="1200" dirty="0"/>
            <a:t>Legislative Session</a:t>
          </a:r>
        </a:p>
      </dsp:txBody>
      <dsp:txXfrm>
        <a:off x="1730862" y="1265317"/>
        <a:ext cx="1411014" cy="1228595"/>
      </dsp:txXfrm>
    </dsp:sp>
    <dsp:sp modelId="{A4BF73BD-0AAB-4CC1-ACF7-F0793D2D0610}">
      <dsp:nvSpPr>
        <dsp:cNvPr id="0" name=""/>
        <dsp:cNvSpPr/>
      </dsp:nvSpPr>
      <dsp:spPr>
        <a:xfrm>
          <a:off x="2338230" y="494077"/>
          <a:ext cx="4010339" cy="4010339"/>
        </a:xfrm>
        <a:custGeom>
          <a:avLst/>
          <a:gdLst/>
          <a:ahLst/>
          <a:cxnLst/>
          <a:rect l="0" t="0" r="0" b="0"/>
          <a:pathLst>
            <a:path>
              <a:moveTo>
                <a:pt x="606383" y="568470"/>
              </a:moveTo>
              <a:arcTo wR="2005169" hR="2005169" stAng="13545963" swAng="975292"/>
            </a:path>
          </a:pathLst>
        </a:custGeom>
        <a:noFill/>
        <a:ln w="9525" cap="flat" cmpd="sng" algn="ctr">
          <a:solidFill>
            <a:schemeClr val="accent1">
              <a:shade val="90000"/>
              <a:hueOff val="306300"/>
              <a:satOff val="-4255"/>
              <a:lumOff val="22954"/>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C427A-0E5F-4769-ABAF-EF88BD9660E0}">
      <dsp:nvSpPr>
        <dsp:cNvPr id="0" name=""/>
        <dsp:cNvSpPr/>
      </dsp:nvSpPr>
      <dsp:spPr>
        <a:xfrm rot="5400000">
          <a:off x="3472020" y="90488"/>
          <a:ext cx="1352536" cy="1176706"/>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1.1 million</a:t>
          </a:r>
          <a:endParaRPr lang="en-US" sz="1800" kern="1200" dirty="0"/>
        </a:p>
      </dsp:txBody>
      <dsp:txXfrm rot="-5400000">
        <a:off x="3743305" y="213343"/>
        <a:ext cx="809966" cy="930996"/>
      </dsp:txXfrm>
    </dsp:sp>
    <dsp:sp modelId="{736D40C8-A3E4-41A1-A579-915949B2EFB1}">
      <dsp:nvSpPr>
        <dsp:cNvPr id="0" name=""/>
        <dsp:cNvSpPr/>
      </dsp:nvSpPr>
      <dsp:spPr>
        <a:xfrm>
          <a:off x="4772348" y="273080"/>
          <a:ext cx="1509430" cy="811521"/>
        </a:xfrm>
        <a:prstGeom prst="rect">
          <a:avLst/>
        </a:prstGeom>
        <a:noFill/>
        <a:ln>
          <a:noFill/>
        </a:ln>
        <a:effectLst/>
      </dsp:spPr>
      <dsp:style>
        <a:lnRef idx="0">
          <a:scrgbClr r="0" g="0" b="0"/>
        </a:lnRef>
        <a:fillRef idx="0">
          <a:scrgbClr r="0" g="0" b="0"/>
        </a:fillRef>
        <a:effectRef idx="0">
          <a:scrgbClr r="0" g="0" b="0"/>
        </a:effectRef>
        <a:fontRef idx="minor"/>
      </dsp:style>
    </dsp:sp>
    <dsp:sp modelId="{A4E4CC88-CEC6-4762-98C1-2BE789AA99BA}">
      <dsp:nvSpPr>
        <dsp:cNvPr id="0" name=""/>
        <dsp:cNvSpPr/>
      </dsp:nvSpPr>
      <dsp:spPr>
        <a:xfrm rot="5400000">
          <a:off x="2201177" y="90488"/>
          <a:ext cx="1352536" cy="1176706"/>
        </a:xfrm>
        <a:prstGeom prst="hexagon">
          <a:avLst>
            <a:gd name="adj" fmla="val 2500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K-12 Students</a:t>
          </a:r>
          <a:endParaRPr lang="en-US" sz="1700" kern="1200" dirty="0"/>
        </a:p>
      </dsp:txBody>
      <dsp:txXfrm rot="-5400000">
        <a:off x="2472462" y="213343"/>
        <a:ext cx="809966" cy="930996"/>
      </dsp:txXfrm>
    </dsp:sp>
    <dsp:sp modelId="{50EC734D-E236-419F-9777-92F7E0C9253B}">
      <dsp:nvSpPr>
        <dsp:cNvPr id="0" name=""/>
        <dsp:cNvSpPr/>
      </dsp:nvSpPr>
      <dsp:spPr>
        <a:xfrm rot="5400000">
          <a:off x="2834164" y="1238520"/>
          <a:ext cx="1352536" cy="1176706"/>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295</a:t>
          </a:r>
          <a:endParaRPr lang="en-US" sz="1800" kern="1200" dirty="0"/>
        </a:p>
      </dsp:txBody>
      <dsp:txXfrm rot="-5400000">
        <a:off x="3105449" y="1361375"/>
        <a:ext cx="809966" cy="930996"/>
      </dsp:txXfrm>
    </dsp:sp>
    <dsp:sp modelId="{C4EBE02E-1312-4DB6-A595-27946D996CAE}">
      <dsp:nvSpPr>
        <dsp:cNvPr id="0" name=""/>
        <dsp:cNvSpPr/>
      </dsp:nvSpPr>
      <dsp:spPr>
        <a:xfrm>
          <a:off x="1412648" y="1421113"/>
          <a:ext cx="1460739" cy="811521"/>
        </a:xfrm>
        <a:prstGeom prst="rect">
          <a:avLst/>
        </a:prstGeom>
        <a:noFill/>
        <a:ln>
          <a:noFill/>
        </a:ln>
        <a:effectLst/>
      </dsp:spPr>
      <dsp:style>
        <a:lnRef idx="0">
          <a:scrgbClr r="0" g="0" b="0"/>
        </a:lnRef>
        <a:fillRef idx="0">
          <a:scrgbClr r="0" g="0" b="0"/>
        </a:fillRef>
        <a:effectRef idx="0">
          <a:scrgbClr r="0" g="0" b="0"/>
        </a:effectRef>
        <a:fontRef idx="minor"/>
      </dsp:style>
    </dsp:sp>
    <dsp:sp modelId="{840DE0A7-D224-4DFF-A787-988F8936BA11}">
      <dsp:nvSpPr>
        <dsp:cNvPr id="0" name=""/>
        <dsp:cNvSpPr/>
      </dsp:nvSpPr>
      <dsp:spPr>
        <a:xfrm rot="5400000">
          <a:off x="4105007" y="1238520"/>
          <a:ext cx="1352536" cy="1176706"/>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School districts</a:t>
          </a:r>
          <a:endParaRPr lang="en-US" sz="1900" kern="1200" dirty="0"/>
        </a:p>
      </dsp:txBody>
      <dsp:txXfrm rot="-5400000">
        <a:off x="4376292" y="1361375"/>
        <a:ext cx="809966" cy="930996"/>
      </dsp:txXfrm>
    </dsp:sp>
    <dsp:sp modelId="{EC36B649-04FE-400C-A49E-672CB869C4F2}">
      <dsp:nvSpPr>
        <dsp:cNvPr id="0" name=""/>
        <dsp:cNvSpPr/>
      </dsp:nvSpPr>
      <dsp:spPr>
        <a:xfrm rot="5400000">
          <a:off x="3472020" y="2386553"/>
          <a:ext cx="1352536" cy="1176706"/>
        </a:xfrm>
        <a:prstGeom prst="hexagon">
          <a:avLst>
            <a:gd name="adj" fmla="val 2500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1,477</a:t>
          </a:r>
          <a:endParaRPr lang="en-US" sz="1800" kern="1200" dirty="0"/>
        </a:p>
      </dsp:txBody>
      <dsp:txXfrm rot="-5400000">
        <a:off x="3743305" y="2509408"/>
        <a:ext cx="809966" cy="930996"/>
      </dsp:txXfrm>
    </dsp:sp>
    <dsp:sp modelId="{F840A4A6-020A-4436-BE89-DC88FE44C031}">
      <dsp:nvSpPr>
        <dsp:cNvPr id="0" name=""/>
        <dsp:cNvSpPr/>
      </dsp:nvSpPr>
      <dsp:spPr>
        <a:xfrm>
          <a:off x="4772348" y="2569145"/>
          <a:ext cx="1509430" cy="811521"/>
        </a:xfrm>
        <a:prstGeom prst="rect">
          <a:avLst/>
        </a:prstGeom>
        <a:noFill/>
        <a:ln>
          <a:noFill/>
        </a:ln>
        <a:effectLst/>
      </dsp:spPr>
      <dsp:style>
        <a:lnRef idx="0">
          <a:scrgbClr r="0" g="0" b="0"/>
        </a:lnRef>
        <a:fillRef idx="0">
          <a:scrgbClr r="0" g="0" b="0"/>
        </a:fillRef>
        <a:effectRef idx="0">
          <a:scrgbClr r="0" g="0" b="0"/>
        </a:effectRef>
        <a:fontRef idx="minor"/>
      </dsp:style>
    </dsp:sp>
    <dsp:sp modelId="{0DBAB39E-7384-4F64-BBDB-79CBB0BB56A7}">
      <dsp:nvSpPr>
        <dsp:cNvPr id="0" name=""/>
        <dsp:cNvSpPr/>
      </dsp:nvSpPr>
      <dsp:spPr>
        <a:xfrm rot="5400000">
          <a:off x="2201177" y="2386553"/>
          <a:ext cx="1352536" cy="1176706"/>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en-US" sz="3600" kern="1200" dirty="0" smtClean="0"/>
            <a:t>YOU</a:t>
          </a:r>
          <a:endParaRPr lang="en-US" sz="3600" kern="1200" dirty="0"/>
        </a:p>
      </dsp:txBody>
      <dsp:txXfrm rot="-5400000">
        <a:off x="2472462" y="2509408"/>
        <a:ext cx="809966" cy="930996"/>
      </dsp:txXfrm>
    </dsp:sp>
    <dsp:sp modelId="{5E324559-2EEA-4367-8E9A-B08E994C44F2}">
      <dsp:nvSpPr>
        <dsp:cNvPr id="0" name=""/>
        <dsp:cNvSpPr/>
      </dsp:nvSpPr>
      <dsp:spPr>
        <a:xfrm rot="5400000">
          <a:off x="2834164" y="3534586"/>
          <a:ext cx="1352536" cy="1176706"/>
        </a:xfrm>
        <a:prstGeom prst="hexagon">
          <a:avLst>
            <a:gd name="adj" fmla="val 2500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147 </a:t>
          </a:r>
          <a:endParaRPr lang="en-US" sz="1800" kern="1200" dirty="0"/>
        </a:p>
      </dsp:txBody>
      <dsp:txXfrm rot="-5400000">
        <a:off x="3105449" y="3657441"/>
        <a:ext cx="809966" cy="930996"/>
      </dsp:txXfrm>
    </dsp:sp>
    <dsp:sp modelId="{493D39B2-80FC-4206-85CC-DEB081635455}">
      <dsp:nvSpPr>
        <dsp:cNvPr id="0" name=""/>
        <dsp:cNvSpPr/>
      </dsp:nvSpPr>
      <dsp:spPr>
        <a:xfrm>
          <a:off x="1412648" y="3717178"/>
          <a:ext cx="1460739" cy="811521"/>
        </a:xfrm>
        <a:prstGeom prst="rect">
          <a:avLst/>
        </a:prstGeom>
        <a:noFill/>
        <a:ln>
          <a:noFill/>
        </a:ln>
        <a:effectLst/>
      </dsp:spPr>
      <dsp:style>
        <a:lnRef idx="0">
          <a:scrgbClr r="0" g="0" b="0"/>
        </a:lnRef>
        <a:fillRef idx="0">
          <a:scrgbClr r="0" g="0" b="0"/>
        </a:fillRef>
        <a:effectRef idx="0">
          <a:scrgbClr r="0" g="0" b="0"/>
        </a:effectRef>
        <a:fontRef idx="minor"/>
      </dsp:style>
    </dsp:sp>
    <dsp:sp modelId="{7B945941-262B-463D-A9FF-B5F344A921F4}">
      <dsp:nvSpPr>
        <dsp:cNvPr id="0" name=""/>
        <dsp:cNvSpPr/>
      </dsp:nvSpPr>
      <dsp:spPr>
        <a:xfrm rot="5400000">
          <a:off x="4105007" y="3534586"/>
          <a:ext cx="1352536" cy="1176706"/>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Legislators</a:t>
          </a:r>
          <a:endParaRPr lang="en-US" sz="1400" kern="1200" dirty="0"/>
        </a:p>
      </dsp:txBody>
      <dsp:txXfrm rot="-5400000">
        <a:off x="4376292" y="3657441"/>
        <a:ext cx="809966" cy="930996"/>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72" tIns="46586" rIns="93172" bIns="46586" rtlCol="0"/>
          <a:lstStyle>
            <a:lvl1pPr algn="r">
              <a:defRPr sz="1200"/>
            </a:lvl1pPr>
          </a:lstStyle>
          <a:p>
            <a:fld id="{EA9E6131-5DB9-4C2A-BF3B-563FD413EF06}" type="datetimeFigureOut">
              <a:rPr lang="en-US" smtClean="0"/>
              <a:t>3/31/2017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200"/>
            </a:lvl1pPr>
          </a:lstStyle>
          <a:p>
            <a:fld id="{3A2450D6-5440-410C-9B31-9A8D69B60014}" type="slidenum">
              <a:rPr lang="en-US" smtClean="0"/>
              <a:t>‹#›</a:t>
            </a:fld>
            <a:endParaRPr lang="en-US"/>
          </a:p>
        </p:txBody>
      </p:sp>
    </p:spTree>
    <p:extLst>
      <p:ext uri="{BB962C8B-B14F-4D97-AF65-F5344CB8AC3E}">
        <p14:creationId xmlns:p14="http://schemas.microsoft.com/office/powerpoint/2010/main" val="2367496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2DF8380B-2CF4-4546-8AAA-4FD6CC16ED2D}" type="datetimeFigureOut">
              <a:rPr lang="en-US" smtClean="0"/>
              <a:t>3/31/2017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E6E7E84B-98CD-4E2A-952C-CAE6AA8BCF1B}" type="slidenum">
              <a:rPr lang="en-US" smtClean="0"/>
              <a:t>‹#›</a:t>
            </a:fld>
            <a:endParaRPr lang="en-US"/>
          </a:p>
        </p:txBody>
      </p:sp>
    </p:spTree>
    <p:extLst>
      <p:ext uri="{BB962C8B-B14F-4D97-AF65-F5344CB8AC3E}">
        <p14:creationId xmlns:p14="http://schemas.microsoft.com/office/powerpoint/2010/main" val="300640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slide	</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1</a:t>
            </a:fld>
            <a:endParaRPr lang="en-US"/>
          </a:p>
        </p:txBody>
      </p:sp>
    </p:spTree>
    <p:extLst>
      <p:ext uri="{BB962C8B-B14F-4D97-AF65-F5344CB8AC3E}">
        <p14:creationId xmlns:p14="http://schemas.microsoft.com/office/powerpoint/2010/main" val="377005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14</a:t>
            </a:fld>
            <a:endParaRPr lang="en-US"/>
          </a:p>
        </p:txBody>
      </p:sp>
    </p:spTree>
    <p:extLst>
      <p:ext uri="{BB962C8B-B14F-4D97-AF65-F5344CB8AC3E}">
        <p14:creationId xmlns:p14="http://schemas.microsoft.com/office/powerpoint/2010/main" val="2137571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15</a:t>
            </a:fld>
            <a:endParaRPr lang="en-US"/>
          </a:p>
        </p:txBody>
      </p:sp>
    </p:spTree>
    <p:extLst>
      <p:ext uri="{BB962C8B-B14F-4D97-AF65-F5344CB8AC3E}">
        <p14:creationId xmlns:p14="http://schemas.microsoft.com/office/powerpoint/2010/main" val="2137571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16</a:t>
            </a:fld>
            <a:endParaRPr lang="en-US"/>
          </a:p>
        </p:txBody>
      </p:sp>
    </p:spTree>
    <p:extLst>
      <p:ext uri="{BB962C8B-B14F-4D97-AF65-F5344CB8AC3E}">
        <p14:creationId xmlns:p14="http://schemas.microsoft.com/office/powerpoint/2010/main" val="654989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17</a:t>
            </a:fld>
            <a:endParaRPr lang="en-US"/>
          </a:p>
        </p:txBody>
      </p:sp>
    </p:spTree>
    <p:extLst>
      <p:ext uri="{BB962C8B-B14F-4D97-AF65-F5344CB8AC3E}">
        <p14:creationId xmlns:p14="http://schemas.microsoft.com/office/powerpoint/2010/main" val="1538215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18</a:t>
            </a:fld>
            <a:endParaRPr lang="en-US"/>
          </a:p>
        </p:txBody>
      </p:sp>
    </p:spTree>
    <p:extLst>
      <p:ext uri="{BB962C8B-B14F-4D97-AF65-F5344CB8AC3E}">
        <p14:creationId xmlns:p14="http://schemas.microsoft.com/office/powerpoint/2010/main" val="1538215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20</a:t>
            </a:fld>
            <a:endParaRPr lang="en-US"/>
          </a:p>
        </p:txBody>
      </p:sp>
    </p:spTree>
    <p:extLst>
      <p:ext uri="{BB962C8B-B14F-4D97-AF65-F5344CB8AC3E}">
        <p14:creationId xmlns:p14="http://schemas.microsoft.com/office/powerpoint/2010/main" val="654989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xfrm>
            <a:off x="701676" y="4416426"/>
            <a:ext cx="5607050" cy="4651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800"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EB55E7B7-CFB7-4E73-9F5C-0B1BE0AACF73}" type="slidenum">
              <a:rPr lang="en-US" altLang="en-US" smtClean="0"/>
              <a:pPr eaLnBrk="1" hangingPunct="1"/>
              <a:t>39</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xfrm>
            <a:off x="701676" y="4416426"/>
            <a:ext cx="5607050" cy="4575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80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6B371D11-1191-488E-B45A-0464C7A8F9D1}" type="slidenum">
              <a:rPr lang="en-US" altLang="en-US" smtClean="0"/>
              <a:pPr eaLnBrk="1" hangingPunct="1"/>
              <a:t>40</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800"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0D9F7760-EB4E-49EA-930A-E72101C3EE86}" type="slidenum">
              <a:rPr lang="en-US" altLang="en-US" smtClean="0"/>
              <a:pPr eaLnBrk="1" hangingPunct="1"/>
              <a:t>41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2</a:t>
            </a:fld>
            <a:endParaRPr lang="en-US"/>
          </a:p>
        </p:txBody>
      </p:sp>
    </p:spTree>
    <p:extLst>
      <p:ext uri="{BB962C8B-B14F-4D97-AF65-F5344CB8AC3E}">
        <p14:creationId xmlns:p14="http://schemas.microsoft.com/office/powerpoint/2010/main" val="4282462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3</a:t>
            </a:fld>
            <a:endParaRPr lang="en-US"/>
          </a:p>
        </p:txBody>
      </p:sp>
    </p:spTree>
    <p:extLst>
      <p:ext uri="{BB962C8B-B14F-4D97-AF65-F5344CB8AC3E}">
        <p14:creationId xmlns:p14="http://schemas.microsoft.com/office/powerpoint/2010/main" val="2488319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DBE46A9F-22F4-4B77-BF7B-1AF54C361795}" type="slidenum">
              <a:rPr lang="en-US" altLang="en-US" smtClean="0"/>
              <a:pPr eaLnBrk="1" hangingPunct="1"/>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Tony</a:t>
            </a:r>
          </a:p>
          <a:p>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7</a:t>
            </a:fld>
            <a:endParaRPr lang="en-US"/>
          </a:p>
        </p:txBody>
      </p:sp>
    </p:spTree>
    <p:extLst>
      <p:ext uri="{BB962C8B-B14F-4D97-AF65-F5344CB8AC3E}">
        <p14:creationId xmlns:p14="http://schemas.microsoft.com/office/powerpoint/2010/main" val="1055975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9</a:t>
            </a:fld>
            <a:endParaRPr lang="en-US"/>
          </a:p>
        </p:txBody>
      </p:sp>
    </p:spTree>
    <p:extLst>
      <p:ext uri="{BB962C8B-B14F-4D97-AF65-F5344CB8AC3E}">
        <p14:creationId xmlns:p14="http://schemas.microsoft.com/office/powerpoint/2010/main" val="2137571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684214" y="4243389"/>
            <a:ext cx="5607050" cy="4879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80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D41943DF-2784-4AF0-BFE9-94FF83B3D4FB}" type="slidenum">
              <a:rPr lang="en-US" altLang="en-US" smtClean="0"/>
              <a:pPr eaLnBrk="1" hangingPunct="1"/>
              <a:t>10</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xfrm>
            <a:off x="684214" y="4243389"/>
            <a:ext cx="5607050" cy="4879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800"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83166082-DEC9-4619-88F5-DA673186CCA9}" type="slidenum">
              <a:rPr lang="en-US" altLang="en-US" smtClean="0"/>
              <a:pPr eaLnBrk="1" hangingPunct="1"/>
              <a:t>12</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13</a:t>
            </a:fld>
            <a:endParaRPr lang="en-US"/>
          </a:p>
        </p:txBody>
      </p:sp>
    </p:spTree>
    <p:extLst>
      <p:ext uri="{BB962C8B-B14F-4D97-AF65-F5344CB8AC3E}">
        <p14:creationId xmlns:p14="http://schemas.microsoft.com/office/powerpoint/2010/main" val="2137571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F518E8-FE41-494C-89B8-6CE420E08897}" type="datetime1">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406782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E0291-C265-4AC0-91DA-BC196057D994}" type="datetime1">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193006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0FE5F-4B83-4E9A-82E5-9704A81E57CB}" type="datetime1">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113663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AB37D2-4608-4DA2-99D5-FB0FF2E4A21F}" type="datetime1">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77000" y="6477000"/>
            <a:ext cx="2133600" cy="365125"/>
          </a:xfrm>
        </p:spPr>
        <p:txBody>
          <a:bodyPr/>
          <a:lstStyle/>
          <a:p>
            <a:fld id="{BB6AA464-A7E6-497E-ADB9-393DA218FF05}" type="slidenum">
              <a:rPr lang="en-US" smtClean="0"/>
              <a:t>‹#›</a:t>
            </a:fld>
            <a:endParaRPr lang="en-US"/>
          </a:p>
        </p:txBody>
      </p:sp>
      <p:grpSp>
        <p:nvGrpSpPr>
          <p:cNvPr id="7" name="Group 6"/>
          <p:cNvGrpSpPr/>
          <p:nvPr userDrawn="1"/>
        </p:nvGrpSpPr>
        <p:grpSpPr>
          <a:xfrm>
            <a:off x="1295400" y="6400800"/>
            <a:ext cx="7391400" cy="417393"/>
            <a:chOff x="2398246" y="7334435"/>
            <a:chExt cx="7391400" cy="417393"/>
          </a:xfrm>
        </p:grpSpPr>
        <p:sp>
          <p:nvSpPr>
            <p:cNvPr id="8" name="Rectangle 7"/>
            <p:cNvSpPr/>
            <p:nvPr/>
          </p:nvSpPr>
          <p:spPr>
            <a:xfrm>
              <a:off x="2398246" y="7518667"/>
              <a:ext cx="7391400" cy="233161"/>
            </a:xfrm>
            <a:prstGeom prst="rect">
              <a:avLst/>
            </a:prstGeom>
            <a:solidFill>
              <a:srgbClr val="00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latin typeface="Arial Narrow" panose="020B0606020202030204" pitchFamily="34" charset="0"/>
                </a:rPr>
                <a:t>2017</a:t>
              </a:r>
              <a:r>
                <a:rPr lang="en-US" sz="1600" b="1" baseline="0" dirty="0" smtClean="0">
                  <a:latin typeface="Arial Narrow" panose="020B0606020202030204" pitchFamily="34" charset="0"/>
                </a:rPr>
                <a:t> Leg. Assembly Prep + </a:t>
              </a:r>
              <a:r>
                <a:rPr lang="en-US" sz="1600" b="1" dirty="0" smtClean="0">
                  <a:latin typeface="Arial Narrow" panose="020B0606020202030204" pitchFamily="34" charset="0"/>
                </a:rPr>
                <a:t>Week</a:t>
              </a:r>
              <a:r>
                <a:rPr lang="en-US" sz="1600" b="1" baseline="0" dirty="0" smtClean="0">
                  <a:latin typeface="Arial Narrow" panose="020B0606020202030204" pitchFamily="34" charset="0"/>
                </a:rPr>
                <a:t> 12 Legislative Update, 3/31/17</a:t>
              </a:r>
              <a:endParaRPr lang="en-US" sz="1600" b="1" dirty="0">
                <a:latin typeface="Arial Narrow" panose="020B0606020202030204"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5646" y="7334435"/>
              <a:ext cx="662330" cy="368467"/>
            </a:xfrm>
            <a:prstGeom prst="rect">
              <a:avLst/>
            </a:prstGeom>
          </p:spPr>
        </p:pic>
      </p:grpSp>
    </p:spTree>
    <p:extLst>
      <p:ext uri="{BB962C8B-B14F-4D97-AF65-F5344CB8AC3E}">
        <p14:creationId xmlns:p14="http://schemas.microsoft.com/office/powerpoint/2010/main" val="374418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75D4B-4C04-4D6D-ABC2-D1A9AA3B24C7}" type="datetime1">
              <a:rPr lang="en-US" smtClean="0"/>
              <a:t>3/31/2017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157434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437EA-B160-45FE-9949-D781CA90D664}" type="datetime1">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219001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B6AA464-A7E6-497E-ADB9-393DA218FF05}" type="slidenum">
              <a:rPr lang="en-US" smtClean="0"/>
              <a:t>‹#›</a:t>
            </a:fld>
            <a:endParaRPr lang="en-US"/>
          </a:p>
        </p:txBody>
      </p:sp>
      <p:sp>
        <p:nvSpPr>
          <p:cNvPr id="10" name="Rectangle 9"/>
          <p:cNvSpPr/>
          <p:nvPr userDrawn="1"/>
        </p:nvSpPr>
        <p:spPr>
          <a:xfrm>
            <a:off x="1295400" y="6400800"/>
            <a:ext cx="7391400" cy="417393"/>
          </a:xfrm>
          <a:prstGeom prst="rect">
            <a:avLst/>
          </a:prstGeom>
          <a:solidFill>
            <a:srgbClr val="00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latin typeface="Arial Narrow" panose="020B0606020202030204" pitchFamily="34" charset="0"/>
              </a:rPr>
              <a:t>2017</a:t>
            </a:r>
            <a:r>
              <a:rPr lang="en-US" sz="1600" b="1" baseline="0" dirty="0" smtClean="0">
                <a:latin typeface="Arial Narrow" panose="020B0606020202030204" pitchFamily="34" charset="0"/>
              </a:rPr>
              <a:t> Leg. Assembly Prep + </a:t>
            </a:r>
            <a:r>
              <a:rPr lang="en-US" sz="1600" b="1" dirty="0" smtClean="0">
                <a:latin typeface="Arial Narrow" panose="020B0606020202030204" pitchFamily="34" charset="0"/>
              </a:rPr>
              <a:t>Week</a:t>
            </a:r>
            <a:r>
              <a:rPr lang="en-US" sz="1600" b="1" baseline="0" dirty="0" smtClean="0">
                <a:latin typeface="Arial Narrow" panose="020B0606020202030204" pitchFamily="34" charset="0"/>
              </a:rPr>
              <a:t> 12 Legislative Update, 3/31/17</a:t>
            </a:r>
            <a:endParaRPr lang="en-US" sz="1600" b="1" dirty="0">
              <a:latin typeface="Arial Narrow" panose="020B060602020203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400800"/>
            <a:ext cx="662330" cy="368467"/>
          </a:xfrm>
          <a:prstGeom prst="rect">
            <a:avLst/>
          </a:prstGeom>
        </p:spPr>
      </p:pic>
    </p:spTree>
    <p:extLst>
      <p:ext uri="{BB962C8B-B14F-4D97-AF65-F5344CB8AC3E}">
        <p14:creationId xmlns:p14="http://schemas.microsoft.com/office/powerpoint/2010/main" val="322417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78BE14-AAEB-44E1-8557-17E25B39E339}" type="datetime1">
              <a:rPr lang="en-US" smtClean="0"/>
              <a:t>3/31/2017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378085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85BA3-233A-4938-986C-CBBAEFB07933}" type="datetime1">
              <a:rPr lang="en-US" smtClean="0"/>
              <a:t>3/31/2017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5803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9CFC0-A2ED-48CC-9D75-6B5244F963B2}" type="datetime1">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1377990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63D5E-E5A3-48D7-99E1-3FD02E72AA7A}" type="datetime1">
              <a:rPr lang="en-US" smtClean="0"/>
              <a:t>3/31/2017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227746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7DCDD">
            <a:alpha val="2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C4BF7-E475-449C-B1B7-23C64A21F6B1}" type="datetime1">
              <a:rPr lang="en-US" smtClean="0"/>
              <a:t>3/31/2017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77000" y="6300309"/>
            <a:ext cx="2133600" cy="365125"/>
          </a:xfrm>
          <a:prstGeom prst="rect">
            <a:avLst/>
          </a:prstGeom>
        </p:spPr>
        <p:txBody>
          <a:bodyPr vert="horz" lIns="91440" tIns="45720" rIns="91440" bIns="45720" rtlCol="0" anchor="ctr"/>
          <a:lstStyle>
            <a:lvl1pPr algn="r">
              <a:defRPr sz="1200">
                <a:solidFill>
                  <a:schemeClr val="bg1"/>
                </a:solidFill>
              </a:defRPr>
            </a:lvl1pPr>
          </a:lstStyle>
          <a:p>
            <a:fld id="{BB6AA464-A7E6-497E-ADB9-393DA218FF05}" type="slidenum">
              <a:rPr lang="en-US" smtClean="0"/>
              <a:pPr/>
              <a:t>‹#›</a:t>
            </a:fld>
            <a:endParaRPr lang="en-US" dirty="0"/>
          </a:p>
        </p:txBody>
      </p:sp>
    </p:spTree>
    <p:extLst>
      <p:ext uri="{BB962C8B-B14F-4D97-AF65-F5344CB8AC3E}">
        <p14:creationId xmlns:p14="http://schemas.microsoft.com/office/powerpoint/2010/main" val="361689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ssda.org/Legislative/OurPrioritiesPositions.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hyperlink" Target="https://wssda.box.com/shared/static/uic4voguc6xtb5y7ab006ke1acqnjzjw.pdf" TargetMode="External"/><Relationship Id="rId3" Type="http://schemas.openxmlformats.org/officeDocument/2006/relationships/hyperlink" Target="https://wssda.box.com/shared/static/mhpd2bykfc9yif6euftjt2iqtd8g8pt1.pdf" TargetMode="External"/><Relationship Id="rId7" Type="http://schemas.openxmlformats.org/officeDocument/2006/relationships/hyperlink" Target="https://wssda.box.com/shared/static/85c8ytrhqug7f0quvie4c26mi0oyaj0u.pdf" TargetMode="External"/><Relationship Id="rId2" Type="http://schemas.openxmlformats.org/officeDocument/2006/relationships/hyperlink" Target="https://wssda.box.com/shared/static/ngqr97i2yzr0di9lfs2k6z7viiouy7ii.pdf" TargetMode="External"/><Relationship Id="rId1" Type="http://schemas.openxmlformats.org/officeDocument/2006/relationships/slideLayout" Target="../slideLayouts/slideLayout2.xml"/><Relationship Id="rId6" Type="http://schemas.openxmlformats.org/officeDocument/2006/relationships/hyperlink" Target="https://wssda.box.com/shared/static/yr9y0w8jll7ywirvw1c3uvtmgj4yis9b.pdf" TargetMode="External"/><Relationship Id="rId5" Type="http://schemas.openxmlformats.org/officeDocument/2006/relationships/hyperlink" Target="https://wssda.box.com/shared/static/6ldmhhhmnfdutty59p9b9p3qfczibbey.pdf" TargetMode="External"/><Relationship Id="rId4" Type="http://schemas.openxmlformats.org/officeDocument/2006/relationships/hyperlink" Target="https://wssda.box.com/shared/static/lulw5pnoz6uwn5qkvfdpv92sjkvxgkja.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ssda.org/Legislative/OurPrioritiesPositions.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mailto:t.kimbrough@wssda.org" TargetMode="External"/><Relationship Id="rId3" Type="http://schemas.openxmlformats.org/officeDocument/2006/relationships/image" Target="../media/image3.jpeg"/><Relationship Id="rId7" Type="http://schemas.openxmlformats.org/officeDocument/2006/relationships/hyperlink" Target="mailto:j.vavrus@wssda.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ssda.org/Legislative/SchoolBoardLegislativeRepresentatives.aspx" TargetMode="External"/><Relationship Id="rId5" Type="http://schemas.openxmlformats.org/officeDocument/2006/relationships/hyperlink" Target="http://wssda.org/Events/LegislativeAssembly.aspx" TargetMode="External"/><Relationship Id="rId4" Type="http://schemas.openxmlformats.org/officeDocument/2006/relationships/hyperlink" Target="http://wssda.org/Legislative/LegislativeUpdates.aspx"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pp.leg.wa.gov/pbc/" TargetMode="External"/><Relationship Id="rId2" Type="http://schemas.openxmlformats.org/officeDocument/2006/relationships/hyperlink" Target="http://app.leg.wa.gov/billinfo/" TargetMode="External"/><Relationship Id="rId1" Type="http://schemas.openxmlformats.org/officeDocument/2006/relationships/slideLayout" Target="../slideLayouts/slideLayout2.xml"/><Relationship Id="rId6" Type="http://schemas.openxmlformats.org/officeDocument/2006/relationships/hyperlink" Target="https://app.leg.wa.gov/far/Senate/Calendar" TargetMode="External"/><Relationship Id="rId5" Type="http://schemas.openxmlformats.org/officeDocument/2006/relationships/hyperlink" Target="https://app.leg.wa.gov/far/House/Calendar" TargetMode="Externa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app.leg.wa.gov/far/House/Calendar" TargetMode="External"/><Relationship Id="rId3" Type="http://schemas.openxmlformats.org/officeDocument/2006/relationships/hyperlink" Target="https://wssda.box.com/shared/static/avr9h6vqrdz2o7w21rtjkglmxp7hngqi.pdf" TargetMode="External"/><Relationship Id="rId7" Type="http://schemas.openxmlformats.org/officeDocument/2006/relationships/hyperlink" Target="http://leg.wa.gov/Senate/Committees/RULE/Pages/MembersStaff.aspx" TargetMode="External"/><Relationship Id="rId12" Type="http://schemas.openxmlformats.org/officeDocument/2006/relationships/hyperlink" Target="https://twitter.com/search?f=tweets&amp;vertical=news&amp;q=%23waleg&amp;src=typd" TargetMode="External"/><Relationship Id="rId2" Type="http://schemas.openxmlformats.org/officeDocument/2006/relationships/hyperlink" Target="https://wssda.box.com/shared/static/ywk978zbgyhw7tkkeankd5ei9boa0wt7.pdf" TargetMode="External"/><Relationship Id="rId1" Type="http://schemas.openxmlformats.org/officeDocument/2006/relationships/slideLayout" Target="../slideLayouts/slideLayout2.xml"/><Relationship Id="rId6" Type="http://schemas.openxmlformats.org/officeDocument/2006/relationships/hyperlink" Target="http://leg.wa.gov/House/Committees/RUL/Pages/MembersStaff.aspx" TargetMode="External"/><Relationship Id="rId11" Type="http://schemas.openxmlformats.org/officeDocument/2006/relationships/hyperlink" Target="https://www.tvw.org/tvchannels/senate/" TargetMode="External"/><Relationship Id="rId5" Type="http://schemas.openxmlformats.org/officeDocument/2006/relationships/hyperlink" Target="http://leg.wa.gov/House/Committees/APP/Pages/default.aspx" TargetMode="External"/><Relationship Id="rId10" Type="http://schemas.openxmlformats.org/officeDocument/2006/relationships/hyperlink" Target="https://www.tvw.org/tvchannels/house/" TargetMode="External"/><Relationship Id="rId4" Type="http://schemas.openxmlformats.org/officeDocument/2006/relationships/hyperlink" Target="https://wssda.box.com/shared/static/qd9j8i2hcpq2bioj0i1r79qlfosf6gla.xls" TargetMode="External"/><Relationship Id="rId9" Type="http://schemas.openxmlformats.org/officeDocument/2006/relationships/hyperlink" Target="https://app.leg.wa.gov/far/Senate/Calendar"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app.leg.wa.gov/billsummary?BillNumber=5639&amp;Year=2017" TargetMode="External"/><Relationship Id="rId13" Type="http://schemas.openxmlformats.org/officeDocument/2006/relationships/hyperlink" Target="http://app.leg.wa.gov/billsummary?BillNumber=1618&amp;Year=2017" TargetMode="External"/><Relationship Id="rId18" Type="http://schemas.openxmlformats.org/officeDocument/2006/relationships/hyperlink" Target="http://app.leg.wa.gov/billsummary?BillNumber=1816&amp;Year=2017" TargetMode="External"/><Relationship Id="rId3" Type="http://schemas.openxmlformats.org/officeDocument/2006/relationships/hyperlink" Target="http://app.leg.wa.gov/billsummary?BillNumber=5236&amp;Year=2017" TargetMode="External"/><Relationship Id="rId7" Type="http://schemas.openxmlformats.org/officeDocument/2006/relationships/hyperlink" Target="http://app.leg.wa.gov/billsummary?BillNumber=1046&amp;Year=2017" TargetMode="External"/><Relationship Id="rId12" Type="http://schemas.openxmlformats.org/officeDocument/2006/relationships/hyperlink" Target="http://app.leg.wa.gov/billsummary?BillNumber=1551&amp;Year=2017" TargetMode="External"/><Relationship Id="rId17" Type="http://schemas.openxmlformats.org/officeDocument/2006/relationships/hyperlink" Target="http://app.leg.wa.gov/billsummary?BillNumber=5241&amp;Year=2017" TargetMode="External"/><Relationship Id="rId2" Type="http://schemas.openxmlformats.org/officeDocument/2006/relationships/hyperlink" Target="http://app.leg.wa.gov/billsummary?BillNumber=5064&amp;Year=2017" TargetMode="External"/><Relationship Id="rId16" Type="http://schemas.openxmlformats.org/officeDocument/2006/relationships/hyperlink" Target="http://app.leg.wa.gov/billsummary?BillNumber=5293&amp;Year=2017" TargetMode="External"/><Relationship Id="rId20" Type="http://schemas.openxmlformats.org/officeDocument/2006/relationships/hyperlink" Target="http://app.leg.wa.gov/billsummary?BillNumber=1641&amp;Year=2017" TargetMode="External"/><Relationship Id="rId1" Type="http://schemas.openxmlformats.org/officeDocument/2006/relationships/slideLayout" Target="../slideLayouts/slideLayout2.xml"/><Relationship Id="rId6" Type="http://schemas.openxmlformats.org/officeDocument/2006/relationships/hyperlink" Target="http://app.leg.wa.gov/billsummary?BillNumber=5891&amp;Year=2017" TargetMode="External"/><Relationship Id="rId11" Type="http://schemas.openxmlformats.org/officeDocument/2006/relationships/hyperlink" Target="http://app.leg.wa.gov/billsummary?BillNumber=1508&amp;Year=2017" TargetMode="External"/><Relationship Id="rId5" Type="http://schemas.openxmlformats.org/officeDocument/2006/relationships/hyperlink" Target="http://app.leg.wa.gov/billsummary?BillNumber=1481&amp;Year=2017" TargetMode="External"/><Relationship Id="rId15" Type="http://schemas.openxmlformats.org/officeDocument/2006/relationships/hyperlink" Target="http://app.leg.wa.gov/billsummary?BillNumber=1170&amp;Year=2017" TargetMode="External"/><Relationship Id="rId10" Type="http://schemas.openxmlformats.org/officeDocument/2006/relationships/hyperlink" Target="http://app.leg.wa.gov/billsummary?BillNumber=1235&amp;Year=2017" TargetMode="External"/><Relationship Id="rId19" Type="http://schemas.openxmlformats.org/officeDocument/2006/relationships/hyperlink" Target="http://app.leg.wa.gov/billsummary?BillNumber=1867&amp;Year=2017" TargetMode="External"/><Relationship Id="rId4" Type="http://schemas.openxmlformats.org/officeDocument/2006/relationships/hyperlink" Target="http://app.leg.wa.gov/billsummary?BillNumber=5449&amp;Year=2017" TargetMode="External"/><Relationship Id="rId9" Type="http://schemas.openxmlformats.org/officeDocument/2006/relationships/hyperlink" Target="http://lawfilesext.leg.wa.gov/biennium/2017-18/Pdf/Amendments/House/5639%20AMH%20ED%20H2507.2.pdf" TargetMode="External"/><Relationship Id="rId14" Type="http://schemas.openxmlformats.org/officeDocument/2006/relationships/hyperlink" Target="http://app.leg.wa.gov/billsummary?BillNumber=1445&amp;Year=2017"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app.leg.wa.gov/billsummary?BillNumber=1346&amp;Chamber=House&amp;Year=2017" TargetMode="External"/><Relationship Id="rId3" Type="http://schemas.openxmlformats.org/officeDocument/2006/relationships/hyperlink" Target="http://app.leg.wa.gov/billsummary?BillNumber=1654&amp;Year=2017" TargetMode="External"/><Relationship Id="rId7" Type="http://schemas.openxmlformats.org/officeDocument/2006/relationships/hyperlink" Target="http://app.leg.wa.gov/billsummary?BillNumber=5325&amp;Year=2017" TargetMode="External"/><Relationship Id="rId2" Type="http://schemas.openxmlformats.org/officeDocument/2006/relationships/hyperlink" Target="http://app.leg.wa.gov/billsummary?BillNumber=1341&amp;Year=2017" TargetMode="External"/><Relationship Id="rId1" Type="http://schemas.openxmlformats.org/officeDocument/2006/relationships/slideLayout" Target="../slideLayouts/slideLayout2.xml"/><Relationship Id="rId6" Type="http://schemas.openxmlformats.org/officeDocument/2006/relationships/hyperlink" Target="http://app.leg.wa.gov/billsummary?BillNumber=5142&amp;Year=2017" TargetMode="External"/><Relationship Id="rId11" Type="http://schemas.openxmlformats.org/officeDocument/2006/relationships/hyperlink" Target="http://app.leg.wa.gov/billsummary?BillNumber=1827&amp;Year=2017" TargetMode="External"/><Relationship Id="rId5" Type="http://schemas.openxmlformats.org/officeDocument/2006/relationships/hyperlink" Target="http://app.leg.wa.gov/billsummary?BillNumber=5712&amp;Year=2017" TargetMode="External"/><Relationship Id="rId10" Type="http://schemas.openxmlformats.org/officeDocument/2006/relationships/hyperlink" Target="http://app.leg.wa.gov/billsummary?BillNumber=5070&amp;Chamber=Senate&amp;Year=2017" TargetMode="External"/><Relationship Id="rId4" Type="http://schemas.openxmlformats.org/officeDocument/2006/relationships/hyperlink" Target="http://app.leg.wa.gov/billsummary?BillNumber=1445&amp;Chamber=House&amp;Year=2017" TargetMode="External"/><Relationship Id="rId9" Type="http://schemas.openxmlformats.org/officeDocument/2006/relationships/hyperlink" Target="http://app.leg.wa.gov/billsummary?BillNumber=1115&amp;Year=2017"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app.leg.wa.gov/billsummary?BillNumber=1594&amp;Year=2017" TargetMode="External"/><Relationship Id="rId3" Type="http://schemas.openxmlformats.org/officeDocument/2006/relationships/hyperlink" Target="http://app.leg.wa.gov/billsummary?BillNumber=5404&amp;Year=2017" TargetMode="External"/><Relationship Id="rId7" Type="http://schemas.openxmlformats.org/officeDocument/2006/relationships/hyperlink" Target="http://app.leg.wa.gov/billsummary?BillNumber=5068&amp;Year=2017" TargetMode="External"/><Relationship Id="rId12" Type="http://schemas.openxmlformats.org/officeDocument/2006/relationships/hyperlink" Target="http://app.leg.wa.gov/billsummary?BillNumber=5726&amp;Year=2017" TargetMode="External"/><Relationship Id="rId2" Type="http://schemas.openxmlformats.org/officeDocument/2006/relationships/hyperlink" Target="http://app.leg.wa.gov/billsummary?BillNumber=1279&amp;Year=2017" TargetMode="External"/><Relationship Id="rId1" Type="http://schemas.openxmlformats.org/officeDocument/2006/relationships/slideLayout" Target="../slideLayouts/slideLayout2.xml"/><Relationship Id="rId6" Type="http://schemas.openxmlformats.org/officeDocument/2006/relationships/hyperlink" Target="http://app.leg.wa.gov/billsummary?BillNumber=1800&amp;Year=2017" TargetMode="External"/><Relationship Id="rId11" Type="http://schemas.openxmlformats.org/officeDocument/2006/relationships/hyperlink" Target="http://app.leg.wa.gov/billsummary?BillNumber=5641&amp;Year=2017" TargetMode="External"/><Relationship Id="rId5" Type="http://schemas.openxmlformats.org/officeDocument/2006/relationships/hyperlink" Target="http://app.leg.wa.gov/billsummary?BillNumber=1017&amp;Year=2017" TargetMode="External"/><Relationship Id="rId10" Type="http://schemas.openxmlformats.org/officeDocument/2006/relationships/hyperlink" Target="http://app.leg.wa.gov/billsummary?BillNumber=1886&amp;Year=2017" TargetMode="External"/><Relationship Id="rId4" Type="http://schemas.openxmlformats.org/officeDocument/2006/relationships/hyperlink" Target="http://app.leg.wa.gov/billsummary?BillNumber=5107&amp;Year=2017" TargetMode="External"/><Relationship Id="rId9" Type="http://schemas.openxmlformats.org/officeDocument/2006/relationships/hyperlink" Target="http://app.leg.wa.gov/billsummary?BillNumber=1060&amp;Year=2017"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app.leg.wa.gov/billsummary?BillNumber=5048&amp;Year=2017" TargetMode="External"/><Relationship Id="rId13" Type="http://schemas.openxmlformats.org/officeDocument/2006/relationships/hyperlink" Target="http://app.leg.wa.gov/billsummary?BillNumber=5113&amp;Year=2017" TargetMode="External"/><Relationship Id="rId18" Type="http://schemas.openxmlformats.org/officeDocument/2006/relationships/hyperlink" Target="http://app.leg.wa.gov/billsummary?Year=2017&amp;BillNumber=2163" TargetMode="External"/><Relationship Id="rId26" Type="http://schemas.openxmlformats.org/officeDocument/2006/relationships/hyperlink" Target="http://app.leg.wa.gov/billsummary?BillNumber=5086&amp;Year=2017" TargetMode="External"/><Relationship Id="rId3" Type="http://schemas.openxmlformats.org/officeDocument/2006/relationships/hyperlink" Target="http://app.leg.wa.gov/billsummary?Year=2017&amp;BillNumber=5875" TargetMode="External"/><Relationship Id="rId21" Type="http://schemas.openxmlformats.org/officeDocument/2006/relationships/hyperlink" Target="http://app.leg.wa.gov/billsummary?BillNumber=5644&amp;Year=2017" TargetMode="External"/><Relationship Id="rId7" Type="http://schemas.openxmlformats.org/officeDocument/2006/relationships/hyperlink" Target="http://app.leg.wa.gov/billsummary?BillNumber=1511&amp;Year=2017" TargetMode="External"/><Relationship Id="rId12" Type="http://schemas.openxmlformats.org/officeDocument/2006/relationships/hyperlink" Target="http://app.leg.wa.gov/billsummary?BillNumber=5111&amp;Year=2017" TargetMode="External"/><Relationship Id="rId17" Type="http://schemas.openxmlformats.org/officeDocument/2006/relationships/hyperlink" Target="http://app.leg.wa.gov/billsummary?Year=2017&amp;BillNumber=2164" TargetMode="External"/><Relationship Id="rId25" Type="http://schemas.openxmlformats.org/officeDocument/2006/relationships/hyperlink" Target="http://app.leg.wa.gov/billsummary?BillNumber=1080&amp;Chamber=House&amp;Year=2017" TargetMode="External"/><Relationship Id="rId2" Type="http://schemas.openxmlformats.org/officeDocument/2006/relationships/hyperlink" Target="http://app.leg.wa.gov/billsummary?BillNumber=5607&amp;Year=2017" TargetMode="External"/><Relationship Id="rId16" Type="http://schemas.openxmlformats.org/officeDocument/2006/relationships/hyperlink" Target="http://app.leg.wa.gov/billsummary?Year=2017&amp;BillNumber=5112" TargetMode="External"/><Relationship Id="rId20" Type="http://schemas.openxmlformats.org/officeDocument/2006/relationships/hyperlink" Target="http://app.leg.wa.gov/billsummary?BillNumber=5453&amp;Year=2017" TargetMode="External"/><Relationship Id="rId29" Type="http://schemas.openxmlformats.org/officeDocument/2006/relationships/hyperlink" Target="https://wssda.box.com/shared/static/f6bz9odm39tfhts9f76j7hrj3q30rgci.pdf" TargetMode="External"/><Relationship Id="rId1" Type="http://schemas.openxmlformats.org/officeDocument/2006/relationships/slideLayout" Target="../slideLayouts/slideLayout2.xml"/><Relationship Id="rId6" Type="http://schemas.openxmlformats.org/officeDocument/2006/relationships/hyperlink" Target="http://app.leg.wa.gov/billsummary?Year=2017&amp;BillNumber=5853" TargetMode="External"/><Relationship Id="rId11" Type="http://schemas.openxmlformats.org/officeDocument/2006/relationships/hyperlink" Target="http://app.leg.wa.gov/billsummary?BillNumber=5664&amp;Year=2017" TargetMode="External"/><Relationship Id="rId24" Type="http://schemas.openxmlformats.org/officeDocument/2006/relationships/hyperlink" Target="http://app.leg.wa.gov/billsummary?BillNumber=5090&amp;Year=2017" TargetMode="External"/><Relationship Id="rId5" Type="http://schemas.openxmlformats.org/officeDocument/2006/relationships/hyperlink" Target="http://app.leg.wa.gov/billsummary?BillNumber=5825&amp;Year=2017" TargetMode="External"/><Relationship Id="rId15" Type="http://schemas.openxmlformats.org/officeDocument/2006/relationships/hyperlink" Target="http://app.leg.wa.gov/billsummary?Year=2017&amp;BillNumber=1549" TargetMode="External"/><Relationship Id="rId23" Type="http://schemas.openxmlformats.org/officeDocument/2006/relationships/hyperlink" Target="http://app.leg.wa.gov/billsummary?BillNumber=1203&amp;Year=2017" TargetMode="External"/><Relationship Id="rId28" Type="http://schemas.openxmlformats.org/officeDocument/2006/relationships/hyperlink" Target="http://app.leg.wa.gov/billsummary?Year=2017&amp;BillNumber=2170" TargetMode="External"/><Relationship Id="rId10" Type="http://schemas.openxmlformats.org/officeDocument/2006/relationships/hyperlink" Target="http://app.leg.wa.gov/billsummary?BillNumber=5023&amp;Year=2017" TargetMode="External"/><Relationship Id="rId19" Type="http://schemas.openxmlformats.org/officeDocument/2006/relationships/hyperlink" Target="http://app.leg.wa.gov/billsummary?BillNumber=5702&amp;Year=2017" TargetMode="External"/><Relationship Id="rId4" Type="http://schemas.openxmlformats.org/officeDocument/2006/relationships/hyperlink" Target="http://app.leg.wa.gov/billsummary?BillNumber=1843&amp;Year=2017" TargetMode="External"/><Relationship Id="rId9" Type="http://schemas.openxmlformats.org/officeDocument/2006/relationships/hyperlink" Target="http://app.leg.wa.gov/billsummary?BillNumber=1067&amp;Year=2017" TargetMode="External"/><Relationship Id="rId14" Type="http://schemas.openxmlformats.org/officeDocument/2006/relationships/hyperlink" Target="http://app.leg.wa.gov/billsummary?BillNumber=5127&amp;Year=2017" TargetMode="External"/><Relationship Id="rId22" Type="http://schemas.openxmlformats.org/officeDocument/2006/relationships/hyperlink" Target="http://app.leg.wa.gov/billsummary?BillNumber=1777&amp;Year=2017" TargetMode="External"/><Relationship Id="rId27" Type="http://schemas.openxmlformats.org/officeDocument/2006/relationships/hyperlink" Target="http://app.leg.wa.gov/billsummary?BillNumber=1075&amp;Chamber=House&amp;Year=2017"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wasa-oly.org/WASA/images/WASA/4.0%20Government%20Relations/4.4.1%20This%20Week%20In%20Olympia%20-%20TWIO/Download_Files/TWIO%202017/3-28-17UpdatedHouseBudgetTWIO%20Special%20Edition.pdf" TargetMode="External"/><Relationship Id="rId3" Type="http://schemas.openxmlformats.org/officeDocument/2006/relationships/hyperlink" Target="https://app.leg.wa.gov/CMD/Handler.ashx?MethodName=getdocumentcontent&amp;documentId=G7IsJFuGjHM&amp;att=false" TargetMode="External"/><Relationship Id="rId7" Type="http://schemas.openxmlformats.org/officeDocument/2006/relationships/hyperlink" Target="http://leap.leg.wa.gov/leap/budget/detail/2017/so1719p.asp" TargetMode="External"/><Relationship Id="rId2" Type="http://schemas.openxmlformats.org/officeDocument/2006/relationships/hyperlink" Target="https://app.leg.wa.gov/CMD/Handler.ashx?MethodName=getdocumentcontent&amp;documentId=Ag6ckGJ-y4w&amp;att=false" TargetMode="External"/><Relationship Id="rId1" Type="http://schemas.openxmlformats.org/officeDocument/2006/relationships/slideLayout" Target="../slideLayouts/slideLayout2.xml"/><Relationship Id="rId6" Type="http://schemas.openxmlformats.org/officeDocument/2006/relationships/hyperlink" Target="http://fiscal.wa.gov/BudgetO.aspx" TargetMode="External"/><Relationship Id="rId5" Type="http://schemas.openxmlformats.org/officeDocument/2006/relationships/hyperlink" Target="http://fiscal.wa.gov/" TargetMode="External"/><Relationship Id="rId4" Type="http://schemas.openxmlformats.org/officeDocument/2006/relationships/hyperlink" Target="https://app.leg.wa.gov/CMD/Handler.ashx?MethodName=getdocumentcontent&amp;documentId=TID1Q_WYHso&amp;att=false" TargetMode="External"/><Relationship Id="rId9" Type="http://schemas.openxmlformats.org/officeDocument/2006/relationships/hyperlink" Target="http://app.leg.wa.gov/billsummary?BillNumber=2185&amp;Year=2017"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ssda.box.com/shared/static/molq10apke5pnq85ktwana4tj14ugj77.pdf" TargetMode="External"/><Relationship Id="rId2" Type="http://schemas.openxmlformats.org/officeDocument/2006/relationships/hyperlink" Target="http://wssda.org/Legislative/LegislativeCommittee.aspx" TargetMode="External"/><Relationship Id="rId1" Type="http://schemas.openxmlformats.org/officeDocument/2006/relationships/slideLayout" Target="../slideLayouts/slideLayout2.xml"/><Relationship Id="rId6" Type="http://schemas.openxmlformats.org/officeDocument/2006/relationships/hyperlink" Target="http://wssda.org/Legislative/LegislativeUpdates/2017EducationBudgetProposals.aspx" TargetMode="External"/><Relationship Id="rId5" Type="http://schemas.openxmlformats.org/officeDocument/2006/relationships/hyperlink" Target="mailto:j.vavrus@wssda.org" TargetMode="External"/><Relationship Id="rId4" Type="http://schemas.openxmlformats.org/officeDocument/2006/relationships/hyperlink" Target="https://wssda.box.com/shared/static/qqm0aqlft2a711xt3sdzkh7wcy38ajnv.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fiscal.wa.gov/BudgetCBills.aspx" TargetMode="External"/><Relationship Id="rId2" Type="http://schemas.openxmlformats.org/officeDocument/2006/relationships/hyperlink" Target="http://leap.leg.wa.gov/leap/Budget/Detail/2017/scBillSB5086_0329.pdf" TargetMode="External"/><Relationship Id="rId1" Type="http://schemas.openxmlformats.org/officeDocument/2006/relationships/slideLayout" Target="../slideLayouts/slideLayout2.xml"/><Relationship Id="rId6" Type="http://schemas.openxmlformats.org/officeDocument/2006/relationships/hyperlink" Target="https://app.leg.wa.gov/CMD/meeting.aspx?ca=%20CB" TargetMode="External"/><Relationship Id="rId5" Type="http://schemas.openxmlformats.org/officeDocument/2006/relationships/hyperlink" Target="http://fiscal.wa.gov/BudgetC.aspx" TargetMode="External"/><Relationship Id="rId4" Type="http://schemas.openxmlformats.org/officeDocument/2006/relationships/hyperlink" Target="http://leap.leg.wa.gov/leap/Budget/Detail/2017/scSummaryDocs_0328.pdf"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wssda.org/Events/RegionalMeetings.asp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hyperlink" Target="http://www.tvw.org/watch/?eventID=2017011011" TargetMode="External"/><Relationship Id="rId3" Type="http://schemas.openxmlformats.org/officeDocument/2006/relationships/hyperlink" Target="http://app.leg.wa.gov/billinfo/" TargetMode="External"/><Relationship Id="rId7" Type="http://schemas.openxmlformats.org/officeDocument/2006/relationships/hyperlink" Target="http://leg.wa.gov/Senate/Committees/Pages/default.aspx" TargetMode="External"/><Relationship Id="rId2" Type="http://schemas.openxmlformats.org/officeDocument/2006/relationships/hyperlink" Target="http://leg.wa.gov/JointCommittees/EFTF/Pages/default.aspx" TargetMode="External"/><Relationship Id="rId1" Type="http://schemas.openxmlformats.org/officeDocument/2006/relationships/slideLayout" Target="../slideLayouts/slideLayout2.xml"/><Relationship Id="rId6" Type="http://schemas.openxmlformats.org/officeDocument/2006/relationships/hyperlink" Target="http://leg.wa.gov/House/Committees/Pages/default.aspx" TargetMode="External"/><Relationship Id="rId5" Type="http://schemas.openxmlformats.org/officeDocument/2006/relationships/hyperlink" Target="http://leg.wa.gov/legislature/Pages/CommitteeListing.aspx" TargetMode="External"/><Relationship Id="rId4" Type="http://schemas.openxmlformats.org/officeDocument/2006/relationships/hyperlink" Target="https://app.leg.wa.gov/pbc/"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ssda.org/Legislative/LegislativeUpdates/2017EducationBudgetProposals.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ssda.org/Legislative/AdvocacyResources.aspx" TargetMode="External"/><Relationship Id="rId5" Type="http://schemas.openxmlformats.org/officeDocument/2006/relationships/hyperlink" Target="http://wssda.org/Legislative/LegislativeUpdates.aspx" TargetMode="External"/><Relationship Id="rId4" Type="http://schemas.openxmlformats.org/officeDocument/2006/relationships/hyperlink" Target="http://wssda.org/Legislative/SchoolBoardLegislativeRepresentatives.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hyperlink" Target="https://twitter.com/search?q=#waedu&amp;src=typd" TargetMode="External"/><Relationship Id="rId3" Type="http://schemas.openxmlformats.org/officeDocument/2006/relationships/hyperlink" Target="http://wssda.org/Legislative/LegislativeCommittee.aspx" TargetMode="External"/><Relationship Id="rId7" Type="http://schemas.openxmlformats.org/officeDocument/2006/relationships/hyperlink" Target="https://twitter.com/search?q=#wssdaleg&amp;src=typd"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twitter.com/jessicavavrus" TargetMode="External"/><Relationship Id="rId5" Type="http://schemas.openxmlformats.org/officeDocument/2006/relationships/hyperlink" Target="http://wssda.org/Events/LegislativeConference.aspx" TargetMode="External"/><Relationship Id="rId4" Type="http://schemas.openxmlformats.org/officeDocument/2006/relationships/hyperlink" Target="http://wssda.org/Events/LegislativeAssembly.aspx" TargetMode="External"/><Relationship Id="rId9" Type="http://schemas.openxmlformats.org/officeDocument/2006/relationships/hyperlink" Target="https://twitter.com/search?q=#waleg&amp;src=typd" TargetMode="Externa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j.vavrus@wssda.org" TargetMode="Externa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ssda.org/Events/LegislativeAssembly.aspx" TargetMode="External"/><Relationship Id="rId4" Type="http://schemas.openxmlformats.org/officeDocument/2006/relationships/hyperlink" Target="http://wssda.org/Legislative/OurPrioritiesPosition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6087" y="914400"/>
            <a:ext cx="2929632" cy="3524234"/>
          </a:xfrm>
          <a:prstGeom prst="rect">
            <a:avLst/>
          </a:prstGeom>
        </p:spPr>
      </p:pic>
      <p:sp>
        <p:nvSpPr>
          <p:cNvPr id="6" name="Rectangle 5"/>
          <p:cNvSpPr/>
          <p:nvPr/>
        </p:nvSpPr>
        <p:spPr>
          <a:xfrm>
            <a:off x="0" y="4471184"/>
            <a:ext cx="9144000" cy="1929615"/>
          </a:xfrm>
          <a:prstGeom prst="rect">
            <a:avLst/>
          </a:prstGeom>
          <a:solidFill>
            <a:srgbClr val="00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4703" y="4930775"/>
            <a:ext cx="7772400" cy="631825"/>
          </a:xfrm>
        </p:spPr>
        <p:txBody>
          <a:bodyPr>
            <a:noAutofit/>
          </a:bodyPr>
          <a:lstStyle/>
          <a:p>
            <a:r>
              <a:rPr lang="en-US" sz="3200" b="1" spc="-150" dirty="0" smtClean="0">
                <a:solidFill>
                  <a:schemeClr val="bg1"/>
                </a:solidFill>
                <a:latin typeface="Arial Narrow" panose="020B0606020202030204" pitchFamily="34" charset="0"/>
              </a:rPr>
              <a:t>WSSDA’s Weekly </a:t>
            </a:r>
            <a:r>
              <a:rPr lang="en-US" sz="3200" b="1" spc="-150" dirty="0" smtClean="0">
                <a:solidFill>
                  <a:schemeClr val="bg1"/>
                </a:solidFill>
                <a:latin typeface="Arial Narrow" panose="020B0606020202030204" pitchFamily="34" charset="0"/>
              </a:rPr>
              <a:t>Webinar:</a:t>
            </a:r>
            <a:br>
              <a:rPr lang="en-US" sz="3200" b="1" spc="-150" dirty="0" smtClean="0">
                <a:solidFill>
                  <a:schemeClr val="bg1"/>
                </a:solidFill>
                <a:latin typeface="Arial Narrow" panose="020B0606020202030204" pitchFamily="34" charset="0"/>
              </a:rPr>
            </a:br>
            <a:r>
              <a:rPr lang="en-US" sz="3200" b="1" spc="-150" dirty="0" smtClean="0">
                <a:solidFill>
                  <a:schemeClr val="bg1"/>
                </a:solidFill>
                <a:latin typeface="Arial Narrow" panose="020B0606020202030204" pitchFamily="34" charset="0"/>
              </a:rPr>
              <a:t>Legislative Assembly Preparations</a:t>
            </a:r>
            <a:br>
              <a:rPr lang="en-US" sz="3200" b="1" spc="-150" dirty="0" smtClean="0">
                <a:solidFill>
                  <a:schemeClr val="bg1"/>
                </a:solidFill>
                <a:latin typeface="Arial Narrow" panose="020B0606020202030204" pitchFamily="34" charset="0"/>
              </a:rPr>
            </a:br>
            <a:r>
              <a:rPr lang="en-US" sz="3200" b="1" spc="-150" dirty="0" smtClean="0">
                <a:solidFill>
                  <a:schemeClr val="bg1"/>
                </a:solidFill>
                <a:latin typeface="Arial Narrow" panose="020B0606020202030204" pitchFamily="34" charset="0"/>
              </a:rPr>
              <a:t>Week 12 Update</a:t>
            </a:r>
            <a:endParaRPr lang="en-US" sz="3200" b="1" spc="-150" dirty="0">
              <a:solidFill>
                <a:schemeClr val="bg1"/>
              </a:solidFill>
              <a:latin typeface="Arial Narrow" panose="020B0606020202030204" pitchFamily="34" charset="0"/>
            </a:endParaRPr>
          </a:p>
        </p:txBody>
      </p:sp>
      <p:sp>
        <p:nvSpPr>
          <p:cNvPr id="3" name="Subtitle 2"/>
          <p:cNvSpPr>
            <a:spLocks noGrp="1"/>
          </p:cNvSpPr>
          <p:nvPr>
            <p:ph type="subTitle" idx="1"/>
          </p:nvPr>
        </p:nvSpPr>
        <p:spPr>
          <a:xfrm>
            <a:off x="1371600" y="6019800"/>
            <a:ext cx="6400800" cy="685800"/>
          </a:xfrm>
        </p:spPr>
        <p:txBody>
          <a:bodyPr>
            <a:normAutofit/>
          </a:bodyPr>
          <a:lstStyle/>
          <a:p>
            <a:r>
              <a:rPr lang="en-US" sz="2000" dirty="0" smtClean="0">
                <a:solidFill>
                  <a:schemeClr val="bg1"/>
                </a:solidFill>
                <a:latin typeface="Arial Narrow" panose="020B0606020202030204" pitchFamily="34" charset="0"/>
              </a:rPr>
              <a:t>March 31, </a:t>
            </a:r>
            <a:r>
              <a:rPr lang="en-US" sz="2000" dirty="0" smtClean="0">
                <a:solidFill>
                  <a:schemeClr val="bg1"/>
                </a:solidFill>
                <a:latin typeface="Arial Narrow" panose="020B0606020202030204" pitchFamily="34" charset="0"/>
              </a:rPr>
              <a:t>2017</a:t>
            </a:r>
          </a:p>
        </p:txBody>
      </p:sp>
      <p:sp>
        <p:nvSpPr>
          <p:cNvPr id="4" name="Slide Number Placeholder 3"/>
          <p:cNvSpPr>
            <a:spLocks noGrp="1"/>
          </p:cNvSpPr>
          <p:nvPr>
            <p:ph type="sldNum" sz="quarter" idx="12"/>
          </p:nvPr>
        </p:nvSpPr>
        <p:spPr/>
        <p:txBody>
          <a:bodyPr/>
          <a:lstStyle/>
          <a:p>
            <a:fld id="{BB6AA464-A7E6-497E-ADB9-393DA218FF05}" type="slidenum">
              <a:rPr lang="en-US" smtClean="0"/>
              <a:t>1</a:t>
            </a:fld>
            <a:endParaRPr lang="en-US"/>
          </a:p>
        </p:txBody>
      </p:sp>
    </p:spTree>
    <p:extLst>
      <p:ext uri="{BB962C8B-B14F-4D97-AF65-F5344CB8AC3E}">
        <p14:creationId xmlns:p14="http://schemas.microsoft.com/office/powerpoint/2010/main" val="1218217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02575" cy="609600"/>
          </a:xfrm>
        </p:spPr>
        <p:txBody>
          <a:bodyPr>
            <a:normAutofit fontScale="90000"/>
          </a:bodyPr>
          <a:lstStyle/>
          <a:p>
            <a:pPr>
              <a:defRPr/>
            </a:pPr>
            <a:r>
              <a:rPr lang="en-US" b="0" dirty="0" smtClean="0"/>
              <a:t>Navigating WSSDA </a:t>
            </a:r>
            <a:r>
              <a:rPr lang="en-US" dirty="0"/>
              <a:t>Positions</a:t>
            </a:r>
            <a:br>
              <a:rPr lang="en-US" dirty="0"/>
            </a:br>
            <a:r>
              <a:rPr lang="en-US" sz="2200" dirty="0">
                <a:hlinkClick r:id="rId3"/>
              </a:rPr>
              <a:t>http://</a:t>
            </a:r>
            <a:r>
              <a:rPr lang="en-US" sz="2200" dirty="0" smtClean="0">
                <a:hlinkClick r:id="rId3"/>
              </a:rPr>
              <a:t>wssda.org/Legislative/OurPrioritiesPositions.aspx</a:t>
            </a:r>
            <a:r>
              <a:rPr lang="en-US" sz="2200" dirty="0" smtClean="0"/>
              <a:t>  </a:t>
            </a:r>
            <a:endParaRPr lang="en-US" sz="2200" b="0" dirty="0"/>
          </a:p>
        </p:txBody>
      </p:sp>
      <p:sp>
        <p:nvSpPr>
          <p:cNvPr id="3" name="Content Placeholder 2"/>
          <p:cNvSpPr>
            <a:spLocks noGrp="1"/>
          </p:cNvSpPr>
          <p:nvPr>
            <p:ph idx="1"/>
          </p:nvPr>
        </p:nvSpPr>
        <p:spPr>
          <a:xfrm>
            <a:off x="212725" y="1066800"/>
            <a:ext cx="7102475" cy="4940300"/>
          </a:xfrm>
        </p:spPr>
        <p:txBody>
          <a:bodyPr>
            <a:noAutofit/>
          </a:bodyPr>
          <a:lstStyle/>
          <a:p>
            <a:pPr>
              <a:defRPr/>
            </a:pPr>
            <a:r>
              <a:rPr lang="en-US" sz="2400" dirty="0" smtClean="0"/>
              <a:t>109 total legislative positions</a:t>
            </a:r>
          </a:p>
          <a:p>
            <a:pPr>
              <a:defRPr/>
            </a:pPr>
            <a:r>
              <a:rPr lang="en-US" sz="2400" dirty="0" smtClean="0"/>
              <a:t>Standing Legislative Positions (SLPs)</a:t>
            </a:r>
          </a:p>
          <a:p>
            <a:pPr lvl="1">
              <a:defRPr/>
            </a:pPr>
            <a:r>
              <a:rPr lang="en-US" sz="2000" dirty="0" smtClean="0"/>
              <a:t>Approved </a:t>
            </a:r>
            <a:r>
              <a:rPr lang="en-US" sz="2000" dirty="0"/>
              <a:t>by the Legislative Assembly for four consecutive </a:t>
            </a:r>
            <a:r>
              <a:rPr lang="en-US" sz="2000" dirty="0" smtClean="0"/>
              <a:t>years</a:t>
            </a:r>
          </a:p>
          <a:p>
            <a:pPr lvl="1">
              <a:defRPr/>
            </a:pPr>
            <a:r>
              <a:rPr lang="en-US" sz="2000" dirty="0" smtClean="0"/>
              <a:t>Reviewed annually by WSSDA Streamlining Sub-Committee (Leg. Committee + Board of Directors)</a:t>
            </a:r>
          </a:p>
          <a:p>
            <a:pPr>
              <a:defRPr/>
            </a:pPr>
            <a:r>
              <a:rPr lang="en-US" sz="2400" dirty="0" smtClean="0"/>
              <a:t>Legislative Positions (LPs)</a:t>
            </a:r>
          </a:p>
          <a:p>
            <a:pPr lvl="1">
              <a:defRPr/>
            </a:pPr>
            <a:r>
              <a:rPr lang="en-US" sz="1600" dirty="0"/>
              <a:t> </a:t>
            </a:r>
            <a:r>
              <a:rPr lang="en-US" sz="2000" dirty="0"/>
              <a:t>A</a:t>
            </a:r>
            <a:r>
              <a:rPr lang="en-US" sz="2000" dirty="0" smtClean="0"/>
              <a:t>pproved </a:t>
            </a:r>
            <a:r>
              <a:rPr lang="en-US" sz="2000" dirty="0"/>
              <a:t>by the Assembly for between one and three </a:t>
            </a:r>
            <a:r>
              <a:rPr lang="en-US" sz="2000" dirty="0" smtClean="0"/>
              <a:t>years</a:t>
            </a:r>
          </a:p>
          <a:p>
            <a:pPr lvl="1">
              <a:defRPr/>
            </a:pPr>
            <a:r>
              <a:rPr lang="en-US" sz="2000" dirty="0" smtClean="0"/>
              <a:t>Submitted annually by school boards and/or WSSDA Legislative Committee</a:t>
            </a:r>
          </a:p>
          <a:p>
            <a:pPr>
              <a:defRPr/>
            </a:pPr>
            <a:r>
              <a:rPr lang="en-US" sz="2400" dirty="0" smtClean="0"/>
              <a:t>2017 positions re-organized </a:t>
            </a:r>
          </a:p>
          <a:p>
            <a:pPr lvl="1">
              <a:defRPr/>
            </a:pPr>
            <a:r>
              <a:rPr lang="en-US" sz="2000" dirty="0" smtClean="0"/>
              <a:t>5 </a:t>
            </a:r>
            <a:r>
              <a:rPr lang="en-US" sz="1600" dirty="0" smtClean="0"/>
              <a:t>broad categories (Learning, Teaching, Leadership, Governance, Funding &amp; Allocations)</a:t>
            </a:r>
          </a:p>
          <a:p>
            <a:pPr lvl="1">
              <a:defRPr/>
            </a:pPr>
            <a:r>
              <a:rPr lang="en-US" sz="1600" dirty="0" smtClean="0"/>
              <a:t>New numbering system</a:t>
            </a:r>
          </a:p>
        </p:txBody>
      </p:sp>
      <p:pic>
        <p:nvPicPr>
          <p:cNvPr id="174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3200400"/>
            <a:ext cx="1669467" cy="20097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9198240"/>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792162"/>
          </a:xfrm>
        </p:spPr>
        <p:txBody>
          <a:bodyPr>
            <a:normAutofit/>
          </a:bodyPr>
          <a:lstStyle/>
          <a:p>
            <a:r>
              <a:rPr lang="en-US" sz="3200" dirty="0" smtClean="0"/>
              <a:t>Navigating WSSDA Positions, Cont. </a:t>
            </a:r>
            <a:endParaRPr lang="en-US" sz="3200"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b="1" u="sng" dirty="0">
                <a:hlinkClick r:id="rId2"/>
              </a:rPr>
              <a:t>2017 Legislative Positions</a:t>
            </a:r>
            <a:r>
              <a:rPr lang="en-US" b="1" dirty="0"/>
              <a:t>:</a:t>
            </a:r>
            <a:r>
              <a:rPr lang="en-US" dirty="0"/>
              <a:t> </a:t>
            </a:r>
            <a:r>
              <a:rPr lang="en-US" sz="2200" dirty="0"/>
              <a:t>Full compilation of WSSDA’s 2017 Legislative Positions organized by </a:t>
            </a:r>
            <a:r>
              <a:rPr lang="en-US" sz="2200" dirty="0" smtClean="0"/>
              <a:t>category.</a:t>
            </a:r>
            <a:endParaRPr lang="en-US" sz="2200" dirty="0"/>
          </a:p>
          <a:p>
            <a:pPr lvl="1"/>
            <a:r>
              <a:rPr lang="en-US" sz="1700" dirty="0"/>
              <a:t>2017 Position Quick Reference Spreadsheet (Excel</a:t>
            </a:r>
            <a:r>
              <a:rPr lang="en-US" sz="1700" dirty="0" smtClean="0"/>
              <a:t>)</a:t>
            </a:r>
          </a:p>
          <a:p>
            <a:pPr marL="457200" lvl="1" indent="0">
              <a:buNone/>
            </a:pPr>
            <a:endParaRPr lang="en-US" dirty="0"/>
          </a:p>
          <a:p>
            <a:r>
              <a:rPr lang="en-US" b="1" dirty="0"/>
              <a:t>2017 Position Resource 1-Pagers</a:t>
            </a:r>
            <a:r>
              <a:rPr lang="en-US" dirty="0"/>
              <a:t>: </a:t>
            </a:r>
            <a:r>
              <a:rPr lang="en-US" sz="2200" dirty="0"/>
              <a:t>These documents group like-positions (including any pertinent WSSDA Permanent Positions) to more easily navigating WSSDA’s 2017 legislative positions. </a:t>
            </a:r>
          </a:p>
          <a:p>
            <a:pPr lvl="1"/>
            <a:r>
              <a:rPr lang="en-US" sz="1700" u="sng" dirty="0">
                <a:hlinkClick r:id="rId3"/>
              </a:rPr>
              <a:t>K-12 Learning Standards and Assessments</a:t>
            </a:r>
            <a:endParaRPr lang="en-US" sz="1700" dirty="0"/>
          </a:p>
          <a:p>
            <a:pPr lvl="1"/>
            <a:r>
              <a:rPr lang="en-US" sz="1700" u="sng" dirty="0">
                <a:hlinkClick r:id="rId4"/>
              </a:rPr>
              <a:t>Teacher Recruitment, Retention, Certification, and Professional Development</a:t>
            </a:r>
            <a:endParaRPr lang="en-US" sz="1700" dirty="0"/>
          </a:p>
          <a:p>
            <a:pPr lvl="1"/>
            <a:r>
              <a:rPr lang="en-US" sz="1700" u="sng" dirty="0">
                <a:hlinkClick r:id="rId5"/>
              </a:rPr>
              <a:t>Governance Positions: Local Control, State/Local Government Provisions, Employee Provisions</a:t>
            </a:r>
            <a:endParaRPr lang="en-US" sz="1700" dirty="0"/>
          </a:p>
          <a:p>
            <a:pPr lvl="1"/>
            <a:r>
              <a:rPr lang="en-US" sz="1700" u="sng" dirty="0">
                <a:hlinkClick r:id="rId6"/>
              </a:rPr>
              <a:t>Funding, Compensation, Levy Reform</a:t>
            </a:r>
            <a:r>
              <a:rPr lang="en-US" sz="1700" dirty="0"/>
              <a:t> </a:t>
            </a:r>
          </a:p>
          <a:p>
            <a:pPr lvl="1"/>
            <a:r>
              <a:rPr lang="en-US" sz="1700" u="sng" dirty="0">
                <a:hlinkClick r:id="rId7"/>
              </a:rPr>
              <a:t>K-12 Facilities and Capital Construction</a:t>
            </a:r>
            <a:endParaRPr lang="en-US" sz="1700" dirty="0"/>
          </a:p>
          <a:p>
            <a:pPr marL="0" indent="0">
              <a:buNone/>
            </a:pPr>
            <a:endParaRPr lang="en-US" dirty="0"/>
          </a:p>
          <a:p>
            <a:r>
              <a:rPr lang="en-US" b="1" u="sng" dirty="0">
                <a:hlinkClick r:id="rId8"/>
              </a:rPr>
              <a:t>2017 Legislative Position Priority Listing</a:t>
            </a:r>
            <a:r>
              <a:rPr lang="en-US" dirty="0"/>
              <a:t>: </a:t>
            </a:r>
            <a:r>
              <a:rPr lang="en-US" sz="2200" dirty="0"/>
              <a:t>Priority ranking results from the 2016 Legislative Assembly. </a:t>
            </a:r>
          </a:p>
          <a:p>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11</a:t>
            </a:fld>
            <a:endParaRPr lang="en-US"/>
          </a:p>
        </p:txBody>
      </p:sp>
    </p:spTree>
    <p:extLst>
      <p:ext uri="{BB962C8B-B14F-4D97-AF65-F5344CB8AC3E}">
        <p14:creationId xmlns:p14="http://schemas.microsoft.com/office/powerpoint/2010/main" val="20414534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902575" cy="609600"/>
          </a:xfrm>
        </p:spPr>
        <p:txBody>
          <a:bodyPr>
            <a:normAutofit fontScale="90000"/>
          </a:bodyPr>
          <a:lstStyle/>
          <a:p>
            <a:pPr>
              <a:defRPr/>
            </a:pPr>
            <a:r>
              <a:rPr lang="en-US" b="0" dirty="0" smtClean="0"/>
              <a:t>2017 WSSDA </a:t>
            </a:r>
            <a:r>
              <a:rPr lang="en-US" dirty="0"/>
              <a:t>Legislative Priorities</a:t>
            </a:r>
            <a:br>
              <a:rPr lang="en-US" dirty="0"/>
            </a:br>
            <a:r>
              <a:rPr lang="en-US" sz="2200" dirty="0">
                <a:hlinkClick r:id="rId3"/>
              </a:rPr>
              <a:t>http://</a:t>
            </a:r>
            <a:r>
              <a:rPr lang="en-US" sz="2200" dirty="0" smtClean="0">
                <a:hlinkClick r:id="rId3"/>
              </a:rPr>
              <a:t>wssda.org/Legislative/OurPrioritiesPositions.aspx</a:t>
            </a:r>
            <a:r>
              <a:rPr lang="en-US" sz="2200" dirty="0" smtClean="0"/>
              <a:t> </a:t>
            </a:r>
            <a:endParaRPr lang="en-US" sz="2200" b="0" dirty="0"/>
          </a:p>
        </p:txBody>
      </p:sp>
      <p:sp>
        <p:nvSpPr>
          <p:cNvPr id="3" name="Content Placeholder 2"/>
          <p:cNvSpPr>
            <a:spLocks noGrp="1"/>
          </p:cNvSpPr>
          <p:nvPr>
            <p:ph idx="1"/>
          </p:nvPr>
        </p:nvSpPr>
        <p:spPr>
          <a:xfrm>
            <a:off x="323850" y="990600"/>
            <a:ext cx="7143750" cy="5507037"/>
          </a:xfrm>
        </p:spPr>
        <p:txBody>
          <a:bodyPr>
            <a:noAutofit/>
          </a:bodyPr>
          <a:lstStyle/>
          <a:p>
            <a:pPr>
              <a:defRPr/>
            </a:pPr>
            <a:r>
              <a:rPr lang="en-US" sz="2400" b="1" dirty="0" smtClean="0"/>
              <a:t>2016 Legislative Assembly</a:t>
            </a:r>
            <a:r>
              <a:rPr lang="en-US" sz="2400" dirty="0" smtClean="0"/>
              <a:t> </a:t>
            </a:r>
            <a:r>
              <a:rPr lang="en-US" sz="1800" dirty="0" smtClean="0"/>
              <a:t>(September)</a:t>
            </a:r>
          </a:p>
          <a:p>
            <a:pPr lvl="1">
              <a:defRPr/>
            </a:pPr>
            <a:r>
              <a:rPr lang="en-US" sz="2000" dirty="0" smtClean="0"/>
              <a:t>95 school district board delegates</a:t>
            </a:r>
          </a:p>
          <a:p>
            <a:pPr lvl="1">
              <a:defRPr/>
            </a:pPr>
            <a:r>
              <a:rPr lang="en-US" sz="2000" dirty="0" smtClean="0"/>
              <a:t>Deliberated 62 legislative positions</a:t>
            </a:r>
            <a:endParaRPr lang="en-US" sz="2000" dirty="0"/>
          </a:p>
          <a:p>
            <a:pPr>
              <a:defRPr/>
            </a:pPr>
            <a:r>
              <a:rPr lang="en-US" sz="2400" b="1" dirty="0" smtClean="0"/>
              <a:t>2017 Priorities </a:t>
            </a:r>
            <a:r>
              <a:rPr lang="en-US" sz="2000" dirty="0" smtClean="0"/>
              <a:t>(Top 20 rankings from Leg. Assembly)</a:t>
            </a:r>
          </a:p>
          <a:p>
            <a:pPr lvl="1">
              <a:defRPr/>
            </a:pPr>
            <a:r>
              <a:rPr lang="en-US" sz="2000" dirty="0" smtClean="0"/>
              <a:t>Invest in our students </a:t>
            </a:r>
          </a:p>
          <a:p>
            <a:pPr lvl="2">
              <a:defRPr/>
            </a:pPr>
            <a:r>
              <a:rPr lang="en-US" sz="1600" dirty="0" smtClean="0"/>
              <a:t>Funding, levies, revenue</a:t>
            </a:r>
          </a:p>
          <a:p>
            <a:pPr lvl="1">
              <a:defRPr/>
            </a:pPr>
            <a:r>
              <a:rPr lang="en-US" sz="2000" dirty="0" smtClean="0"/>
              <a:t>Support our schools</a:t>
            </a:r>
          </a:p>
          <a:p>
            <a:pPr lvl="2">
              <a:defRPr/>
            </a:pPr>
            <a:r>
              <a:rPr lang="en-US" sz="1600" dirty="0" smtClean="0"/>
              <a:t>Facilities, school construction &amp; siting</a:t>
            </a:r>
          </a:p>
          <a:p>
            <a:pPr lvl="2">
              <a:defRPr/>
            </a:pPr>
            <a:r>
              <a:rPr lang="en-US" sz="1600" dirty="0" smtClean="0"/>
              <a:t>Public records requests</a:t>
            </a:r>
          </a:p>
          <a:p>
            <a:pPr lvl="1">
              <a:defRPr/>
            </a:pPr>
            <a:r>
              <a:rPr lang="en-US" sz="2000" dirty="0" smtClean="0"/>
              <a:t>Attract and retain quality staff</a:t>
            </a:r>
          </a:p>
          <a:p>
            <a:pPr lvl="2">
              <a:defRPr/>
            </a:pPr>
            <a:r>
              <a:rPr lang="en-US" sz="1600" dirty="0" smtClean="0"/>
              <a:t>Compensation</a:t>
            </a:r>
          </a:p>
          <a:p>
            <a:pPr lvl="2">
              <a:defRPr/>
            </a:pPr>
            <a:r>
              <a:rPr lang="en-US" sz="1600" dirty="0" smtClean="0"/>
              <a:t>Bargaining</a:t>
            </a:r>
          </a:p>
          <a:p>
            <a:pPr lvl="2">
              <a:defRPr/>
            </a:pPr>
            <a:r>
              <a:rPr lang="en-US" sz="1600" dirty="0" smtClean="0"/>
              <a:t>Teacher recruitment, retention, professional development</a:t>
            </a:r>
          </a:p>
          <a:p>
            <a:pPr>
              <a:defRPr/>
            </a:pPr>
            <a:r>
              <a:rPr lang="en-US" b="1" dirty="0"/>
              <a:t>Joint Association Ed Funding Priorities </a:t>
            </a:r>
          </a:p>
          <a:p>
            <a:pPr lvl="1">
              <a:defRPr/>
            </a:pPr>
            <a:r>
              <a:rPr lang="en-US" sz="1600" dirty="0"/>
              <a:t>Prioritized To-Do List for Education Funding</a:t>
            </a:r>
          </a:p>
          <a:p>
            <a:pPr marL="274638" lvl="1" indent="0">
              <a:buFont typeface="Arial" pitchFamily="34" charset="0"/>
              <a:buNone/>
              <a:defRPr/>
            </a:pPr>
            <a:endParaRPr lang="en-US" sz="2000" dirty="0" smtClean="0"/>
          </a:p>
        </p:txBody>
      </p:sp>
      <p:pic>
        <p:nvPicPr>
          <p:cNvPr id="1843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8450" y="1143000"/>
            <a:ext cx="2177626" cy="27130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43847" y="4000500"/>
            <a:ext cx="1786832" cy="23066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942470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a:xfrm>
            <a:off x="152400" y="152400"/>
            <a:ext cx="8839200" cy="1143000"/>
          </a:xfrm>
        </p:spPr>
        <p:txBody>
          <a:bodyPr>
            <a:noAutofit/>
          </a:bodyPr>
          <a:lstStyle/>
          <a:p>
            <a:r>
              <a:rPr lang="en-US" sz="3200" dirty="0" smtClean="0"/>
              <a:t>Get Involved:</a:t>
            </a:r>
            <a:br>
              <a:rPr lang="en-US" sz="3200" dirty="0" smtClean="0"/>
            </a:br>
            <a:r>
              <a:rPr lang="en-US" sz="3200" dirty="0" smtClean="0"/>
              <a:t>Submit a position proposal</a:t>
            </a:r>
            <a:endParaRPr lang="en-US" sz="3200" dirty="0"/>
          </a:p>
        </p:txBody>
      </p:sp>
      <p:sp>
        <p:nvSpPr>
          <p:cNvPr id="8" name="Content Placeholder 7"/>
          <p:cNvSpPr>
            <a:spLocks noGrp="1"/>
          </p:cNvSpPr>
          <p:nvPr>
            <p:ph idx="1"/>
          </p:nvPr>
        </p:nvSpPr>
        <p:spPr>
          <a:xfrm>
            <a:off x="457200" y="1524000"/>
            <a:ext cx="8458200" cy="4800600"/>
          </a:xfrm>
        </p:spPr>
        <p:txBody>
          <a:bodyPr>
            <a:normAutofit/>
          </a:bodyPr>
          <a:lstStyle/>
          <a:p>
            <a:pPr>
              <a:buFont typeface="Wingdings" pitchFamily="2" charset="2"/>
              <a:buChar char="ü"/>
            </a:pPr>
            <a:r>
              <a:rPr lang="en-US" sz="2600" b="1" dirty="0" smtClean="0"/>
              <a:t>Consider submitting a new or returning position proposal</a:t>
            </a:r>
          </a:p>
          <a:p>
            <a:pPr lvl="1">
              <a:buFont typeface="Arial" panose="020B0604020202020204" pitchFamily="34" charset="0"/>
              <a:buChar char="•"/>
            </a:pPr>
            <a:r>
              <a:rPr lang="en-US" sz="2200" dirty="0" smtClean="0"/>
              <a:t>Collaborate </a:t>
            </a:r>
            <a:r>
              <a:rPr lang="en-US" sz="2200" dirty="0"/>
              <a:t>with other districts - Sometimes more than one district has a similar issue they wish to address with a legislative proposal so it is not uncommon for districts to come together in submitting a collaborative proposal.  </a:t>
            </a:r>
            <a:endParaRPr lang="en-US" sz="2200" dirty="0" smtClean="0"/>
          </a:p>
          <a:p>
            <a:pPr marL="457200" lvl="1" indent="0">
              <a:buNone/>
            </a:pPr>
            <a:endParaRPr lang="en-US" sz="2200" dirty="0" smtClean="0"/>
          </a:p>
          <a:p>
            <a:pPr lvl="1">
              <a:buFont typeface="Arial" panose="020B0604020202020204" pitchFamily="34" charset="0"/>
              <a:buChar char="•"/>
            </a:pPr>
            <a:r>
              <a:rPr lang="en-US" sz="2200" dirty="0" smtClean="0"/>
              <a:t>New in 2017:</a:t>
            </a:r>
          </a:p>
          <a:p>
            <a:pPr lvl="2"/>
            <a:r>
              <a:rPr lang="en-US" sz="2200" dirty="0" smtClean="0"/>
              <a:t>Two position proposal submission forms: New and Returning</a:t>
            </a:r>
          </a:p>
          <a:p>
            <a:pPr lvl="2"/>
            <a:r>
              <a:rPr lang="en-US" sz="2200" dirty="0" smtClean="0"/>
              <a:t>Longer submission window (March 31 – June 2)</a:t>
            </a:r>
            <a:endParaRPr lang="en-US" sz="2200" dirty="0"/>
          </a:p>
          <a:p>
            <a:pPr lvl="1">
              <a:buFont typeface="Wingdings" pitchFamily="2" charset="2"/>
              <a:buChar char="ü"/>
            </a:pPr>
            <a:endParaRPr lang="en-US" sz="1500" dirty="0" smtClean="0"/>
          </a:p>
          <a:p>
            <a:pPr marL="0" lvl="0" indent="0">
              <a:buNone/>
            </a:pPr>
            <a:endParaRPr lang="en-US" sz="1900" dirty="0" smtClean="0"/>
          </a:p>
        </p:txBody>
      </p:sp>
      <p:sp>
        <p:nvSpPr>
          <p:cNvPr id="2" name="Slide Number Placeholder 1"/>
          <p:cNvSpPr>
            <a:spLocks noGrp="1"/>
          </p:cNvSpPr>
          <p:nvPr>
            <p:ph type="sldNum" sz="quarter" idx="12"/>
          </p:nvPr>
        </p:nvSpPr>
        <p:spPr/>
        <p:txBody>
          <a:bodyPr/>
          <a:lstStyle/>
          <a:p>
            <a:fld id="{BB6AA464-A7E6-497E-ADB9-393DA218FF05}" type="slidenum">
              <a:rPr lang="en-US" smtClean="0"/>
              <a:t>13</a:t>
            </a:fld>
            <a:endParaRPr lang="en-US"/>
          </a:p>
        </p:txBody>
      </p:sp>
    </p:spTree>
    <p:extLst>
      <p:ext uri="{BB962C8B-B14F-4D97-AF65-F5344CB8AC3E}">
        <p14:creationId xmlns:p14="http://schemas.microsoft.com/office/powerpoint/2010/main" val="2101779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a:xfrm>
            <a:off x="457200" y="28353"/>
            <a:ext cx="8229600" cy="809847"/>
          </a:xfrm>
        </p:spPr>
        <p:txBody>
          <a:bodyPr>
            <a:noAutofit/>
          </a:bodyPr>
          <a:lstStyle/>
          <a:p>
            <a:r>
              <a:rPr lang="en-US" sz="3200" dirty="0" smtClean="0"/>
              <a:t>Get Involved</a:t>
            </a:r>
            <a:r>
              <a:rPr lang="en-US" sz="3200" dirty="0" smtClean="0"/>
              <a:t>: Submitting </a:t>
            </a:r>
            <a:r>
              <a:rPr lang="en-US" sz="3200" dirty="0" smtClean="0"/>
              <a:t>a position proposal</a:t>
            </a:r>
            <a:endParaRPr lang="en-US" sz="3200" dirty="0"/>
          </a:p>
        </p:txBody>
      </p:sp>
      <p:sp>
        <p:nvSpPr>
          <p:cNvPr id="8" name="Content Placeholder 7"/>
          <p:cNvSpPr>
            <a:spLocks noGrp="1"/>
          </p:cNvSpPr>
          <p:nvPr>
            <p:ph idx="1"/>
          </p:nvPr>
        </p:nvSpPr>
        <p:spPr>
          <a:xfrm>
            <a:off x="228600" y="838200"/>
            <a:ext cx="8686800" cy="5486400"/>
          </a:xfrm>
        </p:spPr>
        <p:txBody>
          <a:bodyPr>
            <a:normAutofit/>
          </a:bodyPr>
          <a:lstStyle/>
          <a:p>
            <a:pPr lvl="0">
              <a:buFont typeface="Wingdings" pitchFamily="2" charset="2"/>
              <a:buChar char="ü"/>
            </a:pPr>
            <a:r>
              <a:rPr lang="en-US" b="1" dirty="0" smtClean="0"/>
              <a:t>Things to consider</a:t>
            </a:r>
            <a:endParaRPr lang="en-US" sz="2400" b="1" dirty="0" smtClean="0"/>
          </a:p>
          <a:p>
            <a:pPr marL="914400" lvl="1" indent="-514350"/>
            <a:r>
              <a:rPr lang="en-US" sz="1600" dirty="0" smtClean="0"/>
              <a:t>Issue or focus area of the proposed (or continuing) position</a:t>
            </a:r>
          </a:p>
          <a:p>
            <a:pPr marL="400050" lvl="1" indent="0">
              <a:buNone/>
            </a:pPr>
            <a:endParaRPr lang="en-US" sz="1600" dirty="0" smtClean="0"/>
          </a:p>
          <a:p>
            <a:pPr marL="914400" lvl="1" indent="-514350"/>
            <a:r>
              <a:rPr lang="en-US" sz="1600" dirty="0" smtClean="0"/>
              <a:t>Proposed position statement wording – this will be refined over the summer with staff and the Legislative Committee</a:t>
            </a:r>
          </a:p>
          <a:p>
            <a:pPr marL="400050" lvl="1" indent="0">
              <a:buNone/>
            </a:pPr>
            <a:endParaRPr lang="en-US" sz="1600" dirty="0" smtClean="0"/>
          </a:p>
          <a:p>
            <a:pPr marL="914400" lvl="1" indent="-514350"/>
            <a:r>
              <a:rPr lang="en-US" sz="1600" dirty="0" smtClean="0"/>
              <a:t>Proposed “Argument For…” – this will be refined over the summer with staff and the Legislative Committee</a:t>
            </a:r>
          </a:p>
          <a:p>
            <a:pPr marL="1314450" lvl="2" indent="-514350"/>
            <a:r>
              <a:rPr lang="en-US" sz="1400" dirty="0" smtClean="0"/>
              <a:t>Should </a:t>
            </a:r>
            <a:r>
              <a:rPr lang="en-US" sz="1400" dirty="0"/>
              <a:t>include: how issue pertains to school districts/directors statewide (i.e., impacts to student learning, student supports/safety, school district policies, funding, etc.); consequences if not addressed; how the issue may affect local control and/or school district accountability</a:t>
            </a:r>
          </a:p>
          <a:p>
            <a:pPr marL="400050" lvl="1" indent="0">
              <a:buNone/>
            </a:pPr>
            <a:endParaRPr lang="en-US" sz="1600" dirty="0" smtClean="0"/>
          </a:p>
          <a:p>
            <a:pPr marL="914400" lvl="1" indent="-514350"/>
            <a:r>
              <a:rPr lang="en-US" sz="1600" dirty="0" smtClean="0"/>
              <a:t>Which </a:t>
            </a:r>
            <a:r>
              <a:rPr lang="en-US" sz="1600" dirty="0"/>
              <a:t>existing WSSDA Legislative Priorities or SLPs does the issue pertain to? (if </a:t>
            </a:r>
            <a:r>
              <a:rPr lang="en-US" sz="1600" dirty="0" smtClean="0"/>
              <a:t>applicable)</a:t>
            </a:r>
          </a:p>
          <a:p>
            <a:pPr marL="400050" lvl="1" indent="0">
              <a:buNone/>
            </a:pPr>
            <a:endParaRPr lang="en-US" sz="1600" dirty="0" smtClean="0"/>
          </a:p>
          <a:p>
            <a:pPr marL="914400" lvl="1" indent="-514350"/>
            <a:r>
              <a:rPr lang="en-US" sz="1600" dirty="0" smtClean="0"/>
              <a:t>Additional Information: WSSDA position history? Anticipated costs? Pertinent research/resources? </a:t>
            </a:r>
          </a:p>
          <a:p>
            <a:pPr marL="914400" lvl="1" indent="-514350"/>
            <a:endParaRPr lang="en-US" sz="1600" dirty="0" smtClean="0"/>
          </a:p>
          <a:p>
            <a:pPr marL="0" lvl="0" indent="0">
              <a:buNone/>
            </a:pPr>
            <a:endParaRPr lang="en-US" sz="1900" dirty="0" smtClean="0"/>
          </a:p>
        </p:txBody>
      </p:sp>
      <p:sp>
        <p:nvSpPr>
          <p:cNvPr id="2" name="Slide Number Placeholder 1"/>
          <p:cNvSpPr>
            <a:spLocks noGrp="1"/>
          </p:cNvSpPr>
          <p:nvPr>
            <p:ph type="sldNum" sz="quarter" idx="12"/>
          </p:nvPr>
        </p:nvSpPr>
        <p:spPr/>
        <p:txBody>
          <a:bodyPr/>
          <a:lstStyle/>
          <a:p>
            <a:fld id="{BB6AA464-A7E6-497E-ADB9-393DA218FF05}" type="slidenum">
              <a:rPr lang="en-US" smtClean="0"/>
              <a:t>14</a:t>
            </a:fld>
            <a:endParaRPr lang="en-US"/>
          </a:p>
        </p:txBody>
      </p:sp>
    </p:spTree>
    <p:extLst>
      <p:ext uri="{BB962C8B-B14F-4D97-AF65-F5344CB8AC3E}">
        <p14:creationId xmlns:p14="http://schemas.microsoft.com/office/powerpoint/2010/main" val="1459814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a:xfrm>
            <a:off x="457200" y="28353"/>
            <a:ext cx="8229600" cy="1143000"/>
          </a:xfrm>
        </p:spPr>
        <p:txBody>
          <a:bodyPr>
            <a:noAutofit/>
          </a:bodyPr>
          <a:lstStyle/>
          <a:p>
            <a:r>
              <a:rPr lang="en-US" sz="3200" dirty="0" smtClean="0"/>
              <a:t>Get Involved:</a:t>
            </a:r>
            <a:br>
              <a:rPr lang="en-US" sz="3200" dirty="0" smtClean="0"/>
            </a:br>
            <a:r>
              <a:rPr lang="en-US" sz="3200" dirty="0" smtClean="0"/>
              <a:t>Submit a </a:t>
            </a:r>
            <a:r>
              <a:rPr lang="en-US" sz="3200" dirty="0" smtClean="0"/>
              <a:t>Proposal &amp; Participate in the Process</a:t>
            </a:r>
            <a:endParaRPr lang="en-US" sz="3200" dirty="0"/>
          </a:p>
        </p:txBody>
      </p:sp>
      <p:sp>
        <p:nvSpPr>
          <p:cNvPr id="8" name="Content Placeholder 7"/>
          <p:cNvSpPr>
            <a:spLocks noGrp="1"/>
          </p:cNvSpPr>
          <p:nvPr>
            <p:ph idx="1"/>
          </p:nvPr>
        </p:nvSpPr>
        <p:spPr>
          <a:xfrm>
            <a:off x="457200" y="1371600"/>
            <a:ext cx="8458200" cy="4953000"/>
          </a:xfrm>
        </p:spPr>
        <p:txBody>
          <a:bodyPr>
            <a:normAutofit/>
          </a:bodyPr>
          <a:lstStyle/>
          <a:p>
            <a:pPr lvl="0">
              <a:buFont typeface="Wingdings" pitchFamily="2" charset="2"/>
              <a:buChar char="ü"/>
            </a:pPr>
            <a:r>
              <a:rPr lang="en-US" sz="2400" b="1" dirty="0" smtClean="0"/>
              <a:t>Proposal Submission – Review and </a:t>
            </a:r>
            <a:r>
              <a:rPr lang="en-US" sz="2400" b="1" dirty="0" smtClean="0"/>
              <a:t>Refinement</a:t>
            </a:r>
          </a:p>
          <a:p>
            <a:pPr lvl="1"/>
            <a:r>
              <a:rPr lang="en-US" sz="1800" dirty="0"/>
              <a:t>WSSDA staff and the Legislative Committee will review all proposals  and synthesize for the Assembly (June and July)</a:t>
            </a:r>
          </a:p>
          <a:p>
            <a:pPr lvl="2"/>
            <a:r>
              <a:rPr lang="en-US" dirty="0"/>
              <a:t>Proposers are contacted with questions and will have an opportunity to review the final wording of the </a:t>
            </a:r>
            <a:r>
              <a:rPr lang="en-US" dirty="0" smtClean="0"/>
              <a:t>proposal </a:t>
            </a:r>
            <a:r>
              <a:rPr lang="en-US" smtClean="0"/>
              <a:t>and argument</a:t>
            </a:r>
            <a:endParaRPr lang="en-US" dirty="0"/>
          </a:p>
          <a:p>
            <a:pPr lvl="2"/>
            <a:r>
              <a:rPr lang="en-US" dirty="0"/>
              <a:t>Legislative Committee issues a recommendation (Do Pass or Do Not Pass) for each proposal to be considered</a:t>
            </a:r>
          </a:p>
          <a:p>
            <a:pPr lvl="2"/>
            <a:r>
              <a:rPr lang="en-US" dirty="0"/>
              <a:t>All proposals are compiled into the Legislative Assembly Guide for all participants to reference at the Assembly</a:t>
            </a:r>
          </a:p>
          <a:p>
            <a:pPr marL="0" lvl="0" indent="0">
              <a:buNone/>
            </a:pPr>
            <a:endParaRPr lang="en-US" sz="2400" b="1" dirty="0" smtClean="0"/>
          </a:p>
          <a:p>
            <a:pPr lvl="0">
              <a:buFont typeface="Wingdings" pitchFamily="2" charset="2"/>
              <a:buChar char="ü"/>
            </a:pPr>
            <a:r>
              <a:rPr lang="en-US" b="1" dirty="0" smtClean="0"/>
              <a:t>Attend the Assembly!</a:t>
            </a:r>
          </a:p>
          <a:p>
            <a:pPr lvl="1"/>
            <a:r>
              <a:rPr lang="en-US" dirty="0" smtClean="0"/>
              <a:t>Review materials in advance so you’re ready</a:t>
            </a:r>
          </a:p>
          <a:p>
            <a:pPr lvl="1"/>
            <a:r>
              <a:rPr lang="en-US" dirty="0" smtClean="0"/>
              <a:t>Participate in “New to Assembly” meetings &amp; Director Area Caucus Meetings</a:t>
            </a:r>
          </a:p>
          <a:p>
            <a:pPr marL="457200" lvl="1" indent="0">
              <a:buNone/>
            </a:pPr>
            <a:endParaRPr lang="en-US" sz="2000" b="1" dirty="0" smtClean="0"/>
          </a:p>
          <a:p>
            <a:pPr marL="0" lvl="0" indent="0">
              <a:buNone/>
            </a:pPr>
            <a:endParaRPr lang="en-US" sz="1900" dirty="0" smtClean="0"/>
          </a:p>
        </p:txBody>
      </p:sp>
      <p:sp>
        <p:nvSpPr>
          <p:cNvPr id="2" name="Slide Number Placeholder 1"/>
          <p:cNvSpPr>
            <a:spLocks noGrp="1"/>
          </p:cNvSpPr>
          <p:nvPr>
            <p:ph type="sldNum" sz="quarter" idx="12"/>
          </p:nvPr>
        </p:nvSpPr>
        <p:spPr/>
        <p:txBody>
          <a:bodyPr/>
          <a:lstStyle/>
          <a:p>
            <a:fld id="{BB6AA464-A7E6-497E-ADB9-393DA218FF05}" type="slidenum">
              <a:rPr lang="en-US" smtClean="0"/>
              <a:t>15</a:t>
            </a:fld>
            <a:endParaRPr lang="en-US"/>
          </a:p>
        </p:txBody>
      </p:sp>
    </p:spTree>
    <p:extLst>
      <p:ext uri="{BB962C8B-B14F-4D97-AF65-F5344CB8AC3E}">
        <p14:creationId xmlns:p14="http://schemas.microsoft.com/office/powerpoint/2010/main" val="251865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p:txBody>
          <a:bodyPr/>
          <a:lstStyle/>
          <a:p>
            <a:r>
              <a:rPr lang="en-US" dirty="0" smtClean="0"/>
              <a:t>Key Dates</a:t>
            </a:r>
            <a:endParaRPr lang="en-US" dirty="0"/>
          </a:p>
        </p:txBody>
      </p:sp>
      <p:sp>
        <p:nvSpPr>
          <p:cNvPr id="8" name="Content Placeholder 7"/>
          <p:cNvSpPr>
            <a:spLocks noGrp="1"/>
          </p:cNvSpPr>
          <p:nvPr>
            <p:ph idx="1"/>
          </p:nvPr>
        </p:nvSpPr>
        <p:spPr/>
        <p:txBody>
          <a:bodyPr>
            <a:normAutofit/>
          </a:bodyPr>
          <a:lstStyle/>
          <a:p>
            <a:r>
              <a:rPr lang="en-US" dirty="0" smtClean="0"/>
              <a:t>March 31</a:t>
            </a:r>
            <a:r>
              <a:rPr lang="en-US" dirty="0" smtClean="0"/>
              <a:t> </a:t>
            </a:r>
            <a:r>
              <a:rPr lang="en-US" dirty="0"/>
              <a:t>– Proposal solicitation begins</a:t>
            </a:r>
          </a:p>
          <a:p>
            <a:endParaRPr lang="en-US" dirty="0"/>
          </a:p>
          <a:p>
            <a:r>
              <a:rPr lang="en-US" dirty="0" smtClean="0"/>
              <a:t>June 2 – </a:t>
            </a:r>
            <a:r>
              <a:rPr lang="en-US" dirty="0"/>
              <a:t>Deadline for proposal submissions</a:t>
            </a:r>
          </a:p>
          <a:p>
            <a:endParaRPr lang="en-US" dirty="0"/>
          </a:p>
          <a:p>
            <a:r>
              <a:rPr lang="en-US" dirty="0"/>
              <a:t>June </a:t>
            </a:r>
            <a:r>
              <a:rPr lang="en-US" dirty="0" smtClean="0"/>
              <a:t>7 </a:t>
            </a:r>
            <a:r>
              <a:rPr lang="en-US" dirty="0"/>
              <a:t>– Registration for 2016 Legislative Assembly </a:t>
            </a:r>
            <a:r>
              <a:rPr lang="en-US" b="1" i="1" dirty="0"/>
              <a:t>and</a:t>
            </a:r>
            <a:r>
              <a:rPr lang="en-US" dirty="0"/>
              <a:t> lodging at the </a:t>
            </a:r>
            <a:r>
              <a:rPr lang="en-US" dirty="0" err="1" smtClean="0"/>
              <a:t>Southcenter</a:t>
            </a:r>
            <a:r>
              <a:rPr lang="en-US" dirty="0" smtClean="0"/>
              <a:t> </a:t>
            </a:r>
            <a:r>
              <a:rPr lang="en-US" dirty="0" err="1" smtClean="0"/>
              <a:t>DoubleTree</a:t>
            </a:r>
            <a:r>
              <a:rPr lang="en-US" dirty="0" smtClean="0"/>
              <a:t> Hotel (SeaTac)</a:t>
            </a:r>
            <a:endParaRPr lang="en-US" dirty="0"/>
          </a:p>
          <a:p>
            <a:endParaRPr lang="en-US" dirty="0"/>
          </a:p>
          <a:p>
            <a:r>
              <a:rPr lang="en-US" dirty="0"/>
              <a:t>September </a:t>
            </a:r>
            <a:r>
              <a:rPr lang="en-US" dirty="0" smtClean="0"/>
              <a:t>22 </a:t>
            </a:r>
            <a:r>
              <a:rPr lang="en-US" dirty="0"/>
              <a:t>&amp; </a:t>
            </a:r>
            <a:r>
              <a:rPr lang="en-US" dirty="0" smtClean="0"/>
              <a:t>23 </a:t>
            </a:r>
            <a:r>
              <a:rPr lang="en-US" dirty="0"/>
              <a:t>– </a:t>
            </a:r>
            <a:r>
              <a:rPr lang="en-US" dirty="0" smtClean="0"/>
              <a:t>2017 </a:t>
            </a:r>
            <a:r>
              <a:rPr lang="en-US" dirty="0"/>
              <a:t>Legislative Assembly, </a:t>
            </a:r>
            <a:r>
              <a:rPr lang="en-US" dirty="0" smtClean="0"/>
              <a:t>SeaTac</a:t>
            </a:r>
            <a:endParaRPr lang="en-US" dirty="0"/>
          </a:p>
          <a:p>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16</a:t>
            </a:fld>
            <a:endParaRPr lang="en-US"/>
          </a:p>
        </p:txBody>
      </p:sp>
    </p:spTree>
    <p:extLst>
      <p:ext uri="{BB962C8B-B14F-4D97-AF65-F5344CB8AC3E}">
        <p14:creationId xmlns:p14="http://schemas.microsoft.com/office/powerpoint/2010/main" val="3866794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a:xfrm>
            <a:off x="304800" y="0"/>
            <a:ext cx="8229600" cy="876300"/>
          </a:xfrm>
        </p:spPr>
        <p:txBody>
          <a:bodyPr/>
          <a:lstStyle/>
          <a:p>
            <a:r>
              <a:rPr lang="en-US" dirty="0" smtClean="0"/>
              <a:t>Next Steps</a:t>
            </a:r>
            <a:endParaRPr lang="en-US" dirty="0"/>
          </a:p>
        </p:txBody>
      </p:sp>
      <p:sp>
        <p:nvSpPr>
          <p:cNvPr id="8" name="Content Placeholder 7"/>
          <p:cNvSpPr>
            <a:spLocks noGrp="1"/>
          </p:cNvSpPr>
          <p:nvPr>
            <p:ph idx="1"/>
          </p:nvPr>
        </p:nvSpPr>
        <p:spPr>
          <a:xfrm>
            <a:off x="228600" y="1066800"/>
            <a:ext cx="8686800" cy="5486400"/>
          </a:xfrm>
        </p:spPr>
        <p:txBody>
          <a:bodyPr>
            <a:normAutofit/>
          </a:bodyPr>
          <a:lstStyle/>
          <a:p>
            <a:pPr marL="0" indent="0">
              <a:buNone/>
            </a:pPr>
            <a:r>
              <a:rPr lang="en-US" b="1" dirty="0" smtClean="0"/>
              <a:t>Submit a Proposal</a:t>
            </a:r>
            <a:endParaRPr lang="en-US" b="1" dirty="0" smtClean="0"/>
          </a:p>
          <a:p>
            <a:r>
              <a:rPr lang="en-US" sz="2400" dirty="0" smtClean="0"/>
              <a:t>Work with your board to submit a new or returning proposal</a:t>
            </a:r>
          </a:p>
          <a:p>
            <a:r>
              <a:rPr lang="en-US" dirty="0" smtClean="0"/>
              <a:t>Complete the appropriate form online </a:t>
            </a:r>
          </a:p>
          <a:p>
            <a:pPr lvl="1"/>
            <a:r>
              <a:rPr lang="en-US" sz="2000" dirty="0" smtClean="0"/>
              <a:t>Note: Forms are also available in Word solely for Board review/approval processes</a:t>
            </a:r>
          </a:p>
          <a:p>
            <a:r>
              <a:rPr lang="en-US" sz="2400" dirty="0" smtClean="0"/>
              <a:t>Work with WSSDA’s </a:t>
            </a:r>
            <a:r>
              <a:rPr lang="en-US" sz="2400" dirty="0"/>
              <a:t>Legislative Committee members and staff to </a:t>
            </a:r>
            <a:r>
              <a:rPr lang="en-US" sz="2400" dirty="0" smtClean="0"/>
              <a:t>refine position proposals over the summer</a:t>
            </a:r>
            <a:endParaRPr lang="en-US" sz="2400" dirty="0"/>
          </a:p>
          <a:p>
            <a:pPr marL="457200" lvl="1" indent="0">
              <a:buNone/>
            </a:pPr>
            <a:endParaRPr lang="en-US" b="1" dirty="0" smtClean="0"/>
          </a:p>
          <a:p>
            <a:pPr marL="0" indent="0">
              <a:buNone/>
            </a:pPr>
            <a:r>
              <a:rPr lang="en-US" b="1" dirty="0" smtClean="0"/>
              <a:t>Register, Attend, Participate</a:t>
            </a:r>
            <a:endParaRPr lang="en-US" b="1" dirty="0" smtClean="0"/>
          </a:p>
          <a:p>
            <a:r>
              <a:rPr lang="en-US" sz="2400" dirty="0" smtClean="0"/>
              <a:t>Registration opens June 7</a:t>
            </a:r>
            <a:r>
              <a:rPr lang="en-US" sz="2400" baseline="30000" dirty="0" smtClean="0"/>
              <a:t>th</a:t>
            </a:r>
            <a:endParaRPr lang="en-US" sz="2400" dirty="0" smtClean="0"/>
          </a:p>
          <a:p>
            <a:r>
              <a:rPr lang="en-US" sz="2400" dirty="0" smtClean="0"/>
              <a:t>Sept</a:t>
            </a:r>
            <a:r>
              <a:rPr lang="en-US" sz="2400" dirty="0" smtClean="0"/>
              <a:t>. </a:t>
            </a:r>
            <a:r>
              <a:rPr lang="en-US" sz="2400" dirty="0" smtClean="0"/>
              <a:t>23-23 – 2017 Legislative Assembly, SeaTac</a:t>
            </a:r>
            <a:endParaRPr lang="en-US" sz="2400" dirty="0" smtClean="0"/>
          </a:p>
          <a:p>
            <a:endParaRPr lang="en-US" dirty="0"/>
          </a:p>
          <a:p>
            <a:pPr lvl="1"/>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17</a:t>
            </a:fld>
            <a:endParaRPr lang="en-US"/>
          </a:p>
        </p:txBody>
      </p:sp>
    </p:spTree>
    <p:extLst>
      <p:ext uri="{BB962C8B-B14F-4D97-AF65-F5344CB8AC3E}">
        <p14:creationId xmlns:p14="http://schemas.microsoft.com/office/powerpoint/2010/main" val="1726902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a:xfrm>
            <a:off x="304800" y="1600200"/>
            <a:ext cx="8229600" cy="2209800"/>
          </a:xfrm>
        </p:spPr>
        <p:txBody>
          <a:bodyPr>
            <a:normAutofit/>
          </a:bodyPr>
          <a:lstStyle/>
          <a:p>
            <a:r>
              <a:rPr lang="en-US" dirty="0" smtClean="0"/>
              <a:t>Questions? </a:t>
            </a:r>
            <a:br>
              <a:rPr lang="en-US" dirty="0" smtClean="0"/>
            </a:br>
            <a:r>
              <a:rPr lang="en-US" dirty="0" smtClean="0"/>
              <a:t>Thoughts? </a:t>
            </a:r>
            <a:br>
              <a:rPr lang="en-US" dirty="0" smtClean="0"/>
            </a:br>
            <a:r>
              <a:rPr lang="en-US" dirty="0" smtClean="0"/>
              <a:t>Clarifications?</a:t>
            </a:r>
            <a:endParaRPr lang="en-US" dirty="0"/>
          </a:p>
        </p:txBody>
      </p:sp>
      <p:sp>
        <p:nvSpPr>
          <p:cNvPr id="8" name="Content Placeholder 7"/>
          <p:cNvSpPr>
            <a:spLocks noGrp="1"/>
          </p:cNvSpPr>
          <p:nvPr>
            <p:ph idx="1"/>
          </p:nvPr>
        </p:nvSpPr>
        <p:spPr>
          <a:xfrm>
            <a:off x="228600" y="1066800"/>
            <a:ext cx="8686800" cy="5486400"/>
          </a:xfrm>
        </p:spPr>
        <p:txBody>
          <a:bodyPr>
            <a:normAutofit/>
          </a:bodyPr>
          <a:lstStyle/>
          <a:p>
            <a:pPr marL="0" indent="0">
              <a:buNone/>
            </a:pPr>
            <a:endParaRPr lang="en-US" dirty="0"/>
          </a:p>
          <a:p>
            <a:pPr lvl="1"/>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18</a:t>
            </a:fld>
            <a:endParaRPr lang="en-US"/>
          </a:p>
        </p:txBody>
      </p:sp>
    </p:spTree>
    <p:extLst>
      <p:ext uri="{BB962C8B-B14F-4D97-AF65-F5344CB8AC3E}">
        <p14:creationId xmlns:p14="http://schemas.microsoft.com/office/powerpoint/2010/main" val="1201011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Legislative updates:</a:t>
            </a:r>
            <a:br>
              <a:rPr lang="en-US" dirty="0" smtClean="0"/>
            </a:br>
            <a:r>
              <a:rPr lang="en-US" dirty="0" smtClean="0"/>
              <a:t>Week 12</a:t>
            </a:r>
            <a:endParaRPr lang="en-US" dirty="0"/>
          </a:p>
        </p:txBody>
      </p:sp>
      <p:sp>
        <p:nvSpPr>
          <p:cNvPr id="5" name="Text Placeholder 4"/>
          <p:cNvSpPr>
            <a:spLocks noGrp="1"/>
          </p:cNvSpPr>
          <p:nvPr>
            <p:ph type="body" idx="1"/>
          </p:nvPr>
        </p:nvSpPr>
        <p:spPr/>
        <p:txBody>
          <a:bodyPr/>
          <a:lstStyle/>
          <a:p>
            <a:r>
              <a:rPr lang="en-US" dirty="0"/>
              <a:t>Weekly recap</a:t>
            </a:r>
            <a:br>
              <a:rPr lang="en-US" dirty="0"/>
            </a:br>
            <a:r>
              <a:rPr lang="en-US" dirty="0"/>
              <a:t>Bill/Issue Updates</a:t>
            </a:r>
            <a:br>
              <a:rPr lang="en-US" dirty="0"/>
            </a:br>
            <a:r>
              <a:rPr lang="en-US" dirty="0"/>
              <a:t>the week ahead</a:t>
            </a:r>
          </a:p>
        </p:txBody>
      </p:sp>
      <p:sp>
        <p:nvSpPr>
          <p:cNvPr id="4" name="Slide Number Placeholder 3"/>
          <p:cNvSpPr>
            <a:spLocks noGrp="1"/>
          </p:cNvSpPr>
          <p:nvPr>
            <p:ph type="sldNum" sz="quarter" idx="12"/>
          </p:nvPr>
        </p:nvSpPr>
        <p:spPr/>
        <p:txBody>
          <a:bodyPr/>
          <a:lstStyle/>
          <a:p>
            <a:fld id="{BB6AA464-A7E6-497E-ADB9-393DA218FF05}" type="slidenum">
              <a:rPr lang="en-US" smtClean="0"/>
              <a:t>19</a:t>
            </a:fld>
            <a:endParaRPr lang="en-US"/>
          </a:p>
        </p:txBody>
      </p:sp>
    </p:spTree>
    <p:extLst>
      <p:ext uri="{BB962C8B-B14F-4D97-AF65-F5344CB8AC3E}">
        <p14:creationId xmlns:p14="http://schemas.microsoft.com/office/powerpoint/2010/main" val="3433290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2" name="Title 1"/>
          <p:cNvSpPr>
            <a:spLocks noGrp="1"/>
          </p:cNvSpPr>
          <p:nvPr>
            <p:ph type="title"/>
          </p:nvPr>
        </p:nvSpPr>
        <p:spPr>
          <a:xfrm>
            <a:off x="457200" y="-76200"/>
            <a:ext cx="8229600" cy="1143000"/>
          </a:xfrm>
        </p:spPr>
        <p:txBody>
          <a:bodyPr>
            <a:normAutofit/>
          </a:bodyPr>
          <a:lstStyle/>
          <a:p>
            <a:pPr lvl="2" algn="ctr" rtl="0">
              <a:spcBef>
                <a:spcPct val="0"/>
              </a:spcBef>
            </a:pPr>
            <a:r>
              <a:rPr lang="en-US" sz="3200" dirty="0" smtClean="0"/>
              <a:t>Welcome!</a:t>
            </a:r>
            <a:r>
              <a:rPr lang="en-US" dirty="0" smtClean="0"/>
              <a:t/>
            </a:r>
            <a:br>
              <a:rPr lang="en-US" dirty="0" smtClean="0"/>
            </a:br>
            <a:r>
              <a:rPr lang="en-US" dirty="0" smtClean="0"/>
              <a:t>Please </a:t>
            </a:r>
            <a:r>
              <a:rPr lang="en-US" dirty="0"/>
              <a:t>t</a:t>
            </a:r>
            <a:r>
              <a:rPr lang="en-US" dirty="0" smtClean="0"/>
              <a:t>ype your name, school district / organization, and role into the chat box!</a:t>
            </a:r>
            <a:endParaRPr lang="en-US" dirty="0"/>
          </a:p>
        </p:txBody>
      </p:sp>
      <p:sp>
        <p:nvSpPr>
          <p:cNvPr id="3" name="Content Placeholder 2"/>
          <p:cNvSpPr>
            <a:spLocks noGrp="1"/>
          </p:cNvSpPr>
          <p:nvPr>
            <p:ph idx="1"/>
          </p:nvPr>
        </p:nvSpPr>
        <p:spPr>
          <a:xfrm>
            <a:off x="228600" y="1219200"/>
            <a:ext cx="8694738" cy="4906963"/>
          </a:xfrm>
        </p:spPr>
        <p:txBody>
          <a:bodyPr>
            <a:normAutofit fontScale="92500" lnSpcReduction="20000"/>
          </a:bodyPr>
          <a:lstStyle/>
          <a:p>
            <a:r>
              <a:rPr lang="en-US" sz="2800" b="1" dirty="0" smtClean="0"/>
              <a:t>Logistics</a:t>
            </a:r>
          </a:p>
          <a:p>
            <a:pPr lvl="1"/>
            <a:r>
              <a:rPr lang="en-US" sz="2400" dirty="0" smtClean="0"/>
              <a:t>Webinar materials </a:t>
            </a:r>
            <a:r>
              <a:rPr lang="en-US" sz="1500" dirty="0" smtClean="0"/>
              <a:t>(</a:t>
            </a:r>
            <a:r>
              <a:rPr lang="en-US" sz="1500" dirty="0" smtClean="0">
                <a:hlinkClick r:id="rId4"/>
              </a:rPr>
              <a:t>Leg Update Web Page</a:t>
            </a:r>
            <a:r>
              <a:rPr lang="en-US" sz="2400" dirty="0" smtClean="0"/>
              <a:t>)</a:t>
            </a:r>
          </a:p>
          <a:p>
            <a:pPr marL="457200" lvl="1" indent="0">
              <a:buNone/>
            </a:pPr>
            <a:r>
              <a:rPr lang="en-US" sz="1700" dirty="0" smtClean="0">
                <a:hlinkClick r:id="rId4"/>
              </a:rPr>
              <a:t>http</a:t>
            </a:r>
            <a:r>
              <a:rPr lang="en-US" sz="1700" dirty="0">
                <a:hlinkClick r:id="rId4"/>
              </a:rPr>
              <a:t>://</a:t>
            </a:r>
            <a:r>
              <a:rPr lang="en-US" sz="1700" dirty="0" smtClean="0">
                <a:hlinkClick r:id="rId4"/>
              </a:rPr>
              <a:t>wssda.org/Legislative/LegislativeUpdates.aspx</a:t>
            </a:r>
            <a:r>
              <a:rPr lang="en-US" sz="1700" dirty="0" smtClean="0"/>
              <a:t> </a:t>
            </a:r>
          </a:p>
          <a:p>
            <a:pPr lvl="1"/>
            <a:r>
              <a:rPr lang="en-US" sz="2400" dirty="0" smtClean="0"/>
              <a:t>Q&amp;A </a:t>
            </a:r>
            <a:r>
              <a:rPr lang="en-US" sz="2400" dirty="0"/>
              <a:t>/ </a:t>
            </a:r>
            <a:r>
              <a:rPr lang="en-US" sz="2400" dirty="0" smtClean="0"/>
              <a:t>Comment process </a:t>
            </a:r>
          </a:p>
          <a:p>
            <a:pPr lvl="2"/>
            <a:r>
              <a:rPr lang="en-US" dirty="0"/>
              <a:t>C</a:t>
            </a:r>
            <a:r>
              <a:rPr lang="en-US" dirty="0" smtClean="0"/>
              <a:t>hat and Question Boxes</a:t>
            </a:r>
          </a:p>
          <a:p>
            <a:pPr lvl="1"/>
            <a:r>
              <a:rPr lang="en-US" sz="2400" dirty="0" smtClean="0"/>
              <a:t>Phones on mute</a:t>
            </a:r>
          </a:p>
          <a:p>
            <a:pPr lvl="1"/>
            <a:r>
              <a:rPr lang="en-US" sz="2400" dirty="0" smtClean="0"/>
              <a:t>Leg. Assembly Preparations – recording and resources </a:t>
            </a:r>
            <a:r>
              <a:rPr lang="en-US" sz="1500" dirty="0" smtClean="0"/>
              <a:t>(</a:t>
            </a:r>
            <a:r>
              <a:rPr lang="en-US" sz="1500" dirty="0" smtClean="0">
                <a:hlinkClick r:id="rId5"/>
              </a:rPr>
              <a:t>WSSDA Leg. Assembly Page</a:t>
            </a:r>
            <a:r>
              <a:rPr lang="en-US" sz="1500" dirty="0" smtClean="0"/>
              <a:t>)</a:t>
            </a:r>
          </a:p>
          <a:p>
            <a:pPr lvl="1"/>
            <a:r>
              <a:rPr lang="en-US" sz="2400" dirty="0" smtClean="0"/>
              <a:t>Leg. Update Webinar </a:t>
            </a:r>
            <a:r>
              <a:rPr lang="en-US" sz="2400" dirty="0" smtClean="0"/>
              <a:t>recordings &amp; </a:t>
            </a:r>
            <a:r>
              <a:rPr lang="en-US" sz="2400" dirty="0" err="1" smtClean="0"/>
              <a:t>ppt</a:t>
            </a:r>
            <a:r>
              <a:rPr lang="en-US" sz="2400" dirty="0" smtClean="0"/>
              <a:t> materials </a:t>
            </a:r>
            <a:r>
              <a:rPr lang="en-US" sz="1500" dirty="0" smtClean="0"/>
              <a:t>(</a:t>
            </a:r>
            <a:r>
              <a:rPr lang="en-US" sz="1500" dirty="0" smtClean="0">
                <a:hlinkClick r:id="rId6"/>
              </a:rPr>
              <a:t>Leg Rep Web Page</a:t>
            </a:r>
            <a:r>
              <a:rPr lang="en-US" sz="1500" dirty="0" smtClean="0"/>
              <a:t>)</a:t>
            </a:r>
          </a:p>
          <a:p>
            <a:pPr marL="457200" lvl="1" indent="0">
              <a:buNone/>
            </a:pPr>
            <a:r>
              <a:rPr lang="en-US" sz="1600" dirty="0">
                <a:hlinkClick r:id="rId6"/>
              </a:rPr>
              <a:t>http://</a:t>
            </a:r>
            <a:r>
              <a:rPr lang="en-US" sz="1600" dirty="0" smtClean="0">
                <a:hlinkClick r:id="rId6"/>
              </a:rPr>
              <a:t>wssda.org/Legislative/SchoolBoardLegislativeRepresentatives.aspx</a:t>
            </a:r>
            <a:r>
              <a:rPr lang="en-US" sz="1600" dirty="0" smtClean="0"/>
              <a:t> </a:t>
            </a:r>
          </a:p>
          <a:p>
            <a:pPr marL="457200" lvl="1" indent="0">
              <a:buNone/>
            </a:pPr>
            <a:endParaRPr lang="en-US" sz="900" dirty="0" smtClean="0"/>
          </a:p>
          <a:p>
            <a:r>
              <a:rPr lang="en-US" sz="2800" b="1" dirty="0" smtClean="0"/>
              <a:t>Introductions</a:t>
            </a:r>
          </a:p>
          <a:p>
            <a:pPr lvl="1"/>
            <a:r>
              <a:rPr lang="en-US" sz="2600" dirty="0" smtClean="0"/>
              <a:t>WSSDA Staff </a:t>
            </a:r>
          </a:p>
          <a:p>
            <a:pPr lvl="2"/>
            <a:r>
              <a:rPr lang="en-US" sz="1900" dirty="0" smtClean="0"/>
              <a:t>Jessica </a:t>
            </a:r>
            <a:r>
              <a:rPr lang="en-US" sz="1900" dirty="0"/>
              <a:t>Vavrus, Gov’t Relations Director, </a:t>
            </a:r>
            <a:r>
              <a:rPr lang="en-US" sz="1900" dirty="0">
                <a:hlinkClick r:id="rId7"/>
              </a:rPr>
              <a:t>j.vavrus@wssda.org</a:t>
            </a:r>
            <a:r>
              <a:rPr lang="en-US" sz="1900" dirty="0"/>
              <a:t>  and/or 360-890-5867</a:t>
            </a:r>
          </a:p>
          <a:p>
            <a:pPr lvl="2"/>
            <a:r>
              <a:rPr lang="en-US" sz="1900" dirty="0"/>
              <a:t>Tricia Kimbrough, Legislative Coordinator, </a:t>
            </a:r>
            <a:r>
              <a:rPr lang="en-US" sz="1900" dirty="0">
                <a:hlinkClick r:id="rId8"/>
              </a:rPr>
              <a:t>t.kimbrough@wssda.org</a:t>
            </a:r>
            <a:r>
              <a:rPr lang="en-US" sz="1900" dirty="0"/>
              <a:t> </a:t>
            </a:r>
          </a:p>
        </p:txBody>
      </p:sp>
      <p:sp>
        <p:nvSpPr>
          <p:cNvPr id="4" name="Slide Number Placeholder 3"/>
          <p:cNvSpPr>
            <a:spLocks noGrp="1"/>
          </p:cNvSpPr>
          <p:nvPr>
            <p:ph type="sldNum" sz="quarter" idx="12"/>
          </p:nvPr>
        </p:nvSpPr>
        <p:spPr/>
        <p:txBody>
          <a:bodyPr/>
          <a:lstStyle/>
          <a:p>
            <a:fld id="{BB6AA464-A7E6-497E-ADB9-393DA218FF05}" type="slidenum">
              <a:rPr lang="en-US" smtClean="0"/>
              <a:t>2</a:t>
            </a:fld>
            <a:endParaRPr lang="en-US"/>
          </a:p>
        </p:txBody>
      </p:sp>
      <p:sp>
        <p:nvSpPr>
          <p:cNvPr id="6" name="TextBox 5"/>
          <p:cNvSpPr txBox="1"/>
          <p:nvPr/>
        </p:nvSpPr>
        <p:spPr>
          <a:xfrm>
            <a:off x="5486400" y="1183719"/>
            <a:ext cx="3581400" cy="1785104"/>
          </a:xfrm>
          <a:prstGeom prst="rect">
            <a:avLst/>
          </a:prstGeom>
          <a:noFill/>
          <a:ln w="38100">
            <a:solidFill>
              <a:schemeClr val="accent1">
                <a:lumMod val="75000"/>
              </a:schemeClr>
            </a:solidFill>
          </a:ln>
        </p:spPr>
        <p:txBody>
          <a:bodyPr wrap="square">
            <a:spAutoFit/>
          </a:bodyPr>
          <a:lstStyle/>
          <a:p>
            <a:pPr>
              <a:defRPr/>
            </a:pPr>
            <a:r>
              <a:rPr lang="en-US" sz="2000" b="1" dirty="0"/>
              <a:t>Webinar Materials </a:t>
            </a:r>
            <a:r>
              <a:rPr lang="en-US" sz="1400" b="1" dirty="0" smtClean="0"/>
              <a:t>(3 </a:t>
            </a:r>
            <a:r>
              <a:rPr lang="en-US" sz="1400" b="1" dirty="0"/>
              <a:t>documents)</a:t>
            </a:r>
            <a:r>
              <a:rPr lang="en-US" sz="2000" b="1" dirty="0"/>
              <a:t>:</a:t>
            </a:r>
          </a:p>
          <a:p>
            <a:pPr marL="285750" indent="-285750">
              <a:buFont typeface="Arial" panose="020B0604020202020204" pitchFamily="34" charset="0"/>
              <a:buChar char="•"/>
              <a:defRPr/>
            </a:pPr>
            <a:r>
              <a:rPr lang="en-US" dirty="0"/>
              <a:t>PowerPoint presentation (</a:t>
            </a:r>
            <a:r>
              <a:rPr lang="en-US" dirty="0" err="1"/>
              <a:t>ppt</a:t>
            </a:r>
            <a:r>
              <a:rPr lang="en-US" dirty="0"/>
              <a:t>)</a:t>
            </a:r>
          </a:p>
          <a:p>
            <a:pPr marL="285750" indent="-285750">
              <a:buFont typeface="Arial" panose="020B0604020202020204" pitchFamily="34" charset="0"/>
              <a:buChar char="•"/>
              <a:defRPr/>
            </a:pPr>
            <a:r>
              <a:rPr lang="en-US" dirty="0" smtClean="0"/>
              <a:t>Legislative </a:t>
            </a:r>
            <a:r>
              <a:rPr lang="en-US" dirty="0" smtClean="0"/>
              <a:t>Schedules:</a:t>
            </a:r>
          </a:p>
          <a:p>
            <a:pPr marL="742950" lvl="1" indent="-285750">
              <a:buFont typeface="Arial" panose="020B0604020202020204" pitchFamily="34" charset="0"/>
              <a:buChar char="•"/>
              <a:defRPr/>
            </a:pPr>
            <a:r>
              <a:rPr lang="en-US" dirty="0" smtClean="0"/>
              <a:t>Week </a:t>
            </a:r>
            <a:r>
              <a:rPr lang="en-US" dirty="0" smtClean="0"/>
              <a:t>12 </a:t>
            </a:r>
            <a:r>
              <a:rPr lang="en-US" dirty="0" smtClean="0"/>
              <a:t>review (pdf)</a:t>
            </a:r>
          </a:p>
          <a:p>
            <a:pPr marL="742950" lvl="1" indent="-285750">
              <a:buFont typeface="Arial" panose="020B0604020202020204" pitchFamily="34" charset="0"/>
              <a:buChar char="•"/>
              <a:defRPr/>
            </a:pPr>
            <a:r>
              <a:rPr lang="en-US" dirty="0" smtClean="0"/>
              <a:t>Week </a:t>
            </a:r>
            <a:r>
              <a:rPr lang="en-US" dirty="0" smtClean="0"/>
              <a:t>13 </a:t>
            </a:r>
            <a:r>
              <a:rPr lang="en-US" dirty="0" smtClean="0"/>
              <a:t>preview (pdf)</a:t>
            </a:r>
          </a:p>
          <a:p>
            <a:pPr marL="285750" indent="-285750">
              <a:buFont typeface="Arial" panose="020B0604020202020204" pitchFamily="34" charset="0"/>
              <a:buChar char="•"/>
              <a:defRPr/>
            </a:pPr>
            <a:r>
              <a:rPr lang="en-US" dirty="0" smtClean="0"/>
              <a:t>Bill Watch List,</a:t>
            </a:r>
            <a:r>
              <a:rPr lang="en-US" sz="1400" dirty="0" smtClean="0"/>
              <a:t> </a:t>
            </a:r>
            <a:r>
              <a:rPr lang="en-US" sz="1400" b="1" dirty="0" smtClean="0"/>
              <a:t>updated 3/30</a:t>
            </a:r>
            <a:r>
              <a:rPr lang="en-US" sz="1400" b="1" dirty="0" smtClean="0"/>
              <a:t>/17</a:t>
            </a:r>
            <a:endParaRPr lang="en-US" sz="1400" dirty="0" smtClean="0"/>
          </a:p>
        </p:txBody>
      </p:sp>
    </p:spTree>
    <p:extLst>
      <p:ext uri="{BB962C8B-B14F-4D97-AF65-F5344CB8AC3E}">
        <p14:creationId xmlns:p14="http://schemas.microsoft.com/office/powerpoint/2010/main" val="3613475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Key Session Dates</a:t>
            </a:r>
            <a:endParaRPr lang="en-US" dirty="0"/>
          </a:p>
        </p:txBody>
      </p:sp>
      <p:sp>
        <p:nvSpPr>
          <p:cNvPr id="8" name="Content Placeholder 7"/>
          <p:cNvSpPr>
            <a:spLocks noGrp="1"/>
          </p:cNvSpPr>
          <p:nvPr>
            <p:ph idx="1"/>
          </p:nvPr>
        </p:nvSpPr>
        <p:spPr/>
        <p:txBody>
          <a:bodyPr>
            <a:normAutofit/>
          </a:bodyPr>
          <a:lstStyle/>
          <a:p>
            <a:r>
              <a:rPr lang="en-US" strike="sngStrike" dirty="0" smtClean="0"/>
              <a:t>Feb. 17 – House Policy Committee Cutoff</a:t>
            </a:r>
          </a:p>
          <a:p>
            <a:r>
              <a:rPr lang="en-US" strike="sngStrike" dirty="0" smtClean="0"/>
              <a:t>Feb. 24 – Fiscal Committee Cutoff</a:t>
            </a:r>
          </a:p>
          <a:p>
            <a:r>
              <a:rPr lang="en-US" strike="sngStrike" dirty="0" smtClean="0"/>
              <a:t>March 8 – House of Origin Cutoff</a:t>
            </a:r>
          </a:p>
          <a:p>
            <a:r>
              <a:rPr lang="en-US" strike="sngStrike" dirty="0" smtClean="0"/>
              <a:t>March 29 – Policy Cutoff – Opposite House</a:t>
            </a:r>
          </a:p>
          <a:p>
            <a:r>
              <a:rPr lang="en-US" dirty="0" smtClean="0"/>
              <a:t>April 4 – Fiscal Cutoff – Opposite House</a:t>
            </a:r>
          </a:p>
          <a:p>
            <a:r>
              <a:rPr lang="en-US" dirty="0" smtClean="0"/>
              <a:t>April 12 – Opposite House Cutoff</a:t>
            </a:r>
          </a:p>
          <a:p>
            <a:r>
              <a:rPr lang="en-US" dirty="0" smtClean="0"/>
              <a:t>April 23 – Last Day of 105-day Regular Session</a:t>
            </a:r>
            <a:endParaRPr lang="en-US" dirty="0"/>
          </a:p>
          <a:p>
            <a:pPr marL="0" indent="0">
              <a:buNone/>
            </a:pPr>
            <a:endParaRPr lang="en-US" dirty="0" smtClean="0"/>
          </a:p>
          <a:p>
            <a:pPr marL="0" indent="0">
              <a:buNone/>
            </a:pPr>
            <a:r>
              <a:rPr lang="en-US" dirty="0" smtClean="0"/>
              <a:t>Note: these deadlines are important to help “weed out” bills; but they also can get in the way…</a:t>
            </a:r>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20</a:t>
            </a:fld>
            <a:endParaRPr lang="en-US"/>
          </a:p>
        </p:txBody>
      </p:sp>
    </p:spTree>
    <p:extLst>
      <p:ext uri="{BB962C8B-B14F-4D97-AF65-F5344CB8AC3E}">
        <p14:creationId xmlns:p14="http://schemas.microsoft.com/office/powerpoint/2010/main" val="2453060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Law-Making Process – where are we now?</a:t>
            </a:r>
            <a:endParaRPr lang="en-US" dirty="0"/>
          </a:p>
        </p:txBody>
      </p:sp>
      <p:sp>
        <p:nvSpPr>
          <p:cNvPr id="3" name="Content Placeholder 2"/>
          <p:cNvSpPr>
            <a:spLocks noGrp="1"/>
          </p:cNvSpPr>
          <p:nvPr>
            <p:ph idx="1"/>
          </p:nvPr>
        </p:nvSpPr>
        <p:spPr>
          <a:xfrm>
            <a:off x="152400" y="1600200"/>
            <a:ext cx="2514600" cy="4525963"/>
          </a:xfrm>
        </p:spPr>
        <p:txBody>
          <a:bodyPr/>
          <a:lstStyle/>
          <a:p>
            <a:pPr marL="0" indent="0">
              <a:buNone/>
            </a:pPr>
            <a:r>
              <a:rPr lang="en-US" b="1" u="sng" dirty="0" smtClean="0"/>
              <a:t>Chamber #1</a:t>
            </a:r>
          </a:p>
          <a:p>
            <a:pPr marL="457200" indent="-457200">
              <a:buFont typeface="+mj-lt"/>
              <a:buAutoNum type="arabicPeriod"/>
            </a:pPr>
            <a:r>
              <a:rPr lang="en-US" dirty="0" smtClean="0"/>
              <a:t>Introduced</a:t>
            </a:r>
          </a:p>
          <a:p>
            <a:pPr marL="457200" indent="-457200">
              <a:buFont typeface="+mj-lt"/>
              <a:buAutoNum type="arabicPeriod"/>
            </a:pPr>
            <a:r>
              <a:rPr lang="en-US" dirty="0" smtClean="0"/>
              <a:t>Hearing</a:t>
            </a:r>
          </a:p>
          <a:p>
            <a:pPr marL="457200" indent="-457200">
              <a:buFont typeface="+mj-lt"/>
              <a:buAutoNum type="arabicPeriod"/>
            </a:pPr>
            <a:r>
              <a:rPr lang="en-US" dirty="0" smtClean="0"/>
              <a:t>Comm. Vote</a:t>
            </a:r>
          </a:p>
          <a:p>
            <a:pPr marL="457200" indent="-457200">
              <a:buFont typeface="+mj-lt"/>
              <a:buAutoNum type="arabicPeriod"/>
            </a:pPr>
            <a:r>
              <a:rPr lang="en-US" b="1" dirty="0" smtClean="0"/>
              <a:t>Rules (2-3 votes)</a:t>
            </a:r>
          </a:p>
          <a:p>
            <a:pPr marL="457200" indent="-457200">
              <a:buFont typeface="+mj-lt"/>
              <a:buAutoNum type="arabicPeriod"/>
            </a:pPr>
            <a:r>
              <a:rPr lang="en-US" b="1" dirty="0" smtClean="0"/>
              <a:t>Floor Calendar</a:t>
            </a:r>
          </a:p>
          <a:p>
            <a:pPr marL="457200" indent="-457200">
              <a:buFont typeface="+mj-lt"/>
              <a:buAutoNum type="arabicPeriod"/>
            </a:pPr>
            <a:r>
              <a:rPr lang="en-US" b="1" dirty="0" smtClean="0"/>
              <a:t>Floor Vote</a:t>
            </a:r>
            <a:endParaRPr lang="en-US" b="1" dirty="0"/>
          </a:p>
        </p:txBody>
      </p:sp>
      <p:sp>
        <p:nvSpPr>
          <p:cNvPr id="4" name="Slide Number Placeholder 3"/>
          <p:cNvSpPr>
            <a:spLocks noGrp="1"/>
          </p:cNvSpPr>
          <p:nvPr>
            <p:ph type="sldNum" sz="quarter" idx="12"/>
          </p:nvPr>
        </p:nvSpPr>
        <p:spPr/>
        <p:txBody>
          <a:bodyPr/>
          <a:lstStyle/>
          <a:p>
            <a:fld id="{BB6AA464-A7E6-497E-ADB9-393DA218FF05}" type="slidenum">
              <a:rPr lang="en-US" smtClean="0"/>
              <a:t>21</a:t>
            </a:fld>
            <a:endParaRPr lang="en-US"/>
          </a:p>
        </p:txBody>
      </p:sp>
      <p:sp>
        <p:nvSpPr>
          <p:cNvPr id="5" name="Content Placeholder 2"/>
          <p:cNvSpPr txBox="1">
            <a:spLocks/>
          </p:cNvSpPr>
          <p:nvPr/>
        </p:nvSpPr>
        <p:spPr>
          <a:xfrm>
            <a:off x="2590800" y="1600200"/>
            <a:ext cx="2514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u="sng" dirty="0" smtClean="0"/>
              <a:t>Chamber #2</a:t>
            </a:r>
          </a:p>
          <a:p>
            <a:pPr marL="457200" indent="-457200">
              <a:buFont typeface="+mj-lt"/>
              <a:buAutoNum type="arabicPeriod" startAt="7"/>
            </a:pPr>
            <a:r>
              <a:rPr lang="en-US" dirty="0" smtClean="0"/>
              <a:t>Introduced</a:t>
            </a:r>
            <a:endParaRPr lang="en-US" dirty="0"/>
          </a:p>
          <a:p>
            <a:pPr marL="457200" indent="-457200">
              <a:buFont typeface="+mj-lt"/>
              <a:buAutoNum type="arabicPeriod" startAt="7"/>
            </a:pPr>
            <a:r>
              <a:rPr lang="en-US" dirty="0" smtClean="0"/>
              <a:t>Hearing</a:t>
            </a:r>
            <a:endParaRPr lang="en-US" dirty="0"/>
          </a:p>
          <a:p>
            <a:pPr marL="457200" indent="-457200">
              <a:buFont typeface="+mj-lt"/>
              <a:buAutoNum type="arabicPeriod" startAt="7"/>
            </a:pPr>
            <a:r>
              <a:rPr lang="en-US" dirty="0" smtClean="0">
                <a:solidFill>
                  <a:srgbClr val="FF0000"/>
                </a:solidFill>
              </a:rPr>
              <a:t>Comm. Vote</a:t>
            </a:r>
          </a:p>
          <a:p>
            <a:pPr marL="457200" indent="-457200">
              <a:buFont typeface="+mj-lt"/>
              <a:buAutoNum type="arabicPeriod" startAt="7"/>
            </a:pPr>
            <a:r>
              <a:rPr lang="en-US" dirty="0" smtClean="0">
                <a:solidFill>
                  <a:srgbClr val="FF0000"/>
                </a:solidFill>
              </a:rPr>
              <a:t>Rules (2-3 votes)</a:t>
            </a:r>
          </a:p>
          <a:p>
            <a:pPr marL="457200" indent="-457200">
              <a:buFont typeface="+mj-lt"/>
              <a:buAutoNum type="arabicPeriod" startAt="7"/>
            </a:pPr>
            <a:r>
              <a:rPr lang="en-US" dirty="0" smtClean="0">
                <a:solidFill>
                  <a:srgbClr val="FF0000"/>
                </a:solidFill>
              </a:rPr>
              <a:t>Floor Calendar</a:t>
            </a:r>
          </a:p>
          <a:p>
            <a:pPr marL="457200" indent="-457200">
              <a:buFont typeface="+mj-lt"/>
              <a:buAutoNum type="arabicPeriod" startAt="7"/>
            </a:pPr>
            <a:r>
              <a:rPr lang="en-US" dirty="0" smtClean="0">
                <a:solidFill>
                  <a:srgbClr val="FF0000"/>
                </a:solidFill>
              </a:rPr>
              <a:t>Floor Vote</a:t>
            </a:r>
            <a:endParaRPr lang="en-US" dirty="0">
              <a:solidFill>
                <a:srgbClr val="FF0000"/>
              </a:solidFill>
            </a:endParaRPr>
          </a:p>
        </p:txBody>
      </p:sp>
      <p:sp>
        <p:nvSpPr>
          <p:cNvPr id="6" name="Content Placeholder 2"/>
          <p:cNvSpPr txBox="1">
            <a:spLocks/>
          </p:cNvSpPr>
          <p:nvPr/>
        </p:nvSpPr>
        <p:spPr>
          <a:xfrm>
            <a:off x="4724400" y="1600200"/>
            <a:ext cx="2514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u="sng" dirty="0" smtClean="0"/>
              <a:t>Reconciliation</a:t>
            </a:r>
          </a:p>
          <a:p>
            <a:pPr marL="457200" indent="-457200">
              <a:buFont typeface="+mj-lt"/>
              <a:buAutoNum type="arabicPeriod" startAt="13"/>
            </a:pPr>
            <a:r>
              <a:rPr lang="en-US" dirty="0" smtClean="0">
                <a:solidFill>
                  <a:srgbClr val="FF0000"/>
                </a:solidFill>
              </a:rPr>
              <a:t>Conference agreement</a:t>
            </a:r>
            <a:endParaRPr lang="en-US" dirty="0">
              <a:solidFill>
                <a:srgbClr val="FF0000"/>
              </a:solidFill>
            </a:endParaRPr>
          </a:p>
          <a:p>
            <a:pPr marL="457200" indent="-457200">
              <a:buFont typeface="+mj-lt"/>
              <a:buAutoNum type="arabicPeriod" startAt="13"/>
            </a:pPr>
            <a:r>
              <a:rPr lang="en-US" dirty="0" smtClean="0">
                <a:solidFill>
                  <a:srgbClr val="FF0000"/>
                </a:solidFill>
              </a:rPr>
              <a:t>Floor vote</a:t>
            </a:r>
            <a:endParaRPr lang="en-US" dirty="0">
              <a:solidFill>
                <a:srgbClr val="FF0000"/>
              </a:solidFill>
            </a:endParaRPr>
          </a:p>
          <a:p>
            <a:pPr marL="457200" indent="-457200">
              <a:buFont typeface="+mj-lt"/>
              <a:buAutoNum type="arabicPeriod" startAt="13"/>
            </a:pPr>
            <a:r>
              <a:rPr lang="en-US" dirty="0" smtClean="0"/>
              <a:t>Floor vote</a:t>
            </a:r>
          </a:p>
        </p:txBody>
      </p:sp>
      <p:sp>
        <p:nvSpPr>
          <p:cNvPr id="7" name="Content Placeholder 2"/>
          <p:cNvSpPr txBox="1">
            <a:spLocks/>
          </p:cNvSpPr>
          <p:nvPr/>
        </p:nvSpPr>
        <p:spPr>
          <a:xfrm>
            <a:off x="6858000" y="1600200"/>
            <a:ext cx="22860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u="sng" dirty="0" smtClean="0"/>
              <a:t>Governor</a:t>
            </a:r>
          </a:p>
          <a:p>
            <a:pPr marL="457200" indent="-457200">
              <a:buFont typeface="+mj-lt"/>
              <a:buAutoNum type="arabicPeriod" startAt="16"/>
            </a:pPr>
            <a:r>
              <a:rPr lang="en-US" dirty="0" smtClean="0"/>
              <a:t>Partial/ Full Veto</a:t>
            </a:r>
            <a:endParaRPr lang="en-US" dirty="0"/>
          </a:p>
          <a:p>
            <a:pPr marL="457200" indent="-457200">
              <a:buFont typeface="+mj-lt"/>
              <a:buAutoNum type="arabicPeriod" startAt="16"/>
            </a:pPr>
            <a:r>
              <a:rPr lang="en-US" dirty="0" smtClean="0"/>
              <a:t>Interpretive statement</a:t>
            </a:r>
            <a:endParaRPr lang="en-US" dirty="0"/>
          </a:p>
        </p:txBody>
      </p:sp>
      <p:cxnSp>
        <p:nvCxnSpPr>
          <p:cNvPr id="10" name="Straight Arrow Connector 9"/>
          <p:cNvCxnSpPr/>
          <p:nvPr/>
        </p:nvCxnSpPr>
        <p:spPr>
          <a:xfrm flipH="1" flipV="1">
            <a:off x="4724400" y="4953001"/>
            <a:ext cx="762000" cy="805786"/>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86400" y="4572000"/>
            <a:ext cx="3276600" cy="1754326"/>
          </a:xfrm>
          <a:prstGeom prst="rect">
            <a:avLst/>
          </a:prstGeom>
          <a:noFill/>
          <a:ln w="28575">
            <a:solidFill>
              <a:schemeClr val="accent1"/>
            </a:solidFill>
          </a:ln>
        </p:spPr>
        <p:txBody>
          <a:bodyPr wrap="square" rtlCol="0">
            <a:spAutoFit/>
          </a:bodyPr>
          <a:lstStyle/>
          <a:p>
            <a:r>
              <a:rPr lang="en-US" b="1" dirty="0" smtClean="0"/>
              <a:t>Through </a:t>
            </a:r>
            <a:r>
              <a:rPr lang="en-US" b="1" u="sng" dirty="0" smtClean="0"/>
              <a:t>4/4</a:t>
            </a:r>
            <a:r>
              <a:rPr lang="en-US" b="1" dirty="0" smtClean="0"/>
              <a:t> </a:t>
            </a:r>
            <a:r>
              <a:rPr lang="en-US" dirty="0" smtClean="0"/>
              <a:t>(fiscal bills) </a:t>
            </a:r>
            <a:r>
              <a:rPr lang="en-US" b="1" dirty="0" smtClean="0"/>
              <a:t>AND </a:t>
            </a:r>
            <a:r>
              <a:rPr lang="en-US" b="1" u="sng" dirty="0" smtClean="0"/>
              <a:t>4/12 </a:t>
            </a:r>
            <a:r>
              <a:rPr lang="en-US" dirty="0" smtClean="0"/>
              <a:t>(Opposite House bills):</a:t>
            </a:r>
          </a:p>
          <a:p>
            <a:pPr marL="285750" indent="-285750">
              <a:buFont typeface="Arial" panose="020B0604020202020204" pitchFamily="34" charset="0"/>
              <a:buChar char="•"/>
            </a:pPr>
            <a:r>
              <a:rPr lang="en-US" dirty="0" smtClean="0"/>
              <a:t>Public Hearings</a:t>
            </a:r>
          </a:p>
          <a:p>
            <a:pPr marL="285750" indent="-285750">
              <a:buFont typeface="Arial" panose="020B0604020202020204" pitchFamily="34" charset="0"/>
              <a:buChar char="•"/>
            </a:pPr>
            <a:r>
              <a:rPr lang="en-US" dirty="0" smtClean="0"/>
              <a:t>Committee Votes</a:t>
            </a:r>
            <a:endParaRPr lang="en-US" dirty="0" smtClean="0"/>
          </a:p>
          <a:p>
            <a:pPr marL="285750" indent="-285750">
              <a:buFont typeface="Arial" panose="020B0604020202020204" pitchFamily="34" charset="0"/>
              <a:buChar char="•"/>
            </a:pPr>
            <a:r>
              <a:rPr lang="en-US" dirty="0" smtClean="0"/>
              <a:t>Floor </a:t>
            </a:r>
            <a:r>
              <a:rPr lang="en-US" dirty="0" smtClean="0"/>
              <a:t>Votes</a:t>
            </a:r>
          </a:p>
          <a:p>
            <a:pPr marL="285750" indent="-285750">
              <a:buFont typeface="Arial" panose="020B0604020202020204" pitchFamily="34" charset="0"/>
              <a:buChar char="•"/>
            </a:pPr>
            <a:r>
              <a:rPr lang="en-US" dirty="0" smtClean="0"/>
              <a:t>Conference agreements</a:t>
            </a:r>
            <a:endParaRPr lang="en-US" dirty="0" smtClean="0"/>
          </a:p>
        </p:txBody>
      </p:sp>
      <p:sp>
        <p:nvSpPr>
          <p:cNvPr id="11" name="Double Brace 10"/>
          <p:cNvSpPr/>
          <p:nvPr/>
        </p:nvSpPr>
        <p:spPr>
          <a:xfrm>
            <a:off x="2286000" y="3048000"/>
            <a:ext cx="2667000" cy="2133600"/>
          </a:xfrm>
          <a:prstGeom prst="bracePair">
            <a:avLst/>
          </a:prstGeom>
          <a:ln w="38100" cmpd="sng"/>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Arrow Connector 11"/>
          <p:cNvCxnSpPr/>
          <p:nvPr/>
        </p:nvCxnSpPr>
        <p:spPr>
          <a:xfrm flipV="1">
            <a:off x="5486401" y="3276600"/>
            <a:ext cx="76199" cy="2457447"/>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346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What is the status of </a:t>
            </a:r>
            <a:r>
              <a:rPr lang="en-US" u="sng" dirty="0" smtClean="0"/>
              <a:t>XX</a:t>
            </a:r>
            <a:r>
              <a:rPr lang="en-US" dirty="0" smtClean="0"/>
              <a:t> bill?</a:t>
            </a:r>
            <a:endParaRPr lang="en-US" dirty="0"/>
          </a:p>
        </p:txBody>
      </p:sp>
      <p:sp>
        <p:nvSpPr>
          <p:cNvPr id="3" name="Content Placeholder 2"/>
          <p:cNvSpPr>
            <a:spLocks noGrp="1"/>
          </p:cNvSpPr>
          <p:nvPr>
            <p:ph idx="1"/>
          </p:nvPr>
        </p:nvSpPr>
        <p:spPr>
          <a:xfrm>
            <a:off x="457200" y="1189037"/>
            <a:ext cx="8229600" cy="5211763"/>
          </a:xfrm>
        </p:spPr>
        <p:txBody>
          <a:bodyPr/>
          <a:lstStyle/>
          <a:p>
            <a:r>
              <a:rPr lang="en-US" sz="2200" b="1" u="sng" dirty="0">
                <a:hlinkClick r:id="rId2"/>
              </a:rPr>
              <a:t>Bill Information and Tracking</a:t>
            </a:r>
            <a:r>
              <a:rPr lang="en-US" sz="2200" b="1" dirty="0"/>
              <a:t> </a:t>
            </a:r>
            <a:r>
              <a:rPr lang="en-US" sz="2200" dirty="0"/>
              <a:t>- From these pages you can follow the bills you are most interested in and also provide c</a:t>
            </a:r>
            <a:r>
              <a:rPr lang="en-US" sz="2200" u="sng" dirty="0">
                <a:hlinkClick r:id="rId3"/>
              </a:rPr>
              <a:t>omments on bills</a:t>
            </a:r>
            <a:r>
              <a:rPr lang="en-US" sz="2200" dirty="0" smtClean="0"/>
              <a:t>.</a:t>
            </a:r>
          </a:p>
          <a:p>
            <a:pPr lvl="1"/>
            <a:r>
              <a:rPr lang="en-US" sz="1800" dirty="0" smtClean="0"/>
              <a:t>Bill Information page provides more in-depth options for learning more about what’s happening  </a:t>
            </a:r>
            <a:endParaRPr lang="en-US" sz="1800" dirty="0"/>
          </a:p>
          <a:p>
            <a:endParaRPr lang="en-US" b="1" dirty="0"/>
          </a:p>
        </p:txBody>
      </p:sp>
      <p:sp>
        <p:nvSpPr>
          <p:cNvPr id="4" name="Slide Number Placeholder 3"/>
          <p:cNvSpPr>
            <a:spLocks noGrp="1"/>
          </p:cNvSpPr>
          <p:nvPr>
            <p:ph type="sldNum" sz="quarter" idx="12"/>
          </p:nvPr>
        </p:nvSpPr>
        <p:spPr/>
        <p:txBody>
          <a:bodyPr/>
          <a:lstStyle/>
          <a:p>
            <a:fld id="{BB6AA464-A7E6-497E-ADB9-393DA218FF05}" type="slidenum">
              <a:rPr lang="en-US" smtClean="0"/>
              <a:t>22</a:t>
            </a:fld>
            <a:endParaRPr lang="en-US"/>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2200" y="2833687"/>
            <a:ext cx="4790005" cy="3262313"/>
          </a:xfrm>
          <a:prstGeom prst="rect">
            <a:avLst/>
          </a:prstGeom>
          <a:noFill/>
          <a:ln w="9525">
            <a:solidFill>
              <a:schemeClr val="accent3">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152400" y="4855063"/>
            <a:ext cx="1676400" cy="1200329"/>
          </a:xfrm>
          <a:prstGeom prst="rect">
            <a:avLst/>
          </a:prstGeom>
          <a:noFill/>
          <a:ln>
            <a:solidFill>
              <a:schemeClr val="accent3">
                <a:lumMod val="50000"/>
              </a:schemeClr>
            </a:solidFill>
          </a:ln>
        </p:spPr>
        <p:txBody>
          <a:bodyPr wrap="square" rtlCol="0">
            <a:spAutoFit/>
          </a:bodyPr>
          <a:lstStyle/>
          <a:p>
            <a:pPr algn="ctr"/>
            <a:r>
              <a:rPr lang="en-US" dirty="0" smtClean="0"/>
              <a:t>Floor Activity Status</a:t>
            </a:r>
          </a:p>
          <a:p>
            <a:pPr algn="ctr"/>
            <a:r>
              <a:rPr lang="en-US" dirty="0" smtClean="0">
                <a:hlinkClick r:id="rId5"/>
              </a:rPr>
              <a:t>House</a:t>
            </a:r>
            <a:endParaRPr lang="en-US" dirty="0" smtClean="0"/>
          </a:p>
          <a:p>
            <a:pPr algn="ctr"/>
            <a:r>
              <a:rPr lang="en-US" dirty="0" smtClean="0">
                <a:hlinkClick r:id="rId6"/>
              </a:rPr>
              <a:t>Senate</a:t>
            </a:r>
            <a:endParaRPr lang="en-US" dirty="0"/>
          </a:p>
        </p:txBody>
      </p:sp>
      <p:sp>
        <p:nvSpPr>
          <p:cNvPr id="7" name="TextBox 6"/>
          <p:cNvSpPr txBox="1"/>
          <p:nvPr/>
        </p:nvSpPr>
        <p:spPr>
          <a:xfrm>
            <a:off x="7307317" y="4367122"/>
            <a:ext cx="1608083" cy="923330"/>
          </a:xfrm>
          <a:prstGeom prst="rect">
            <a:avLst/>
          </a:prstGeom>
          <a:noFill/>
          <a:ln>
            <a:solidFill>
              <a:schemeClr val="accent3">
                <a:lumMod val="50000"/>
              </a:schemeClr>
            </a:solidFill>
          </a:ln>
        </p:spPr>
        <p:txBody>
          <a:bodyPr wrap="square" rtlCol="0">
            <a:spAutoFit/>
          </a:bodyPr>
          <a:lstStyle/>
          <a:p>
            <a:pPr algn="ctr"/>
            <a:r>
              <a:rPr lang="en-US" dirty="0" smtClean="0"/>
              <a:t>Roll Call votes and other Bill details</a:t>
            </a:r>
            <a:endParaRPr lang="en-US" dirty="0"/>
          </a:p>
        </p:txBody>
      </p:sp>
      <p:cxnSp>
        <p:nvCxnSpPr>
          <p:cNvPr id="9" name="Straight Arrow Connector 8"/>
          <p:cNvCxnSpPr/>
          <p:nvPr/>
        </p:nvCxnSpPr>
        <p:spPr>
          <a:xfrm flipH="1">
            <a:off x="5791200" y="4828787"/>
            <a:ext cx="1516117" cy="0"/>
          </a:xfrm>
          <a:prstGeom prst="straightConnector1">
            <a:avLst/>
          </a:prstGeom>
          <a:ln w="381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3"/>
          </p:cNvCxnSpPr>
          <p:nvPr/>
        </p:nvCxnSpPr>
        <p:spPr>
          <a:xfrm flipV="1">
            <a:off x="1828800" y="5178230"/>
            <a:ext cx="990600" cy="276998"/>
          </a:xfrm>
          <a:prstGeom prst="straightConnector1">
            <a:avLst/>
          </a:prstGeom>
          <a:ln w="381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199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“dead” bills &amp; how to revive</a:t>
            </a:r>
            <a:endParaRPr lang="en-US" dirty="0"/>
          </a:p>
        </p:txBody>
      </p:sp>
      <p:sp>
        <p:nvSpPr>
          <p:cNvPr id="3" name="Content Placeholder 2"/>
          <p:cNvSpPr>
            <a:spLocks noGrp="1"/>
          </p:cNvSpPr>
          <p:nvPr>
            <p:ph idx="1"/>
          </p:nvPr>
        </p:nvSpPr>
        <p:spPr>
          <a:xfrm>
            <a:off x="152400" y="1219200"/>
            <a:ext cx="8839200" cy="4906963"/>
          </a:xfrm>
        </p:spPr>
        <p:txBody>
          <a:bodyPr>
            <a:normAutofit fontScale="92500" lnSpcReduction="20000"/>
          </a:bodyPr>
          <a:lstStyle/>
          <a:p>
            <a:pPr marL="0" indent="0">
              <a:buNone/>
            </a:pPr>
            <a:r>
              <a:rPr lang="en-US" b="1" dirty="0" smtClean="0"/>
              <a:t>During Regular Session:</a:t>
            </a:r>
          </a:p>
          <a:p>
            <a:r>
              <a:rPr lang="en-US" dirty="0" smtClean="0"/>
              <a:t>Necessary To Implement the </a:t>
            </a:r>
            <a:r>
              <a:rPr lang="en-US" dirty="0" smtClean="0"/>
              <a:t>Budget (“NTIB”)</a:t>
            </a:r>
            <a:endParaRPr lang="en-US" dirty="0" smtClean="0"/>
          </a:p>
          <a:p>
            <a:pPr lvl="1"/>
            <a:r>
              <a:rPr lang="en-US" dirty="0" smtClean="0"/>
              <a:t>Fiscal </a:t>
            </a:r>
            <a:r>
              <a:rPr lang="en-US" dirty="0"/>
              <a:t>Impacts – with accompanying bills</a:t>
            </a:r>
          </a:p>
          <a:p>
            <a:pPr marL="0" indent="0">
              <a:buNone/>
            </a:pPr>
            <a:endParaRPr lang="en-US" dirty="0" smtClean="0"/>
          </a:p>
          <a:p>
            <a:r>
              <a:rPr lang="en-US" dirty="0" smtClean="0"/>
              <a:t>Budget Proviso</a:t>
            </a:r>
          </a:p>
          <a:p>
            <a:pPr lvl="1"/>
            <a:r>
              <a:rPr lang="en-US" dirty="0" smtClean="0"/>
              <a:t>Budget </a:t>
            </a:r>
            <a:r>
              <a:rPr lang="en-US" dirty="0"/>
              <a:t>Provisos (some with/without $)</a:t>
            </a:r>
          </a:p>
          <a:p>
            <a:endParaRPr lang="en-US" dirty="0" smtClean="0"/>
          </a:p>
          <a:p>
            <a:pPr marL="0" indent="0">
              <a:buNone/>
            </a:pPr>
            <a:r>
              <a:rPr lang="en-US" b="1" dirty="0" smtClean="0"/>
              <a:t>During Special Session:</a:t>
            </a:r>
          </a:p>
          <a:p>
            <a:r>
              <a:rPr lang="en-US" dirty="0" smtClean="0"/>
              <a:t>If still in original House – bills stay where they last ended</a:t>
            </a:r>
          </a:p>
          <a:p>
            <a:pPr lvl="1"/>
            <a:r>
              <a:rPr lang="en-US" dirty="0" smtClean="0"/>
              <a:t>If </a:t>
            </a:r>
            <a:r>
              <a:rPr lang="en-US" dirty="0"/>
              <a:t>on the Floor Calendar – bills revert back to Rules </a:t>
            </a:r>
          </a:p>
          <a:p>
            <a:endParaRPr lang="en-US" dirty="0" smtClean="0"/>
          </a:p>
          <a:p>
            <a:r>
              <a:rPr lang="en-US" dirty="0" smtClean="0"/>
              <a:t>If in opposite House – bills revert back to the House of Origin (Rules)</a:t>
            </a:r>
          </a:p>
          <a:p>
            <a:pPr marL="0" indent="0">
              <a:buNone/>
            </a:pPr>
            <a:endParaRPr lang="en-US" dirty="0" smtClean="0"/>
          </a:p>
          <a:p>
            <a:r>
              <a:rPr lang="en-US" dirty="0" smtClean="0"/>
              <a:t>Leadership generally agree on what “types” of bills continue on for deliberation through the Special Session. </a:t>
            </a:r>
          </a:p>
        </p:txBody>
      </p:sp>
      <p:sp>
        <p:nvSpPr>
          <p:cNvPr id="4" name="Slide Number Placeholder 3"/>
          <p:cNvSpPr>
            <a:spLocks noGrp="1"/>
          </p:cNvSpPr>
          <p:nvPr>
            <p:ph type="sldNum" sz="quarter" idx="12"/>
          </p:nvPr>
        </p:nvSpPr>
        <p:spPr/>
        <p:txBody>
          <a:bodyPr/>
          <a:lstStyle/>
          <a:p>
            <a:fld id="{BB6AA464-A7E6-497E-ADB9-393DA218FF05}" type="slidenum">
              <a:rPr lang="en-US" smtClean="0"/>
              <a:t>23</a:t>
            </a:fld>
            <a:endParaRPr lang="en-US"/>
          </a:p>
        </p:txBody>
      </p:sp>
    </p:spTree>
    <p:extLst>
      <p:ext uri="{BB962C8B-B14F-4D97-AF65-F5344CB8AC3E}">
        <p14:creationId xmlns:p14="http://schemas.microsoft.com/office/powerpoint/2010/main" val="24421874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dirty="0" smtClean="0"/>
              <a:t>Week  Schedule, Participating &amp; Providing Input</a:t>
            </a:r>
            <a:endParaRPr lang="en-US" sz="2800" dirty="0"/>
          </a:p>
        </p:txBody>
      </p:sp>
      <p:sp>
        <p:nvSpPr>
          <p:cNvPr id="3" name="Content Placeholder 2"/>
          <p:cNvSpPr>
            <a:spLocks noGrp="1"/>
          </p:cNvSpPr>
          <p:nvPr>
            <p:ph idx="1"/>
          </p:nvPr>
        </p:nvSpPr>
        <p:spPr>
          <a:xfrm>
            <a:off x="152400" y="1066800"/>
            <a:ext cx="8839200" cy="5059363"/>
          </a:xfrm>
        </p:spPr>
        <p:txBody>
          <a:bodyPr>
            <a:normAutofit fontScale="85000" lnSpcReduction="20000"/>
          </a:bodyPr>
          <a:lstStyle/>
          <a:p>
            <a:r>
              <a:rPr lang="en-US" dirty="0" smtClean="0">
                <a:hlinkClick r:id="rId2"/>
              </a:rPr>
              <a:t>March </a:t>
            </a:r>
            <a:r>
              <a:rPr lang="en-US" dirty="0" smtClean="0">
                <a:hlinkClick r:id="rId2"/>
              </a:rPr>
              <a:t>27 </a:t>
            </a:r>
            <a:r>
              <a:rPr lang="en-US" dirty="0" smtClean="0">
                <a:hlinkClick r:id="rId2"/>
              </a:rPr>
              <a:t>– </a:t>
            </a:r>
            <a:r>
              <a:rPr lang="en-US" dirty="0" smtClean="0">
                <a:hlinkClick r:id="rId2"/>
              </a:rPr>
              <a:t>April 1, 2017</a:t>
            </a:r>
            <a:r>
              <a:rPr lang="en-US" dirty="0" smtClean="0"/>
              <a:t> </a:t>
            </a:r>
            <a:r>
              <a:rPr lang="en-US" dirty="0" smtClean="0">
                <a:hlinkClick r:id="rId2"/>
              </a:rPr>
              <a:t>–</a:t>
            </a:r>
            <a:r>
              <a:rPr lang="en-US" dirty="0" smtClean="0"/>
              <a:t> updated 3/31/17</a:t>
            </a:r>
            <a:endParaRPr lang="en-US" dirty="0" smtClean="0">
              <a:hlinkClick r:id="rId2"/>
            </a:endParaRPr>
          </a:p>
          <a:p>
            <a:r>
              <a:rPr lang="en-US" dirty="0" smtClean="0">
                <a:hlinkClick r:id="rId3"/>
              </a:rPr>
              <a:t>April 3 - 7, </a:t>
            </a:r>
            <a:r>
              <a:rPr lang="en-US" dirty="0" smtClean="0">
                <a:hlinkClick r:id="rId3"/>
              </a:rPr>
              <a:t>2017 </a:t>
            </a:r>
            <a:r>
              <a:rPr lang="en-US" dirty="0" smtClean="0"/>
              <a:t>– as of </a:t>
            </a:r>
            <a:r>
              <a:rPr lang="en-US" dirty="0" smtClean="0"/>
              <a:t>3/30/17 </a:t>
            </a:r>
            <a:endParaRPr lang="en-US" dirty="0" smtClean="0"/>
          </a:p>
          <a:p>
            <a:pPr marL="0" indent="0">
              <a:buNone/>
            </a:pPr>
            <a:endParaRPr lang="en-US" dirty="0" smtClean="0"/>
          </a:p>
          <a:p>
            <a:pPr marL="0" indent="0">
              <a:buNone/>
            </a:pPr>
            <a:endParaRPr lang="en-US" dirty="0" smtClean="0"/>
          </a:p>
          <a:p>
            <a:pPr marL="0" indent="0">
              <a:buNone/>
            </a:pPr>
            <a:r>
              <a:rPr lang="en-US" b="1" dirty="0" smtClean="0"/>
              <a:t>Participating &amp; Providing Input:</a:t>
            </a:r>
            <a:endParaRPr lang="en-US" b="1" dirty="0"/>
          </a:p>
          <a:p>
            <a:r>
              <a:rPr lang="en-US" dirty="0">
                <a:hlinkClick r:id="rId4"/>
              </a:rPr>
              <a:t>Legislator </a:t>
            </a:r>
            <a:r>
              <a:rPr lang="en-US" dirty="0" smtClean="0">
                <a:hlinkClick r:id="rId4"/>
              </a:rPr>
              <a:t>Contacts</a:t>
            </a:r>
            <a:endParaRPr lang="en-US" dirty="0" smtClean="0"/>
          </a:p>
          <a:p>
            <a:pPr lvl="1"/>
            <a:r>
              <a:rPr lang="en-US" dirty="0" smtClean="0"/>
              <a:t>Includes worksheets with committee member and staff listings</a:t>
            </a:r>
          </a:p>
          <a:p>
            <a:pPr marL="457200" lvl="1" indent="0">
              <a:buNone/>
            </a:pPr>
            <a:endParaRPr lang="en-US" dirty="0"/>
          </a:p>
          <a:p>
            <a:r>
              <a:rPr lang="en-US" dirty="0"/>
              <a:t>Rules </a:t>
            </a:r>
            <a:r>
              <a:rPr lang="en-US" dirty="0" smtClean="0"/>
              <a:t>Committees (as bills move out of committee)</a:t>
            </a:r>
            <a:endParaRPr lang="en-US" dirty="0">
              <a:hlinkClick r:id="rId5"/>
            </a:endParaRPr>
          </a:p>
          <a:p>
            <a:pPr lvl="1"/>
            <a:r>
              <a:rPr lang="en-US" dirty="0">
                <a:hlinkClick r:id="rId6"/>
              </a:rPr>
              <a:t>House</a:t>
            </a:r>
            <a:endParaRPr lang="en-US" dirty="0">
              <a:hlinkClick r:id="rId5"/>
            </a:endParaRPr>
          </a:p>
          <a:p>
            <a:pPr lvl="1"/>
            <a:r>
              <a:rPr lang="en-US" dirty="0">
                <a:hlinkClick r:id="rId7"/>
              </a:rPr>
              <a:t>Senate</a:t>
            </a:r>
            <a:endParaRPr lang="en-US" dirty="0">
              <a:hlinkClick r:id="rId5"/>
            </a:endParaRPr>
          </a:p>
          <a:p>
            <a:pPr marL="457200" lvl="1" indent="0">
              <a:buNone/>
            </a:pPr>
            <a:endParaRPr lang="en-US" dirty="0" smtClean="0"/>
          </a:p>
          <a:p>
            <a:pPr marL="457200" lvl="1" indent="0">
              <a:buNone/>
            </a:pPr>
            <a:endParaRPr lang="en-US" dirty="0"/>
          </a:p>
          <a:p>
            <a:pPr marL="0" indent="0">
              <a:buNone/>
            </a:pPr>
            <a:r>
              <a:rPr lang="en-US" b="1" dirty="0" smtClean="0"/>
              <a:t>Ways </a:t>
            </a:r>
            <a:r>
              <a:rPr lang="en-US" b="1" dirty="0"/>
              <a:t>to </a:t>
            </a:r>
            <a:r>
              <a:rPr lang="en-US" b="1" dirty="0" smtClean="0"/>
              <a:t>stay connected:</a:t>
            </a:r>
            <a:endParaRPr lang="en-US" b="1" dirty="0"/>
          </a:p>
          <a:p>
            <a:r>
              <a:rPr lang="en-US" dirty="0" smtClean="0"/>
              <a:t>Floor </a:t>
            </a:r>
            <a:r>
              <a:rPr lang="en-US" dirty="0"/>
              <a:t>Activity </a:t>
            </a:r>
            <a:r>
              <a:rPr lang="en-US" dirty="0" smtClean="0"/>
              <a:t>Status	</a:t>
            </a:r>
            <a:r>
              <a:rPr lang="en-US" dirty="0" smtClean="0">
                <a:hlinkClick r:id="rId8"/>
              </a:rPr>
              <a:t>House</a:t>
            </a:r>
            <a:r>
              <a:rPr lang="en-US" dirty="0" smtClean="0"/>
              <a:t> 	 </a:t>
            </a:r>
            <a:r>
              <a:rPr lang="en-US" dirty="0" smtClean="0">
                <a:hlinkClick r:id="rId9"/>
              </a:rPr>
              <a:t>Senate</a:t>
            </a:r>
            <a:endParaRPr lang="en-US" dirty="0" smtClean="0"/>
          </a:p>
          <a:p>
            <a:r>
              <a:rPr lang="en-US" dirty="0" smtClean="0"/>
              <a:t>TVW Channels:		</a:t>
            </a:r>
            <a:r>
              <a:rPr lang="en-US" dirty="0" smtClean="0">
                <a:hlinkClick r:id="rId10"/>
              </a:rPr>
              <a:t>House</a:t>
            </a:r>
            <a:r>
              <a:rPr lang="en-US" dirty="0" smtClean="0"/>
              <a:t>	</a:t>
            </a:r>
            <a:r>
              <a:rPr lang="en-US" dirty="0" smtClean="0">
                <a:hlinkClick r:id="rId11"/>
              </a:rPr>
              <a:t>Senate</a:t>
            </a:r>
            <a:endParaRPr lang="en-US" dirty="0" smtClean="0"/>
          </a:p>
          <a:p>
            <a:r>
              <a:rPr lang="en-US" dirty="0" smtClean="0"/>
              <a:t>Twitter:		</a:t>
            </a:r>
            <a:r>
              <a:rPr lang="en-US" dirty="0" smtClean="0">
                <a:hlinkClick r:id="rId12"/>
              </a:rPr>
              <a:t>#</a:t>
            </a:r>
            <a:r>
              <a:rPr lang="en-US" dirty="0" err="1" smtClean="0">
                <a:hlinkClick r:id="rId12"/>
              </a:rPr>
              <a:t>waleg</a:t>
            </a:r>
            <a:endParaRPr lang="en-US" dirty="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24</a:t>
            </a:fld>
            <a:endParaRPr lang="en-US"/>
          </a:p>
        </p:txBody>
      </p:sp>
    </p:spTree>
    <p:extLst>
      <p:ext uri="{BB962C8B-B14F-4D97-AF65-F5344CB8AC3E}">
        <p14:creationId xmlns:p14="http://schemas.microsoft.com/office/powerpoint/2010/main" val="3639170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2562"/>
            <a:ext cx="8915400" cy="792162"/>
          </a:xfrm>
        </p:spPr>
        <p:txBody>
          <a:bodyPr>
            <a:noAutofit/>
          </a:bodyPr>
          <a:lstStyle/>
          <a:p>
            <a:r>
              <a:rPr lang="en-US" sz="2400" dirty="0" smtClean="0"/>
              <a:t>Week </a:t>
            </a:r>
            <a:r>
              <a:rPr lang="en-US" sz="2400" dirty="0" smtClean="0"/>
              <a:t>12 </a:t>
            </a:r>
            <a:r>
              <a:rPr lang="en-US" sz="2400" dirty="0" smtClean="0"/>
              <a:t>Recap and Week </a:t>
            </a:r>
            <a:r>
              <a:rPr lang="en-US" sz="2400" dirty="0" smtClean="0"/>
              <a:t>13 </a:t>
            </a:r>
            <a:r>
              <a:rPr lang="en-US" sz="2400" dirty="0" smtClean="0"/>
              <a:t>Preview: </a:t>
            </a:r>
            <a:r>
              <a:rPr lang="en-US" sz="2400" dirty="0"/>
              <a:t>Highlighted Bill / Issue </a:t>
            </a:r>
            <a:r>
              <a:rPr lang="en-US" sz="2400" dirty="0" smtClean="0"/>
              <a:t>Actions </a:t>
            </a:r>
            <a:endParaRPr lang="en-US" sz="2400" dirty="0"/>
          </a:p>
        </p:txBody>
      </p:sp>
      <p:sp>
        <p:nvSpPr>
          <p:cNvPr id="3" name="Content Placeholder 2"/>
          <p:cNvSpPr>
            <a:spLocks noGrp="1"/>
          </p:cNvSpPr>
          <p:nvPr>
            <p:ph idx="1"/>
          </p:nvPr>
        </p:nvSpPr>
        <p:spPr>
          <a:xfrm>
            <a:off x="152400" y="381000"/>
            <a:ext cx="8839200" cy="6096000"/>
          </a:xfrm>
        </p:spPr>
        <p:txBody>
          <a:bodyPr>
            <a:noAutofit/>
          </a:bodyPr>
          <a:lstStyle/>
          <a:p>
            <a:pPr marL="0" indent="0">
              <a:buNone/>
            </a:pPr>
            <a:r>
              <a:rPr lang="en-US" sz="1400" b="1" dirty="0"/>
              <a:t>Key: </a:t>
            </a:r>
            <a:r>
              <a:rPr lang="en-US" sz="1200" b="1" dirty="0"/>
              <a:t>H </a:t>
            </a:r>
            <a:r>
              <a:rPr lang="en-US" sz="1200" dirty="0"/>
              <a:t>= Public Hearing held// </a:t>
            </a:r>
            <a:r>
              <a:rPr lang="en-US" sz="1200" b="1" dirty="0">
                <a:solidFill>
                  <a:srgbClr val="FF0000"/>
                </a:solidFill>
              </a:rPr>
              <a:t>H</a:t>
            </a:r>
            <a:r>
              <a:rPr lang="en-US" sz="1200" b="1" dirty="0"/>
              <a:t> = </a:t>
            </a:r>
            <a:r>
              <a:rPr lang="en-US" sz="1200" dirty="0"/>
              <a:t>Public Hearing scheduled// </a:t>
            </a:r>
            <a:r>
              <a:rPr lang="en-US" sz="1200" b="1" dirty="0">
                <a:solidFill>
                  <a:srgbClr val="FF0000"/>
                </a:solidFill>
              </a:rPr>
              <a:t>ES</a:t>
            </a:r>
            <a:r>
              <a:rPr lang="en-US" sz="1200" dirty="0"/>
              <a:t> = Executive Session  scheduled//</a:t>
            </a:r>
            <a:r>
              <a:rPr lang="en-US" sz="1200" b="1" dirty="0">
                <a:solidFill>
                  <a:srgbClr val="FF0000"/>
                </a:solidFill>
              </a:rPr>
              <a:t> PC/FC </a:t>
            </a:r>
            <a:r>
              <a:rPr lang="en-US" sz="1200" dirty="0"/>
              <a:t>= Passed/Failed Committee //</a:t>
            </a:r>
            <a:r>
              <a:rPr lang="en-US" sz="1200" b="1" dirty="0">
                <a:solidFill>
                  <a:srgbClr val="FF0000"/>
                </a:solidFill>
              </a:rPr>
              <a:t> R </a:t>
            </a:r>
            <a:r>
              <a:rPr lang="en-US" sz="1200" dirty="0"/>
              <a:t>= Rules //</a:t>
            </a:r>
            <a:r>
              <a:rPr lang="en-US" sz="1200" b="1" dirty="0">
                <a:solidFill>
                  <a:srgbClr val="FF0000"/>
                </a:solidFill>
              </a:rPr>
              <a:t> </a:t>
            </a:r>
            <a:r>
              <a:rPr lang="en-US" sz="1200" b="1" dirty="0" smtClean="0">
                <a:solidFill>
                  <a:srgbClr val="FF0000"/>
                </a:solidFill>
              </a:rPr>
              <a:t>FL </a:t>
            </a:r>
            <a:r>
              <a:rPr lang="en-US" sz="1200" dirty="0"/>
              <a:t>= Floor </a:t>
            </a:r>
            <a:r>
              <a:rPr lang="en-US" sz="1200" dirty="0" smtClean="0"/>
              <a:t>Calendar// </a:t>
            </a:r>
            <a:r>
              <a:rPr lang="en-US" sz="1200" b="1" dirty="0" smtClean="0">
                <a:solidFill>
                  <a:srgbClr val="FF0000"/>
                </a:solidFill>
              </a:rPr>
              <a:t>PS/FS </a:t>
            </a:r>
            <a:r>
              <a:rPr lang="en-US" sz="1200" dirty="0"/>
              <a:t>= Passed/Failed </a:t>
            </a:r>
            <a:r>
              <a:rPr lang="en-US" sz="1200" dirty="0" smtClean="0"/>
              <a:t>Senate//</a:t>
            </a:r>
            <a:r>
              <a:rPr lang="en-US" sz="1200" b="1" dirty="0" smtClean="0">
                <a:solidFill>
                  <a:srgbClr val="FF0000"/>
                </a:solidFill>
              </a:rPr>
              <a:t> PH/FH </a:t>
            </a:r>
            <a:r>
              <a:rPr lang="en-US" sz="1200" dirty="0"/>
              <a:t>= Passed/Failed </a:t>
            </a:r>
            <a:r>
              <a:rPr lang="en-US" sz="1200" dirty="0" smtClean="0"/>
              <a:t>House // </a:t>
            </a:r>
            <a:r>
              <a:rPr lang="en-US" sz="1200" b="1" dirty="0">
                <a:solidFill>
                  <a:srgbClr val="FF0000"/>
                </a:solidFill>
              </a:rPr>
              <a:t>PL </a:t>
            </a:r>
            <a:r>
              <a:rPr lang="en-US" sz="1200" dirty="0"/>
              <a:t>= Passed Legislature (awaiting </a:t>
            </a:r>
            <a:r>
              <a:rPr lang="en-US" sz="1200" dirty="0" err="1"/>
              <a:t>Gov</a:t>
            </a:r>
            <a:r>
              <a:rPr lang="en-US" sz="1200" dirty="0"/>
              <a:t> action) //</a:t>
            </a:r>
            <a:r>
              <a:rPr lang="en-US" sz="1200" b="1" dirty="0">
                <a:solidFill>
                  <a:srgbClr val="FF0000"/>
                </a:solidFill>
              </a:rPr>
              <a:t> SL </a:t>
            </a:r>
            <a:r>
              <a:rPr lang="en-US" sz="1200" dirty="0"/>
              <a:t>= Session Law</a:t>
            </a:r>
            <a:endParaRPr lang="en-US" sz="1200" b="1" dirty="0"/>
          </a:p>
          <a:p>
            <a:pPr marL="0" indent="0">
              <a:buNone/>
            </a:pPr>
            <a:r>
              <a:rPr lang="en-US" sz="1400" b="1" dirty="0" smtClean="0"/>
              <a:t>Learning</a:t>
            </a:r>
            <a:r>
              <a:rPr lang="en-US" sz="1400" dirty="0" smtClean="0"/>
              <a:t> (WSSDA Position Category 1)</a:t>
            </a:r>
          </a:p>
          <a:p>
            <a:pPr marL="403225" indent="0">
              <a:buNone/>
            </a:pPr>
            <a:r>
              <a:rPr lang="en-US" sz="1400" b="1" dirty="0" smtClean="0"/>
              <a:t>Curriculum </a:t>
            </a:r>
            <a:r>
              <a:rPr lang="en-US" sz="1400" b="1" dirty="0" smtClean="0"/>
              <a:t>/ Instruction:</a:t>
            </a:r>
          </a:p>
          <a:p>
            <a:pPr marL="692150" lvl="2"/>
            <a:r>
              <a:rPr lang="en-US" sz="1200" dirty="0" smtClean="0">
                <a:hlinkClick r:id="rId2"/>
              </a:rPr>
              <a:t>SSB 5064 </a:t>
            </a:r>
            <a:r>
              <a:rPr lang="en-US" sz="1200" dirty="0" smtClean="0"/>
              <a:t>(students’ freedom of expression) </a:t>
            </a:r>
            <a:r>
              <a:rPr lang="en-US" sz="1200" b="1" strike="sngStrike" dirty="0">
                <a:solidFill>
                  <a:srgbClr val="FF0000"/>
                </a:solidFill>
              </a:rPr>
              <a:t>ES</a:t>
            </a:r>
          </a:p>
          <a:p>
            <a:pPr marL="692150" lvl="2"/>
            <a:r>
              <a:rPr lang="en-US" sz="1200" dirty="0" smtClean="0">
                <a:hlinkClick r:id="rId3"/>
              </a:rPr>
              <a:t>2SSB 5236 </a:t>
            </a:r>
            <a:r>
              <a:rPr lang="en-US" sz="1200" dirty="0" smtClean="0"/>
              <a:t>(civic learning public-private partnership) </a:t>
            </a:r>
            <a:r>
              <a:rPr lang="en-US" sz="1200" b="1" strike="sngStrike" dirty="0">
                <a:solidFill>
                  <a:srgbClr val="FF0000"/>
                </a:solidFill>
              </a:rPr>
              <a:t>ES</a:t>
            </a:r>
          </a:p>
          <a:p>
            <a:pPr marL="692150" lvl="2"/>
            <a:r>
              <a:rPr lang="en-US" sz="1200" dirty="0" smtClean="0">
                <a:hlinkClick r:id="rId4"/>
              </a:rPr>
              <a:t>ESSB 5449 </a:t>
            </a:r>
            <a:r>
              <a:rPr lang="en-US" sz="1200" dirty="0" smtClean="0"/>
              <a:t>(digital citizenship, media literacy, internet safety) </a:t>
            </a:r>
            <a:r>
              <a:rPr lang="en-US" sz="1200" b="1" dirty="0" smtClean="0">
                <a:solidFill>
                  <a:srgbClr val="FF0000"/>
                </a:solidFill>
              </a:rPr>
              <a:t>PC/R</a:t>
            </a:r>
            <a:endParaRPr lang="en-US" sz="1200" b="1" dirty="0">
              <a:solidFill>
                <a:srgbClr val="FF0000"/>
              </a:solidFill>
            </a:endParaRPr>
          </a:p>
          <a:p>
            <a:pPr marL="692150" lvl="2"/>
            <a:r>
              <a:rPr lang="en-US" sz="1200" dirty="0" smtClean="0">
                <a:hlinkClick r:id="rId5"/>
              </a:rPr>
              <a:t>ESHB 1481 </a:t>
            </a:r>
            <a:r>
              <a:rPr lang="en-US" sz="1200" dirty="0" smtClean="0"/>
              <a:t>(driver education uniformity) </a:t>
            </a:r>
            <a:r>
              <a:rPr lang="en-US" sz="1200" b="1" dirty="0" smtClean="0">
                <a:solidFill>
                  <a:srgbClr val="FF0000"/>
                </a:solidFill>
              </a:rPr>
              <a:t>PC/R</a:t>
            </a:r>
            <a:endParaRPr lang="en-US" sz="1200" b="1" dirty="0">
              <a:solidFill>
                <a:srgbClr val="FF0000"/>
              </a:solidFill>
            </a:endParaRPr>
          </a:p>
          <a:p>
            <a:pPr marL="463550" lvl="2" indent="0">
              <a:buNone/>
            </a:pPr>
            <a:r>
              <a:rPr lang="en-US" sz="1400" b="1" dirty="0" smtClean="0"/>
              <a:t>Assessments </a:t>
            </a:r>
            <a:r>
              <a:rPr lang="en-US" sz="1400" b="1" dirty="0" smtClean="0"/>
              <a:t>/ Graduation Requirements:</a:t>
            </a:r>
          </a:p>
          <a:p>
            <a:pPr marL="692150" lvl="2"/>
            <a:r>
              <a:rPr lang="en-US" sz="1200" dirty="0" smtClean="0">
                <a:hlinkClick r:id="rId6"/>
              </a:rPr>
              <a:t>SB 5891 </a:t>
            </a:r>
            <a:r>
              <a:rPr lang="en-US" sz="1200" dirty="0" smtClean="0"/>
              <a:t>(Delaying requirement of science high school assessment as graduation requirement until the Class of 2021) </a:t>
            </a:r>
            <a:r>
              <a:rPr lang="en-US" sz="1200" b="1" dirty="0" smtClean="0">
                <a:solidFill>
                  <a:srgbClr val="FF0000"/>
                </a:solidFill>
              </a:rPr>
              <a:t>PS</a:t>
            </a:r>
            <a:endParaRPr lang="en-US" sz="1200" b="1" dirty="0" smtClean="0">
              <a:solidFill>
                <a:srgbClr val="FF0000"/>
              </a:solidFill>
              <a:hlinkClick r:id="rId7"/>
            </a:endParaRPr>
          </a:p>
          <a:p>
            <a:pPr marL="692150" lvl="2"/>
            <a:r>
              <a:rPr lang="en-US" sz="1200" dirty="0" smtClean="0">
                <a:hlinkClick r:id="rId8"/>
              </a:rPr>
              <a:t>SB 5639 </a:t>
            </a:r>
            <a:r>
              <a:rPr lang="en-US" sz="1200" dirty="0" smtClean="0"/>
              <a:t>(Alternative student assessments) **House Ed. </a:t>
            </a:r>
            <a:r>
              <a:rPr lang="en-US" sz="1200" dirty="0" smtClean="0">
                <a:hlinkClick r:id="rId9"/>
              </a:rPr>
              <a:t>Striking Amendment </a:t>
            </a:r>
            <a:r>
              <a:rPr lang="en-US" sz="1200" dirty="0" smtClean="0"/>
              <a:t>replaced text of this bill with that of </a:t>
            </a:r>
            <a:r>
              <a:rPr lang="en-US" sz="1200" dirty="0" smtClean="0">
                <a:hlinkClick r:id="rId7"/>
              </a:rPr>
              <a:t>HB </a:t>
            </a:r>
            <a:r>
              <a:rPr lang="en-US" sz="1200" dirty="0">
                <a:hlinkClick r:id="rId7"/>
              </a:rPr>
              <a:t>1046</a:t>
            </a:r>
            <a:r>
              <a:rPr lang="en-US" sz="1200" dirty="0"/>
              <a:t> (Delinking ELA, Math, Science high school </a:t>
            </a:r>
            <a:r>
              <a:rPr lang="en-US" sz="1200" dirty="0" smtClean="0"/>
              <a:t>assessments as </a:t>
            </a:r>
            <a:r>
              <a:rPr lang="en-US" sz="1200" dirty="0"/>
              <a:t>graduation </a:t>
            </a:r>
            <a:r>
              <a:rPr lang="en-US" sz="1200" dirty="0" smtClean="0"/>
              <a:t>requirements) </a:t>
            </a:r>
            <a:r>
              <a:rPr lang="en-US" sz="1200" b="1" dirty="0">
                <a:solidFill>
                  <a:srgbClr val="FF0000"/>
                </a:solidFill>
              </a:rPr>
              <a:t>H </a:t>
            </a:r>
            <a:endParaRPr lang="en-US" sz="1200" b="1" dirty="0" smtClean="0">
              <a:solidFill>
                <a:srgbClr val="FF0000"/>
              </a:solidFill>
            </a:endParaRPr>
          </a:p>
          <a:p>
            <a:pPr marL="692150" lvl="2"/>
            <a:r>
              <a:rPr lang="en-US" sz="1200" dirty="0" smtClean="0">
                <a:hlinkClick r:id="rId10"/>
              </a:rPr>
              <a:t>SHB </a:t>
            </a:r>
            <a:r>
              <a:rPr lang="en-US" sz="1200" dirty="0">
                <a:hlinkClick r:id="rId10"/>
              </a:rPr>
              <a:t>1235 </a:t>
            </a:r>
            <a:r>
              <a:rPr lang="en-US" sz="1200" dirty="0"/>
              <a:t>(Physical Education Assessments and Reporting)</a:t>
            </a:r>
            <a:r>
              <a:rPr lang="en-US" sz="1200" dirty="0">
                <a:solidFill>
                  <a:srgbClr val="FF0000"/>
                </a:solidFill>
              </a:rPr>
              <a:t> </a:t>
            </a:r>
            <a:r>
              <a:rPr lang="en-US" sz="1200" b="1" dirty="0" smtClean="0">
                <a:solidFill>
                  <a:srgbClr val="FF0000"/>
                </a:solidFill>
              </a:rPr>
              <a:t>PH / </a:t>
            </a:r>
            <a:r>
              <a:rPr lang="en-US" sz="1200" b="1" dirty="0" smtClean="0">
                <a:solidFill>
                  <a:srgbClr val="FF0000"/>
                </a:solidFill>
              </a:rPr>
              <a:t>PS</a:t>
            </a:r>
            <a:r>
              <a:rPr lang="en-US" sz="1200" b="1" dirty="0" smtClean="0">
                <a:solidFill>
                  <a:srgbClr val="FF0000"/>
                </a:solidFill>
              </a:rPr>
              <a:t> </a:t>
            </a:r>
            <a:endParaRPr lang="en-US" sz="1200" b="1" dirty="0">
              <a:solidFill>
                <a:srgbClr val="FF0000"/>
              </a:solidFill>
            </a:endParaRPr>
          </a:p>
          <a:p>
            <a:pPr marL="463550" lvl="2" indent="0">
              <a:buNone/>
            </a:pPr>
            <a:r>
              <a:rPr lang="en-US" sz="1400" b="1" dirty="0" smtClean="0"/>
              <a:t>Student </a:t>
            </a:r>
            <a:r>
              <a:rPr lang="en-US" sz="1400" b="1" dirty="0" smtClean="0"/>
              <a:t>Supports &amp; Student Nutrition:</a:t>
            </a:r>
          </a:p>
          <a:p>
            <a:pPr marL="631825" lvl="2"/>
            <a:r>
              <a:rPr lang="en-US" sz="1200" dirty="0">
                <a:hlinkClick r:id="rId11"/>
              </a:rPr>
              <a:t>SHB 1508 </a:t>
            </a:r>
            <a:r>
              <a:rPr lang="en-US" sz="1200" dirty="0"/>
              <a:t>(Student Nutrition/Breakfast after the Bell</a:t>
            </a:r>
            <a:r>
              <a:rPr lang="en-US" sz="1200" dirty="0" smtClean="0"/>
              <a:t>) </a:t>
            </a:r>
            <a:r>
              <a:rPr lang="en-US" sz="1200" b="1" dirty="0" smtClean="0"/>
              <a:t>ES</a:t>
            </a:r>
            <a:r>
              <a:rPr lang="en-US" sz="1200" b="1" dirty="0" smtClean="0">
                <a:solidFill>
                  <a:srgbClr val="FF0000"/>
                </a:solidFill>
              </a:rPr>
              <a:t>, referred to W&amp;M</a:t>
            </a:r>
            <a:endParaRPr lang="en-US" sz="1200" dirty="0"/>
          </a:p>
          <a:p>
            <a:pPr marL="631825" lvl="2"/>
            <a:r>
              <a:rPr lang="en-US" sz="1200" dirty="0" smtClean="0">
                <a:hlinkClick r:id="rId12"/>
              </a:rPr>
              <a:t>EHB </a:t>
            </a:r>
            <a:r>
              <a:rPr lang="en-US" sz="1200" dirty="0">
                <a:hlinkClick r:id="rId12"/>
              </a:rPr>
              <a:t>1551 </a:t>
            </a:r>
            <a:r>
              <a:rPr lang="en-US" sz="1200" dirty="0"/>
              <a:t> (equipment assistance grant program to enhance student nutrition in public schools</a:t>
            </a:r>
            <a:r>
              <a:rPr lang="en-US" sz="1200" dirty="0" smtClean="0"/>
              <a:t>) </a:t>
            </a:r>
            <a:r>
              <a:rPr lang="en-US" sz="1200" b="1" dirty="0"/>
              <a:t>ES</a:t>
            </a:r>
            <a:r>
              <a:rPr lang="en-US" sz="1200" b="1" dirty="0">
                <a:solidFill>
                  <a:srgbClr val="FF0000"/>
                </a:solidFill>
              </a:rPr>
              <a:t>, referred to W&amp;M</a:t>
            </a:r>
            <a:endParaRPr lang="en-US" sz="1200" dirty="0"/>
          </a:p>
          <a:p>
            <a:pPr marL="631825" lvl="2"/>
            <a:r>
              <a:rPr lang="en-US" sz="1200" dirty="0" smtClean="0">
                <a:hlinkClick r:id="rId13"/>
              </a:rPr>
              <a:t>SHB </a:t>
            </a:r>
            <a:r>
              <a:rPr lang="en-US" sz="1200" dirty="0" smtClean="0">
                <a:hlinkClick r:id="rId13"/>
              </a:rPr>
              <a:t>1618 </a:t>
            </a:r>
            <a:r>
              <a:rPr lang="en-US" sz="1200" dirty="0" smtClean="0"/>
              <a:t>(Family and community engagement coordinators) </a:t>
            </a:r>
            <a:r>
              <a:rPr lang="en-US" sz="1200" b="1" dirty="0" smtClean="0"/>
              <a:t>H</a:t>
            </a:r>
            <a:endParaRPr lang="en-US" sz="1200" dirty="0"/>
          </a:p>
          <a:p>
            <a:pPr marL="403225" lvl="2" indent="0">
              <a:buNone/>
            </a:pPr>
            <a:r>
              <a:rPr lang="en-US" sz="1400" b="1" dirty="0" smtClean="0"/>
              <a:t>Dual </a:t>
            </a:r>
            <a:r>
              <a:rPr lang="en-US" sz="1400" b="1" dirty="0" smtClean="0"/>
              <a:t>Language / Bilingual Ed</a:t>
            </a:r>
            <a:r>
              <a:rPr lang="en-US" sz="1400" b="1" dirty="0" smtClean="0"/>
              <a:t>: </a:t>
            </a:r>
            <a:r>
              <a:rPr lang="en-US" sz="1200" dirty="0" smtClean="0">
                <a:hlinkClick r:id="rId14"/>
              </a:rPr>
              <a:t>SHB </a:t>
            </a:r>
            <a:r>
              <a:rPr lang="en-US" sz="1200" dirty="0">
                <a:hlinkClick r:id="rId14"/>
              </a:rPr>
              <a:t>1445</a:t>
            </a:r>
            <a:r>
              <a:rPr lang="en-US" sz="1200" dirty="0"/>
              <a:t> (Dual language in early learning &amp; K12</a:t>
            </a:r>
            <a:r>
              <a:rPr lang="en-US" sz="1200" dirty="0" smtClean="0"/>
              <a:t>) </a:t>
            </a:r>
            <a:r>
              <a:rPr lang="en-US" sz="1200" b="1" strike="sngStrike" dirty="0" smtClean="0">
                <a:solidFill>
                  <a:srgbClr val="FF0000"/>
                </a:solidFill>
              </a:rPr>
              <a:t>ES</a:t>
            </a:r>
            <a:r>
              <a:rPr lang="en-US" sz="1200" strike="sngStrike" dirty="0" smtClean="0"/>
              <a:t> </a:t>
            </a:r>
            <a:endParaRPr lang="en-US" sz="1200" strike="sngStrike" dirty="0"/>
          </a:p>
          <a:p>
            <a:pPr marL="403225" lvl="2" indent="0">
              <a:buNone/>
            </a:pPr>
            <a:r>
              <a:rPr lang="en-US" sz="1400" b="1" dirty="0" smtClean="0"/>
              <a:t>Truancy</a:t>
            </a:r>
            <a:r>
              <a:rPr lang="en-US" sz="1400" b="1" dirty="0" smtClean="0"/>
              <a:t>:</a:t>
            </a:r>
          </a:p>
          <a:p>
            <a:pPr marL="692150" lvl="2"/>
            <a:r>
              <a:rPr lang="en-US" sz="1200" dirty="0" smtClean="0">
                <a:hlinkClick r:id="rId15"/>
              </a:rPr>
              <a:t>2SHB 1170</a:t>
            </a:r>
            <a:r>
              <a:rPr lang="en-US" sz="1200" dirty="0" smtClean="0"/>
              <a:t> (Truancy reduction) </a:t>
            </a:r>
            <a:r>
              <a:rPr lang="en-US" sz="1200" b="1" dirty="0"/>
              <a:t>ES, </a:t>
            </a:r>
            <a:r>
              <a:rPr lang="en-US" sz="1200" b="1" dirty="0">
                <a:solidFill>
                  <a:srgbClr val="FF0000"/>
                </a:solidFill>
              </a:rPr>
              <a:t>referred to W&amp;M</a:t>
            </a:r>
            <a:endParaRPr lang="en-US" sz="1200" dirty="0"/>
          </a:p>
          <a:p>
            <a:pPr marL="692150" lvl="2"/>
            <a:r>
              <a:rPr lang="en-US" sz="1200" dirty="0" smtClean="0">
                <a:hlinkClick r:id="rId16"/>
              </a:rPr>
              <a:t>ESSB </a:t>
            </a:r>
            <a:r>
              <a:rPr lang="en-US" sz="1200" dirty="0">
                <a:hlinkClick r:id="rId16"/>
              </a:rPr>
              <a:t>5293 </a:t>
            </a:r>
            <a:r>
              <a:rPr lang="en-US" sz="1200" dirty="0"/>
              <a:t>(court-based and school-based efforts to promote attendance and reduce truancy) </a:t>
            </a:r>
            <a:r>
              <a:rPr lang="en-US" sz="1200" b="1" dirty="0" smtClean="0">
                <a:solidFill>
                  <a:srgbClr val="FF0000"/>
                </a:solidFill>
              </a:rPr>
              <a:t>H in </a:t>
            </a:r>
            <a:r>
              <a:rPr lang="en-US" sz="1200" b="1" dirty="0" err="1" smtClean="0">
                <a:solidFill>
                  <a:srgbClr val="FF0000"/>
                </a:solidFill>
              </a:rPr>
              <a:t>Approps</a:t>
            </a:r>
            <a:r>
              <a:rPr lang="en-US" sz="1200" b="1" dirty="0" smtClean="0">
                <a:solidFill>
                  <a:srgbClr val="FF0000"/>
                </a:solidFill>
              </a:rPr>
              <a:t>.</a:t>
            </a:r>
            <a:endParaRPr lang="en-US" sz="1200" dirty="0"/>
          </a:p>
          <a:p>
            <a:pPr marL="463550" lvl="2" indent="0">
              <a:buNone/>
            </a:pPr>
            <a:r>
              <a:rPr lang="en-US" sz="1400" b="1" dirty="0" smtClean="0"/>
              <a:t>Homeless </a:t>
            </a:r>
            <a:r>
              <a:rPr lang="en-US" sz="1400" b="1" dirty="0" smtClean="0"/>
              <a:t>/ Foster Youth</a:t>
            </a:r>
            <a:r>
              <a:rPr lang="en-US" sz="1400" dirty="0" smtClean="0"/>
              <a:t>: </a:t>
            </a:r>
          </a:p>
          <a:p>
            <a:pPr marL="692150" lvl="2"/>
            <a:r>
              <a:rPr lang="en-US" sz="1200" dirty="0" smtClean="0">
                <a:hlinkClick r:id="rId17"/>
              </a:rPr>
              <a:t>SSB 5241 </a:t>
            </a:r>
            <a:r>
              <a:rPr lang="en-US" sz="1200" dirty="0" smtClean="0"/>
              <a:t>(educational success / credit attainment)</a:t>
            </a:r>
            <a:r>
              <a:rPr lang="en-US" sz="1200" b="1" dirty="0">
                <a:solidFill>
                  <a:srgbClr val="FF0000"/>
                </a:solidFill>
              </a:rPr>
              <a:t> </a:t>
            </a:r>
            <a:r>
              <a:rPr lang="en-US" sz="1200" b="1" dirty="0">
                <a:solidFill>
                  <a:srgbClr val="FF0000"/>
                </a:solidFill>
              </a:rPr>
              <a:t>R</a:t>
            </a:r>
            <a:endParaRPr lang="en-US" sz="1200" b="1" dirty="0" smtClean="0">
              <a:solidFill>
                <a:srgbClr val="FF0000"/>
              </a:solidFill>
            </a:endParaRPr>
          </a:p>
          <a:p>
            <a:pPr marL="692150" lvl="2"/>
            <a:r>
              <a:rPr lang="en-US" sz="1200" dirty="0" smtClean="0">
                <a:hlinkClick r:id="rId18"/>
              </a:rPr>
              <a:t>SHB 1816 </a:t>
            </a:r>
            <a:r>
              <a:rPr lang="en-US" sz="1200" dirty="0" smtClean="0"/>
              <a:t>(homeless youth information sharing) </a:t>
            </a:r>
            <a:r>
              <a:rPr lang="en-US" sz="1200" dirty="0"/>
              <a:t>)</a:t>
            </a:r>
            <a:r>
              <a:rPr lang="en-US" sz="1200" b="1" dirty="0"/>
              <a:t> </a:t>
            </a:r>
            <a:r>
              <a:rPr lang="en-US" sz="1200" b="1" dirty="0"/>
              <a:t>H</a:t>
            </a:r>
            <a:endParaRPr lang="en-US" sz="1200" dirty="0" smtClean="0"/>
          </a:p>
          <a:p>
            <a:pPr marL="692150" lvl="2"/>
            <a:r>
              <a:rPr lang="en-US" sz="1200" dirty="0" smtClean="0">
                <a:hlinkClick r:id="rId19"/>
              </a:rPr>
              <a:t>SHB 1867 </a:t>
            </a:r>
            <a:r>
              <a:rPr lang="en-US" sz="1200" dirty="0" smtClean="0"/>
              <a:t>(extended foster care transitions) </a:t>
            </a:r>
            <a:r>
              <a:rPr lang="en-US" sz="1200" dirty="0"/>
              <a:t>)</a:t>
            </a:r>
            <a:r>
              <a:rPr lang="en-US" sz="1200" b="1" dirty="0">
                <a:solidFill>
                  <a:srgbClr val="FF0000"/>
                </a:solidFill>
              </a:rPr>
              <a:t> PC</a:t>
            </a:r>
          </a:p>
          <a:p>
            <a:pPr marL="692150" lvl="2"/>
            <a:r>
              <a:rPr lang="en-US" sz="1200" dirty="0" smtClean="0">
                <a:hlinkClick r:id="rId20"/>
              </a:rPr>
              <a:t>SHB 1641 </a:t>
            </a:r>
            <a:r>
              <a:rPr lang="en-US" sz="1200" dirty="0" smtClean="0"/>
              <a:t>(homeless youth health care)</a:t>
            </a:r>
            <a:r>
              <a:rPr lang="en-US" sz="1200" dirty="0" smtClean="0">
                <a:solidFill>
                  <a:srgbClr val="FF0000"/>
                </a:solidFill>
              </a:rPr>
              <a:t> </a:t>
            </a:r>
            <a:r>
              <a:rPr lang="en-US" sz="1200" b="1" dirty="0">
                <a:solidFill>
                  <a:srgbClr val="FF0000"/>
                </a:solidFill>
              </a:rPr>
              <a:t>R</a:t>
            </a:r>
            <a:endParaRPr lang="en-US" sz="1200" b="1" dirty="0">
              <a:solidFill>
                <a:srgbClr val="FF0000"/>
              </a:solidFill>
            </a:endParaRPr>
          </a:p>
          <a:p>
            <a:pPr lvl="2"/>
            <a:endParaRPr lang="en-US" sz="1600" b="1" dirty="0" smtClean="0">
              <a:solidFill>
                <a:srgbClr val="FF0000"/>
              </a:solidFill>
            </a:endParaRPr>
          </a:p>
        </p:txBody>
      </p:sp>
      <p:sp>
        <p:nvSpPr>
          <p:cNvPr id="4" name="Slide Number Placeholder 3"/>
          <p:cNvSpPr>
            <a:spLocks noGrp="1"/>
          </p:cNvSpPr>
          <p:nvPr>
            <p:ph type="sldNum" sz="quarter" idx="12"/>
          </p:nvPr>
        </p:nvSpPr>
        <p:spPr/>
        <p:txBody>
          <a:bodyPr/>
          <a:lstStyle/>
          <a:p>
            <a:fld id="{BB6AA464-A7E6-497E-ADB9-393DA218FF05}" type="slidenum">
              <a:rPr lang="en-US" smtClean="0"/>
              <a:t>25</a:t>
            </a:fld>
            <a:endParaRPr lang="en-US"/>
          </a:p>
        </p:txBody>
      </p:sp>
    </p:spTree>
    <p:extLst>
      <p:ext uri="{BB962C8B-B14F-4D97-AF65-F5344CB8AC3E}">
        <p14:creationId xmlns:p14="http://schemas.microsoft.com/office/powerpoint/2010/main" val="1990215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839200" cy="792162"/>
          </a:xfrm>
        </p:spPr>
        <p:txBody>
          <a:bodyPr>
            <a:noAutofit/>
          </a:bodyPr>
          <a:lstStyle/>
          <a:p>
            <a:r>
              <a:rPr lang="en-US" sz="2400" dirty="0"/>
              <a:t>Week </a:t>
            </a:r>
            <a:r>
              <a:rPr lang="en-US" sz="2400" dirty="0" smtClean="0"/>
              <a:t>12 </a:t>
            </a:r>
            <a:r>
              <a:rPr lang="en-US" sz="2400" dirty="0"/>
              <a:t>Recap and Week </a:t>
            </a:r>
            <a:r>
              <a:rPr lang="en-US" sz="2400" dirty="0" smtClean="0"/>
              <a:t>13 </a:t>
            </a:r>
            <a:r>
              <a:rPr lang="en-US" sz="2400" dirty="0"/>
              <a:t>Preview: Highlighted Bill / Issue Actions </a:t>
            </a:r>
          </a:p>
        </p:txBody>
      </p:sp>
      <p:sp>
        <p:nvSpPr>
          <p:cNvPr id="3" name="Content Placeholder 2"/>
          <p:cNvSpPr>
            <a:spLocks noGrp="1"/>
          </p:cNvSpPr>
          <p:nvPr>
            <p:ph idx="1"/>
          </p:nvPr>
        </p:nvSpPr>
        <p:spPr>
          <a:xfrm>
            <a:off x="152400" y="685800"/>
            <a:ext cx="8839200" cy="6096000"/>
          </a:xfrm>
        </p:spPr>
        <p:txBody>
          <a:bodyPr>
            <a:noAutofit/>
          </a:bodyPr>
          <a:lstStyle/>
          <a:p>
            <a:pPr marL="0" indent="0">
              <a:buNone/>
            </a:pPr>
            <a:r>
              <a:rPr lang="en-US" sz="1200" b="1" dirty="0"/>
              <a:t>Key: H </a:t>
            </a:r>
            <a:r>
              <a:rPr lang="en-US" sz="1200" dirty="0"/>
              <a:t>= Public Hearing held// </a:t>
            </a:r>
            <a:r>
              <a:rPr lang="en-US" sz="1200" b="1" dirty="0">
                <a:solidFill>
                  <a:srgbClr val="FF0000"/>
                </a:solidFill>
              </a:rPr>
              <a:t>H</a:t>
            </a:r>
            <a:r>
              <a:rPr lang="en-US" sz="1200" b="1" dirty="0"/>
              <a:t> = </a:t>
            </a:r>
            <a:r>
              <a:rPr lang="en-US" sz="1200" dirty="0"/>
              <a:t>Public Hearing scheduled// </a:t>
            </a:r>
            <a:r>
              <a:rPr lang="en-US" sz="1200" b="1" dirty="0">
                <a:solidFill>
                  <a:srgbClr val="FF0000"/>
                </a:solidFill>
              </a:rPr>
              <a:t>ES</a:t>
            </a:r>
            <a:r>
              <a:rPr lang="en-US" sz="1200" dirty="0"/>
              <a:t> = Executive Session  scheduled//</a:t>
            </a:r>
            <a:r>
              <a:rPr lang="en-US" sz="1200" b="1" dirty="0">
                <a:solidFill>
                  <a:srgbClr val="FF0000"/>
                </a:solidFill>
              </a:rPr>
              <a:t> PC/FC </a:t>
            </a:r>
            <a:r>
              <a:rPr lang="en-US" sz="1200" dirty="0"/>
              <a:t>= Passed/Failed Committee //</a:t>
            </a:r>
            <a:r>
              <a:rPr lang="en-US" sz="1200" b="1" dirty="0">
                <a:solidFill>
                  <a:srgbClr val="FF0000"/>
                </a:solidFill>
              </a:rPr>
              <a:t> R </a:t>
            </a:r>
            <a:r>
              <a:rPr lang="en-US" sz="1200" dirty="0"/>
              <a:t>= Rules //</a:t>
            </a:r>
            <a:r>
              <a:rPr lang="en-US" sz="1200" b="1" dirty="0">
                <a:solidFill>
                  <a:srgbClr val="FF0000"/>
                </a:solidFill>
              </a:rPr>
              <a:t> FL </a:t>
            </a:r>
            <a:r>
              <a:rPr lang="en-US" sz="1200" dirty="0"/>
              <a:t>= Floor Calendar// </a:t>
            </a:r>
            <a:r>
              <a:rPr lang="en-US" sz="1200" b="1" dirty="0">
                <a:solidFill>
                  <a:srgbClr val="FF0000"/>
                </a:solidFill>
              </a:rPr>
              <a:t>PS/FS </a:t>
            </a:r>
            <a:r>
              <a:rPr lang="en-US" sz="1200" dirty="0"/>
              <a:t>= Passed/Failed Senate//</a:t>
            </a:r>
            <a:r>
              <a:rPr lang="en-US" sz="1200" b="1" dirty="0">
                <a:solidFill>
                  <a:srgbClr val="FF0000"/>
                </a:solidFill>
              </a:rPr>
              <a:t> PH/FH </a:t>
            </a:r>
            <a:r>
              <a:rPr lang="en-US" sz="1200" dirty="0"/>
              <a:t>= Passed/Failed House // </a:t>
            </a:r>
            <a:r>
              <a:rPr lang="en-US" sz="1200" b="1" dirty="0">
                <a:solidFill>
                  <a:srgbClr val="FF0000"/>
                </a:solidFill>
              </a:rPr>
              <a:t>PL </a:t>
            </a:r>
            <a:r>
              <a:rPr lang="en-US" sz="1200" dirty="0"/>
              <a:t>= Passed Legislature (awaiting </a:t>
            </a:r>
            <a:r>
              <a:rPr lang="en-US" sz="1200" dirty="0" err="1"/>
              <a:t>Gov</a:t>
            </a:r>
            <a:r>
              <a:rPr lang="en-US" sz="1200" dirty="0"/>
              <a:t> action) //</a:t>
            </a:r>
            <a:r>
              <a:rPr lang="en-US" sz="1200" b="1" dirty="0">
                <a:solidFill>
                  <a:srgbClr val="FF0000"/>
                </a:solidFill>
              </a:rPr>
              <a:t> SL </a:t>
            </a:r>
            <a:r>
              <a:rPr lang="en-US" sz="1200" dirty="0"/>
              <a:t>= Session Law</a:t>
            </a:r>
            <a:endParaRPr lang="en-US" sz="1200" b="1" dirty="0"/>
          </a:p>
          <a:p>
            <a:pPr marL="0" indent="0">
              <a:buNone/>
            </a:pPr>
            <a:r>
              <a:rPr lang="en-US" sz="1600" b="1" dirty="0" smtClean="0"/>
              <a:t>Teaching</a:t>
            </a:r>
            <a:r>
              <a:rPr lang="en-US" sz="1600" dirty="0" smtClean="0"/>
              <a:t> (WSSDA Position Category 2)</a:t>
            </a:r>
          </a:p>
          <a:p>
            <a:pPr marL="457200" lvl="1" indent="0">
              <a:buNone/>
            </a:pPr>
            <a:r>
              <a:rPr lang="en-US" sz="1400" b="1" dirty="0" smtClean="0"/>
              <a:t>	Certification</a:t>
            </a:r>
          </a:p>
          <a:p>
            <a:pPr lvl="2"/>
            <a:r>
              <a:rPr lang="en-US" sz="1400" dirty="0" smtClean="0">
                <a:hlinkClick r:id="rId2"/>
              </a:rPr>
              <a:t>2SHB 1341 </a:t>
            </a:r>
            <a:r>
              <a:rPr lang="en-US" sz="1400" dirty="0" smtClean="0"/>
              <a:t>(professional certification for teachers/administrators) </a:t>
            </a:r>
            <a:r>
              <a:rPr lang="en-US" sz="1400" b="1" dirty="0">
                <a:solidFill>
                  <a:srgbClr val="FF0000"/>
                </a:solidFill>
              </a:rPr>
              <a:t>R</a:t>
            </a:r>
            <a:endParaRPr lang="en-US" sz="1400" dirty="0" smtClean="0"/>
          </a:p>
          <a:p>
            <a:pPr lvl="2"/>
            <a:r>
              <a:rPr lang="en-US" sz="1400" dirty="0" smtClean="0">
                <a:hlinkClick r:id="rId3"/>
              </a:rPr>
              <a:t>EHB 1654 </a:t>
            </a:r>
            <a:r>
              <a:rPr lang="en-US" sz="1400" dirty="0" smtClean="0"/>
              <a:t>(explicit alternative routes for teacher certification programs)</a:t>
            </a:r>
            <a:r>
              <a:rPr lang="en-US" sz="1400" b="1" dirty="0"/>
              <a:t> </a:t>
            </a:r>
            <a:r>
              <a:rPr lang="en-US" sz="1400" b="1" dirty="0" smtClean="0">
                <a:solidFill>
                  <a:srgbClr val="FF0000"/>
                </a:solidFill>
              </a:rPr>
              <a:t>R</a:t>
            </a:r>
            <a:endParaRPr lang="en-US" sz="1400" dirty="0" smtClean="0">
              <a:solidFill>
                <a:srgbClr val="FF0000"/>
              </a:solidFill>
            </a:endParaRPr>
          </a:p>
          <a:p>
            <a:pPr lvl="2"/>
            <a:endParaRPr lang="en-US" sz="1400" dirty="0"/>
          </a:p>
          <a:p>
            <a:pPr marL="457200" lvl="1" indent="0">
              <a:buNone/>
            </a:pPr>
            <a:r>
              <a:rPr lang="en-US" sz="1400" dirty="0" smtClean="0"/>
              <a:t>	</a:t>
            </a:r>
            <a:r>
              <a:rPr lang="en-US" sz="1400" b="1" dirty="0" smtClean="0"/>
              <a:t>Recruitment / Retention</a:t>
            </a:r>
          </a:p>
          <a:p>
            <a:pPr lvl="2"/>
            <a:r>
              <a:rPr lang="en-US" sz="1400" dirty="0" smtClean="0">
                <a:hlinkClick r:id="rId4"/>
              </a:rPr>
              <a:t>HB </a:t>
            </a:r>
            <a:r>
              <a:rPr lang="en-US" sz="1400" dirty="0">
                <a:hlinkClick r:id="rId4"/>
              </a:rPr>
              <a:t>1445 </a:t>
            </a:r>
            <a:r>
              <a:rPr lang="en-US" sz="1400" dirty="0"/>
              <a:t>(dual language in K-12 </a:t>
            </a:r>
            <a:r>
              <a:rPr lang="en-US" sz="1400" dirty="0" err="1"/>
              <a:t>ed</a:t>
            </a:r>
            <a:r>
              <a:rPr lang="en-US" sz="1400" dirty="0" smtClean="0"/>
              <a:t>) </a:t>
            </a:r>
            <a:r>
              <a:rPr lang="en-US" sz="1400" b="1" strike="sngStrike" dirty="0" smtClean="0">
                <a:solidFill>
                  <a:srgbClr val="FF0000"/>
                </a:solidFill>
              </a:rPr>
              <a:t>ES</a:t>
            </a:r>
            <a:endParaRPr lang="en-US" sz="1400" strike="sngStrike" dirty="0">
              <a:solidFill>
                <a:srgbClr val="FF0000"/>
              </a:solidFill>
            </a:endParaRPr>
          </a:p>
          <a:p>
            <a:pPr lvl="2"/>
            <a:r>
              <a:rPr lang="en-US" sz="1400" dirty="0">
                <a:hlinkClick r:id="rId5"/>
              </a:rPr>
              <a:t>SB 5712 </a:t>
            </a:r>
            <a:r>
              <a:rPr lang="en-US" sz="1400" dirty="0"/>
              <a:t>(bilingual </a:t>
            </a:r>
            <a:r>
              <a:rPr lang="en-US" sz="1400" dirty="0" err="1"/>
              <a:t>ed</a:t>
            </a:r>
            <a:r>
              <a:rPr lang="en-US" sz="1400" dirty="0"/>
              <a:t> workforce</a:t>
            </a:r>
            <a:r>
              <a:rPr lang="en-US" sz="1400" dirty="0" smtClean="0"/>
              <a:t>) </a:t>
            </a:r>
            <a:r>
              <a:rPr lang="en-US" sz="1400" b="1" strike="sngStrike" dirty="0" smtClean="0">
                <a:solidFill>
                  <a:srgbClr val="FF0000"/>
                </a:solidFill>
              </a:rPr>
              <a:t>ES</a:t>
            </a:r>
            <a:endParaRPr lang="en-US" sz="1400" strike="sngStrike" dirty="0" smtClean="0">
              <a:solidFill>
                <a:srgbClr val="FF0000"/>
              </a:solidFill>
            </a:endParaRPr>
          </a:p>
          <a:p>
            <a:pPr marL="914400" lvl="2" indent="0">
              <a:buNone/>
            </a:pPr>
            <a:endParaRPr lang="en-US" sz="1400" dirty="0" smtClean="0"/>
          </a:p>
          <a:p>
            <a:pPr marL="914400" lvl="2" indent="0">
              <a:buNone/>
            </a:pPr>
            <a:r>
              <a:rPr lang="en-US" sz="1400" b="1" dirty="0" smtClean="0"/>
              <a:t>Education Support Associates / Student Supports:</a:t>
            </a:r>
          </a:p>
          <a:p>
            <a:pPr lvl="2"/>
            <a:r>
              <a:rPr lang="en-US" sz="1400" dirty="0" smtClean="0">
                <a:hlinkClick r:id="rId6"/>
              </a:rPr>
              <a:t>SSB 5142 </a:t>
            </a:r>
            <a:r>
              <a:rPr lang="en-US" sz="1400" dirty="0" smtClean="0"/>
              <a:t>(Educational interpreters) </a:t>
            </a:r>
            <a:r>
              <a:rPr lang="en-US" sz="1400" b="1" dirty="0">
                <a:solidFill>
                  <a:srgbClr val="FF0000"/>
                </a:solidFill>
              </a:rPr>
              <a:t>R</a:t>
            </a:r>
            <a:endParaRPr lang="en-US" sz="1400" dirty="0" smtClean="0">
              <a:solidFill>
                <a:srgbClr val="FF0000"/>
              </a:solidFill>
            </a:endParaRPr>
          </a:p>
          <a:p>
            <a:pPr lvl="2"/>
            <a:r>
              <a:rPr lang="en-US" sz="1400" dirty="0" smtClean="0">
                <a:hlinkClick r:id="rId7"/>
              </a:rPr>
              <a:t>SB 5325 </a:t>
            </a:r>
            <a:r>
              <a:rPr lang="en-US" sz="1400" b="1" dirty="0">
                <a:solidFill>
                  <a:srgbClr val="FF0000"/>
                </a:solidFill>
              </a:rPr>
              <a:t>R </a:t>
            </a:r>
            <a:r>
              <a:rPr lang="en-US" sz="1400" dirty="0" smtClean="0"/>
              <a:t>/ </a:t>
            </a:r>
            <a:r>
              <a:rPr lang="en-US" sz="1400" dirty="0" smtClean="0">
                <a:hlinkClick r:id="rId8"/>
              </a:rPr>
              <a:t>SHB 1346</a:t>
            </a:r>
            <a:r>
              <a:rPr lang="en-US" sz="1400" dirty="0" smtClean="0">
                <a:solidFill>
                  <a:srgbClr val="FF0000"/>
                </a:solidFill>
                <a:hlinkClick r:id="rId8"/>
              </a:rPr>
              <a:t> </a:t>
            </a:r>
            <a:r>
              <a:rPr lang="en-US" sz="1400" b="1" dirty="0" smtClean="0">
                <a:solidFill>
                  <a:srgbClr val="FF0000"/>
                </a:solidFill>
              </a:rPr>
              <a:t>R </a:t>
            </a:r>
            <a:r>
              <a:rPr lang="en-US" sz="1400" dirty="0" smtClean="0">
                <a:solidFill>
                  <a:srgbClr val="FF0000"/>
                </a:solidFill>
              </a:rPr>
              <a:t> </a:t>
            </a:r>
            <a:r>
              <a:rPr lang="en-US" sz="1400" dirty="0" smtClean="0"/>
              <a:t>(Nurse in a school setting)</a:t>
            </a:r>
          </a:p>
          <a:p>
            <a:pPr lvl="2"/>
            <a:r>
              <a:rPr lang="en-US" sz="1400" dirty="0" smtClean="0">
                <a:hlinkClick r:id="rId9"/>
              </a:rPr>
              <a:t>ESHB 1115 </a:t>
            </a:r>
            <a:r>
              <a:rPr lang="en-US" sz="1400" dirty="0" smtClean="0"/>
              <a:t> </a:t>
            </a:r>
            <a:r>
              <a:rPr lang="en-US" sz="1400" b="1" dirty="0" smtClean="0"/>
              <a:t>ES</a:t>
            </a:r>
            <a:r>
              <a:rPr lang="en-US" sz="1400" dirty="0" smtClean="0"/>
              <a:t> </a:t>
            </a:r>
            <a:r>
              <a:rPr lang="en-US" sz="1400" dirty="0" smtClean="0"/>
              <a:t>/ </a:t>
            </a:r>
            <a:r>
              <a:rPr lang="en-US" sz="1400" dirty="0" smtClean="0">
                <a:hlinkClick r:id="rId10"/>
              </a:rPr>
              <a:t>SB 5070 </a:t>
            </a:r>
            <a:r>
              <a:rPr lang="en-US" sz="1400" b="1" dirty="0">
                <a:solidFill>
                  <a:srgbClr val="FF0000"/>
                </a:solidFill>
              </a:rPr>
              <a:t>H</a:t>
            </a:r>
            <a:r>
              <a:rPr lang="en-US" sz="1400" b="1" dirty="0" smtClean="0">
                <a:solidFill>
                  <a:srgbClr val="FF0000"/>
                </a:solidFill>
              </a:rPr>
              <a:t> </a:t>
            </a:r>
            <a:r>
              <a:rPr lang="en-US" sz="1400" dirty="0" smtClean="0"/>
              <a:t>(</a:t>
            </a:r>
            <a:r>
              <a:rPr lang="en-US" sz="1400" dirty="0" err="1" smtClean="0"/>
              <a:t>Paraeducators</a:t>
            </a:r>
            <a:r>
              <a:rPr lang="en-US" sz="1400" dirty="0" smtClean="0"/>
              <a:t>)</a:t>
            </a:r>
          </a:p>
          <a:p>
            <a:pPr lvl="2"/>
            <a:endParaRPr lang="en-US" sz="1400" dirty="0" smtClean="0"/>
          </a:p>
          <a:p>
            <a:pPr lvl="1"/>
            <a:r>
              <a:rPr lang="en-US" sz="1400" b="1" dirty="0" smtClean="0"/>
              <a:t>Keep an eye on:</a:t>
            </a:r>
          </a:p>
          <a:p>
            <a:pPr lvl="2"/>
            <a:r>
              <a:rPr lang="en-US" sz="1400" dirty="0" smtClean="0">
                <a:hlinkClick r:id="rId11"/>
              </a:rPr>
              <a:t>HB 1827 </a:t>
            </a:r>
            <a:r>
              <a:rPr lang="en-US" sz="1400" b="1" dirty="0" smtClean="0">
                <a:solidFill>
                  <a:srgbClr val="FF0000"/>
                </a:solidFill>
              </a:rPr>
              <a:t>Referenced</a:t>
            </a:r>
            <a:r>
              <a:rPr lang="en-US" sz="1400" b="1" dirty="0" smtClean="0">
                <a:solidFill>
                  <a:srgbClr val="FF0000"/>
                </a:solidFill>
              </a:rPr>
              <a:t> H-Budget </a:t>
            </a:r>
            <a:r>
              <a:rPr lang="en-US" sz="1400" dirty="0" smtClean="0"/>
              <a:t>(broad </a:t>
            </a:r>
            <a:r>
              <a:rPr lang="en-US" sz="1400" dirty="0" smtClean="0"/>
              <a:t>bill to address many components related to </a:t>
            </a:r>
            <a:r>
              <a:rPr lang="en-US" sz="1400" b="1" dirty="0" smtClean="0"/>
              <a:t>Teacher Recruitment</a:t>
            </a:r>
            <a:r>
              <a:rPr lang="en-US" sz="1400" dirty="0" smtClean="0"/>
              <a:t>, Educator Retention, Evaluation </a:t>
            </a:r>
            <a:r>
              <a:rPr lang="en-US" sz="1400" dirty="0"/>
              <a:t>of Educator </a:t>
            </a:r>
            <a:r>
              <a:rPr lang="en-US" sz="1400" dirty="0" smtClean="0"/>
              <a:t>Effectiveness, Educator Certification, Incentives </a:t>
            </a:r>
            <a:r>
              <a:rPr lang="en-US" sz="1400" dirty="0"/>
              <a:t>and Assistance for </a:t>
            </a:r>
            <a:r>
              <a:rPr lang="en-US" sz="1400" dirty="0" smtClean="0"/>
              <a:t>Educators)</a:t>
            </a:r>
          </a:p>
          <a:p>
            <a:pPr lvl="3"/>
            <a:r>
              <a:rPr lang="en-US" sz="1400" dirty="0" smtClean="0"/>
              <a:t>Considered Necessary to Implement the Budget (NTIB)</a:t>
            </a:r>
            <a:endParaRPr lang="en-US" sz="1400" dirty="0"/>
          </a:p>
        </p:txBody>
      </p:sp>
      <p:sp>
        <p:nvSpPr>
          <p:cNvPr id="4" name="Slide Number Placeholder 3"/>
          <p:cNvSpPr>
            <a:spLocks noGrp="1"/>
          </p:cNvSpPr>
          <p:nvPr>
            <p:ph type="sldNum" sz="quarter" idx="12"/>
          </p:nvPr>
        </p:nvSpPr>
        <p:spPr/>
        <p:txBody>
          <a:bodyPr/>
          <a:lstStyle/>
          <a:p>
            <a:fld id="{BB6AA464-A7E6-497E-ADB9-393DA218FF05}" type="slidenum">
              <a:rPr lang="en-US" smtClean="0"/>
              <a:t>26</a:t>
            </a:fld>
            <a:endParaRPr lang="en-US"/>
          </a:p>
        </p:txBody>
      </p:sp>
    </p:spTree>
    <p:extLst>
      <p:ext uri="{BB962C8B-B14F-4D97-AF65-F5344CB8AC3E}">
        <p14:creationId xmlns:p14="http://schemas.microsoft.com/office/powerpoint/2010/main" val="332626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10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10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1000"/>
                                        <p:tgtEl>
                                          <p:spTgt spid="3">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10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1000"/>
                                        <p:tgtEl>
                                          <p:spTgt spid="3">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1000"/>
                                        <p:tgtEl>
                                          <p:spTgt spid="3">
                                            <p:txEl>
                                              <p:pRg st="8" end="8"/>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wipe(down)">
                                      <p:cBhvr>
                                        <p:cTn id="33" dur="1000"/>
                                        <p:tgtEl>
                                          <p:spTgt spid="3">
                                            <p:txEl>
                                              <p:pRg st="10" end="10"/>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wipe(down)">
                                      <p:cBhvr>
                                        <p:cTn id="36" dur="1000"/>
                                        <p:tgtEl>
                                          <p:spTgt spid="3">
                                            <p:txEl>
                                              <p:pRg st="11" end="11"/>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wipe(down)">
                                      <p:cBhvr>
                                        <p:cTn id="39" dur="1000"/>
                                        <p:tgtEl>
                                          <p:spTgt spid="3">
                                            <p:txEl>
                                              <p:pRg st="12" end="12"/>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wipe(down)">
                                      <p:cBhvr>
                                        <p:cTn id="42" dur="1000"/>
                                        <p:tgtEl>
                                          <p:spTgt spid="3">
                                            <p:txEl>
                                              <p:pRg st="13" end="13"/>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animEffect transition="in" filter="wipe(down)">
                                      <p:cBhvr>
                                        <p:cTn id="45" dur="1000"/>
                                        <p:tgtEl>
                                          <p:spTgt spid="3">
                                            <p:txEl>
                                              <p:pRg st="15" end="15"/>
                                            </p:txEl>
                                          </p:spTgt>
                                        </p:tgtEl>
                                      </p:cBhvr>
                                    </p:animEffect>
                                  </p:childTnLst>
                                </p:cTn>
                              </p:par>
                              <p:par>
                                <p:cTn id="46" presetID="22" presetClass="entr" presetSubtype="4" fill="hold" nodeType="withEffect">
                                  <p:stCondLst>
                                    <p:cond delay="0"/>
                                  </p:stCondLst>
                                  <p:childTnLst>
                                    <p:set>
                                      <p:cBhvr>
                                        <p:cTn id="47" dur="1" fill="hold">
                                          <p:stCondLst>
                                            <p:cond delay="0"/>
                                          </p:stCondLst>
                                        </p:cTn>
                                        <p:tgtEl>
                                          <p:spTgt spid="3">
                                            <p:txEl>
                                              <p:pRg st="16" end="16"/>
                                            </p:txEl>
                                          </p:spTgt>
                                        </p:tgtEl>
                                        <p:attrNameLst>
                                          <p:attrName>style.visibility</p:attrName>
                                        </p:attrNameLst>
                                      </p:cBhvr>
                                      <p:to>
                                        <p:strVal val="visible"/>
                                      </p:to>
                                    </p:set>
                                    <p:animEffect transition="in" filter="wipe(down)">
                                      <p:cBhvr>
                                        <p:cTn id="48" dur="1000"/>
                                        <p:tgtEl>
                                          <p:spTgt spid="3">
                                            <p:txEl>
                                              <p:pRg st="16" end="16"/>
                                            </p:txEl>
                                          </p:spTgt>
                                        </p:tgtEl>
                                      </p:cBhvr>
                                    </p:animEffect>
                                  </p:childTnLst>
                                </p:cTn>
                              </p:par>
                              <p:par>
                                <p:cTn id="49" presetID="22" presetClass="entr" presetSubtype="4" fill="hold" nodeType="with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animEffect transition="in" filter="wipe(down)">
                                      <p:cBhvr>
                                        <p:cTn id="51" dur="1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839200" cy="792162"/>
          </a:xfrm>
        </p:spPr>
        <p:txBody>
          <a:bodyPr>
            <a:noAutofit/>
          </a:bodyPr>
          <a:lstStyle/>
          <a:p>
            <a:r>
              <a:rPr lang="en-US" sz="2400" dirty="0"/>
              <a:t>Week </a:t>
            </a:r>
            <a:r>
              <a:rPr lang="en-US" sz="2400" dirty="0" smtClean="0"/>
              <a:t>12 </a:t>
            </a:r>
            <a:r>
              <a:rPr lang="en-US" sz="2400" dirty="0"/>
              <a:t>Recap and Week </a:t>
            </a:r>
            <a:r>
              <a:rPr lang="en-US" sz="2400" dirty="0" smtClean="0"/>
              <a:t>13 </a:t>
            </a:r>
            <a:r>
              <a:rPr lang="en-US" sz="2400" dirty="0"/>
              <a:t>Preview: Highlighted Bill / Issue Actions </a:t>
            </a:r>
          </a:p>
        </p:txBody>
      </p:sp>
      <p:sp>
        <p:nvSpPr>
          <p:cNvPr id="3" name="Content Placeholder 2"/>
          <p:cNvSpPr>
            <a:spLocks noGrp="1"/>
          </p:cNvSpPr>
          <p:nvPr>
            <p:ph idx="1"/>
          </p:nvPr>
        </p:nvSpPr>
        <p:spPr>
          <a:xfrm>
            <a:off x="152400" y="685800"/>
            <a:ext cx="8839200" cy="6096000"/>
          </a:xfrm>
        </p:spPr>
        <p:txBody>
          <a:bodyPr>
            <a:noAutofit/>
          </a:bodyPr>
          <a:lstStyle/>
          <a:p>
            <a:pPr marL="0" indent="0">
              <a:buNone/>
            </a:pPr>
            <a:r>
              <a:rPr lang="en-US" sz="1200" b="1" dirty="0"/>
              <a:t>Key: H </a:t>
            </a:r>
            <a:r>
              <a:rPr lang="en-US" sz="1200" dirty="0"/>
              <a:t>= Public Hearing held// </a:t>
            </a:r>
            <a:r>
              <a:rPr lang="en-US" sz="1200" b="1" dirty="0">
                <a:solidFill>
                  <a:srgbClr val="FF0000"/>
                </a:solidFill>
              </a:rPr>
              <a:t>H</a:t>
            </a:r>
            <a:r>
              <a:rPr lang="en-US" sz="1200" b="1" dirty="0"/>
              <a:t> = </a:t>
            </a:r>
            <a:r>
              <a:rPr lang="en-US" sz="1200" dirty="0"/>
              <a:t>Public Hearing scheduled// </a:t>
            </a:r>
            <a:r>
              <a:rPr lang="en-US" sz="1200" b="1" dirty="0">
                <a:solidFill>
                  <a:srgbClr val="FF0000"/>
                </a:solidFill>
              </a:rPr>
              <a:t>ES</a:t>
            </a:r>
            <a:r>
              <a:rPr lang="en-US" sz="1200" dirty="0"/>
              <a:t> = Executive Session  scheduled//</a:t>
            </a:r>
            <a:r>
              <a:rPr lang="en-US" sz="1200" b="1" dirty="0">
                <a:solidFill>
                  <a:srgbClr val="FF0000"/>
                </a:solidFill>
              </a:rPr>
              <a:t> PC/FC </a:t>
            </a:r>
            <a:r>
              <a:rPr lang="en-US" sz="1200" dirty="0"/>
              <a:t>= Passed/Failed Committee //</a:t>
            </a:r>
            <a:r>
              <a:rPr lang="en-US" sz="1200" b="1" dirty="0">
                <a:solidFill>
                  <a:srgbClr val="FF0000"/>
                </a:solidFill>
              </a:rPr>
              <a:t> R </a:t>
            </a:r>
            <a:r>
              <a:rPr lang="en-US" sz="1200" dirty="0"/>
              <a:t>= Rules //</a:t>
            </a:r>
            <a:r>
              <a:rPr lang="en-US" sz="1200" b="1" dirty="0">
                <a:solidFill>
                  <a:srgbClr val="FF0000"/>
                </a:solidFill>
              </a:rPr>
              <a:t> FL </a:t>
            </a:r>
            <a:r>
              <a:rPr lang="en-US" sz="1200" dirty="0"/>
              <a:t>= Floor Calendar// </a:t>
            </a:r>
            <a:r>
              <a:rPr lang="en-US" sz="1200" b="1" dirty="0">
                <a:solidFill>
                  <a:srgbClr val="FF0000"/>
                </a:solidFill>
              </a:rPr>
              <a:t>PS/FS </a:t>
            </a:r>
            <a:r>
              <a:rPr lang="en-US" sz="1200" dirty="0"/>
              <a:t>= Passed/Failed Senate//</a:t>
            </a:r>
            <a:r>
              <a:rPr lang="en-US" sz="1200" b="1" dirty="0">
                <a:solidFill>
                  <a:srgbClr val="FF0000"/>
                </a:solidFill>
              </a:rPr>
              <a:t> PH/FH </a:t>
            </a:r>
            <a:r>
              <a:rPr lang="en-US" sz="1200" dirty="0"/>
              <a:t>= Passed/Failed House // </a:t>
            </a:r>
            <a:r>
              <a:rPr lang="en-US" sz="1200" b="1" dirty="0">
                <a:solidFill>
                  <a:srgbClr val="FF0000"/>
                </a:solidFill>
              </a:rPr>
              <a:t>PL </a:t>
            </a:r>
            <a:r>
              <a:rPr lang="en-US" sz="1200" dirty="0"/>
              <a:t>= Passed Legislature (awaiting </a:t>
            </a:r>
            <a:r>
              <a:rPr lang="en-US" sz="1200" dirty="0" err="1"/>
              <a:t>Gov</a:t>
            </a:r>
            <a:r>
              <a:rPr lang="en-US" sz="1200" dirty="0"/>
              <a:t> action) //</a:t>
            </a:r>
            <a:r>
              <a:rPr lang="en-US" sz="1200" b="1" dirty="0">
                <a:solidFill>
                  <a:srgbClr val="FF0000"/>
                </a:solidFill>
              </a:rPr>
              <a:t> SL </a:t>
            </a:r>
            <a:r>
              <a:rPr lang="en-US" sz="1200" dirty="0"/>
              <a:t>= Session Law</a:t>
            </a:r>
            <a:endParaRPr lang="en-US" sz="1200" b="1" dirty="0"/>
          </a:p>
          <a:p>
            <a:pPr marL="0" indent="0">
              <a:buNone/>
            </a:pPr>
            <a:r>
              <a:rPr lang="en-US" sz="1600" b="1" dirty="0" smtClean="0"/>
              <a:t>Leadership</a:t>
            </a:r>
            <a:r>
              <a:rPr lang="en-US" sz="1600" dirty="0" smtClean="0"/>
              <a:t> </a:t>
            </a:r>
            <a:r>
              <a:rPr lang="en-US" sz="1600" dirty="0"/>
              <a:t>(WSSDA Position Category 3) </a:t>
            </a:r>
          </a:p>
          <a:p>
            <a:pPr lvl="2"/>
            <a:r>
              <a:rPr lang="en-US" sz="1400" dirty="0" smtClean="0">
                <a:hlinkClick r:id="rId2"/>
              </a:rPr>
              <a:t>SHB 1279 </a:t>
            </a:r>
            <a:r>
              <a:rPr lang="en-US" sz="1400" dirty="0" smtClean="0"/>
              <a:t>(School </a:t>
            </a:r>
            <a:r>
              <a:rPr lang="en-US" sz="1400" dirty="0"/>
              <a:t>Safety </a:t>
            </a:r>
            <a:r>
              <a:rPr lang="en-US" sz="1400" dirty="0" smtClean="0"/>
              <a:t>Drills) </a:t>
            </a:r>
            <a:r>
              <a:rPr lang="en-US" sz="1400" b="1" dirty="0">
                <a:solidFill>
                  <a:srgbClr val="FF0000"/>
                </a:solidFill>
              </a:rPr>
              <a:t>R</a:t>
            </a:r>
            <a:endParaRPr lang="en-US" sz="1400" b="1" dirty="0">
              <a:solidFill>
                <a:srgbClr val="FF0000"/>
              </a:solidFill>
            </a:endParaRPr>
          </a:p>
          <a:p>
            <a:pPr lvl="2"/>
            <a:r>
              <a:rPr lang="en-US" sz="1400" dirty="0" smtClean="0">
                <a:hlinkClick r:id="rId3"/>
              </a:rPr>
              <a:t>SSB 5404 </a:t>
            </a:r>
            <a:r>
              <a:rPr lang="en-US" sz="1400" dirty="0" smtClean="0"/>
              <a:t>(Sunscreen </a:t>
            </a:r>
            <a:r>
              <a:rPr lang="en-US" sz="1400" dirty="0"/>
              <a:t>in </a:t>
            </a:r>
            <a:r>
              <a:rPr lang="en-US" sz="1400" dirty="0" smtClean="0"/>
              <a:t>Schools)</a:t>
            </a:r>
            <a:r>
              <a:rPr lang="en-US" sz="1400" b="1" dirty="0">
                <a:solidFill>
                  <a:srgbClr val="FF0000"/>
                </a:solidFill>
              </a:rPr>
              <a:t> </a:t>
            </a:r>
            <a:r>
              <a:rPr lang="en-US" sz="1400" b="1" dirty="0">
                <a:solidFill>
                  <a:srgbClr val="FF0000"/>
                </a:solidFill>
              </a:rPr>
              <a:t>R</a:t>
            </a:r>
            <a:endParaRPr lang="en-US" sz="1400" b="1" dirty="0">
              <a:solidFill>
                <a:srgbClr val="FF0000"/>
              </a:solidFill>
            </a:endParaRPr>
          </a:p>
          <a:p>
            <a:pPr lvl="2"/>
            <a:r>
              <a:rPr lang="en-US" sz="1400" dirty="0" smtClean="0">
                <a:hlinkClick r:id="rId4"/>
              </a:rPr>
              <a:t>2SSB </a:t>
            </a:r>
            <a:r>
              <a:rPr lang="en-US" sz="1400" dirty="0">
                <a:hlinkClick r:id="rId4"/>
              </a:rPr>
              <a:t>5107 </a:t>
            </a:r>
            <a:r>
              <a:rPr lang="en-US" sz="1400" dirty="0" smtClean="0"/>
              <a:t>(Early </a:t>
            </a:r>
            <a:r>
              <a:rPr lang="en-US" sz="1400" dirty="0"/>
              <a:t>Childhood </a:t>
            </a:r>
            <a:r>
              <a:rPr lang="en-US" sz="1400" dirty="0" smtClean="0"/>
              <a:t>Ed/Assistance) </a:t>
            </a:r>
            <a:r>
              <a:rPr lang="en-US" sz="1400" b="1" dirty="0" smtClean="0">
                <a:solidFill>
                  <a:srgbClr val="FF0000"/>
                </a:solidFill>
              </a:rPr>
              <a:t>ES – referred to </a:t>
            </a:r>
            <a:r>
              <a:rPr lang="en-US" sz="1400" b="1" dirty="0" err="1" smtClean="0">
                <a:solidFill>
                  <a:srgbClr val="FF0000"/>
                </a:solidFill>
              </a:rPr>
              <a:t>Approps</a:t>
            </a:r>
            <a:r>
              <a:rPr lang="en-US" sz="1400" b="1" dirty="0" smtClean="0">
                <a:solidFill>
                  <a:srgbClr val="FF0000"/>
                </a:solidFill>
              </a:rPr>
              <a:t>.</a:t>
            </a:r>
            <a:endParaRPr lang="en-US" sz="1400" b="1" dirty="0" smtClean="0">
              <a:solidFill>
                <a:srgbClr val="FF0000"/>
              </a:solidFill>
            </a:endParaRPr>
          </a:p>
          <a:p>
            <a:pPr lvl="2"/>
            <a:endParaRPr lang="en-US" sz="1400" dirty="0"/>
          </a:p>
          <a:p>
            <a:pPr marL="0" indent="0">
              <a:buNone/>
            </a:pPr>
            <a:r>
              <a:rPr lang="en-US" sz="1600" b="1" dirty="0" smtClean="0"/>
              <a:t>Governance </a:t>
            </a:r>
            <a:r>
              <a:rPr lang="en-US" sz="1600" dirty="0"/>
              <a:t>(WSSDA Position Category 4)</a:t>
            </a:r>
          </a:p>
          <a:p>
            <a:pPr lvl="2"/>
            <a:r>
              <a:rPr lang="en-US" sz="1400" dirty="0" smtClean="0">
                <a:hlinkClick r:id="rId5"/>
              </a:rPr>
              <a:t>EHB </a:t>
            </a:r>
            <a:r>
              <a:rPr lang="en-US" sz="1400" dirty="0">
                <a:hlinkClick r:id="rId5"/>
              </a:rPr>
              <a:t>1017</a:t>
            </a:r>
            <a:r>
              <a:rPr lang="en-US" sz="1400" dirty="0"/>
              <a:t> (School Siting) </a:t>
            </a:r>
            <a:r>
              <a:rPr lang="en-US" sz="1400" b="1" dirty="0">
                <a:solidFill>
                  <a:srgbClr val="FF0000"/>
                </a:solidFill>
              </a:rPr>
              <a:t>R </a:t>
            </a:r>
            <a:endParaRPr lang="en-US" sz="1400" b="1" dirty="0" smtClean="0">
              <a:solidFill>
                <a:srgbClr val="FF0000"/>
              </a:solidFill>
            </a:endParaRPr>
          </a:p>
          <a:p>
            <a:pPr lvl="2"/>
            <a:r>
              <a:rPr lang="en-US" sz="1400" dirty="0" smtClean="0">
                <a:hlinkClick r:id="rId6"/>
              </a:rPr>
              <a:t>HB </a:t>
            </a:r>
            <a:r>
              <a:rPr lang="en-US" sz="1400" dirty="0">
                <a:hlinkClick r:id="rId6"/>
              </a:rPr>
              <a:t>1800 </a:t>
            </a:r>
            <a:r>
              <a:rPr lang="en-US" sz="1400" dirty="0" smtClean="0"/>
              <a:t>(Voting </a:t>
            </a:r>
            <a:r>
              <a:rPr lang="en-US" sz="1400" dirty="0"/>
              <a:t>Rights </a:t>
            </a:r>
            <a:r>
              <a:rPr lang="en-US" sz="1400" dirty="0" smtClean="0"/>
              <a:t>Act) </a:t>
            </a:r>
            <a:r>
              <a:rPr lang="en-US" sz="1400" b="1" dirty="0" smtClean="0"/>
              <a:t>ES - dead</a:t>
            </a:r>
            <a:endParaRPr lang="en-US" sz="1400" dirty="0" smtClean="0"/>
          </a:p>
          <a:p>
            <a:pPr lvl="2"/>
            <a:r>
              <a:rPr lang="en-US" sz="1400" dirty="0" smtClean="0">
                <a:hlinkClick r:id="rId7"/>
              </a:rPr>
              <a:t>SB 5068 </a:t>
            </a:r>
            <a:r>
              <a:rPr lang="en-US" sz="1400" dirty="0" smtClean="0"/>
              <a:t>(Voting Rights Act – cities, towns, code cities, counties – DOES NOT CURRENTLY INCLUDE SCHOOL DISTRICTS) </a:t>
            </a:r>
            <a:r>
              <a:rPr lang="en-US" sz="1400" b="1" strike="sngStrike" dirty="0" smtClean="0">
                <a:solidFill>
                  <a:srgbClr val="FF0000"/>
                </a:solidFill>
              </a:rPr>
              <a:t>ES</a:t>
            </a:r>
            <a:endParaRPr lang="en-US" sz="1400" strike="sngStrike" dirty="0"/>
          </a:p>
          <a:p>
            <a:pPr lvl="2"/>
            <a:r>
              <a:rPr lang="en-US" sz="1400" dirty="0" smtClean="0">
                <a:hlinkClick r:id="rId8"/>
              </a:rPr>
              <a:t>HB </a:t>
            </a:r>
            <a:r>
              <a:rPr lang="en-US" sz="1400" dirty="0">
                <a:hlinkClick r:id="rId8"/>
              </a:rPr>
              <a:t>1595 </a:t>
            </a:r>
            <a:r>
              <a:rPr lang="en-US" sz="1400" dirty="0"/>
              <a:t>(public records request costs) </a:t>
            </a:r>
            <a:r>
              <a:rPr lang="en-US" sz="1400" b="1" dirty="0">
                <a:solidFill>
                  <a:srgbClr val="FF0000"/>
                </a:solidFill>
              </a:rPr>
              <a:t>R </a:t>
            </a:r>
            <a:endParaRPr lang="en-US" sz="1400" b="1" dirty="0" smtClean="0">
              <a:solidFill>
                <a:srgbClr val="FF0000"/>
              </a:solidFill>
            </a:endParaRPr>
          </a:p>
          <a:p>
            <a:pPr lvl="2"/>
            <a:r>
              <a:rPr lang="en-US" sz="1400" dirty="0" smtClean="0">
                <a:hlinkClick r:id="rId8"/>
              </a:rPr>
              <a:t>HB </a:t>
            </a:r>
            <a:r>
              <a:rPr lang="en-US" sz="1400" dirty="0">
                <a:hlinkClick r:id="rId8"/>
              </a:rPr>
              <a:t>1594 </a:t>
            </a:r>
            <a:r>
              <a:rPr lang="en-US" sz="1400" dirty="0"/>
              <a:t>(improving public records administration</a:t>
            </a:r>
            <a:r>
              <a:rPr lang="en-US" sz="1400" dirty="0" smtClean="0"/>
              <a:t>)</a:t>
            </a:r>
            <a:r>
              <a:rPr lang="en-US" sz="1400" b="1" dirty="0">
                <a:solidFill>
                  <a:srgbClr val="FF0000"/>
                </a:solidFill>
              </a:rPr>
              <a:t> </a:t>
            </a:r>
            <a:r>
              <a:rPr lang="en-US" sz="1400" b="1" dirty="0" smtClean="0">
                <a:solidFill>
                  <a:srgbClr val="FF0000"/>
                </a:solidFill>
              </a:rPr>
              <a:t>H</a:t>
            </a:r>
            <a:endParaRPr lang="en-US" sz="1400" dirty="0" smtClean="0"/>
          </a:p>
          <a:p>
            <a:pPr lvl="2"/>
            <a:r>
              <a:rPr lang="en-US" sz="1400" dirty="0" smtClean="0">
                <a:hlinkClick r:id="rId9"/>
              </a:rPr>
              <a:t>HB 1060 </a:t>
            </a:r>
            <a:r>
              <a:rPr lang="en-US" sz="1400" dirty="0" smtClean="0"/>
              <a:t>(Medical Marijuana in schools) </a:t>
            </a:r>
            <a:r>
              <a:rPr lang="en-US" sz="1400" b="1" dirty="0" smtClean="0">
                <a:solidFill>
                  <a:srgbClr val="FF0000"/>
                </a:solidFill>
              </a:rPr>
              <a:t>ES</a:t>
            </a:r>
            <a:endParaRPr lang="en-US" sz="1400" dirty="0" smtClean="0"/>
          </a:p>
          <a:p>
            <a:pPr lvl="2"/>
            <a:r>
              <a:rPr lang="en-US" sz="1400" dirty="0" smtClean="0">
                <a:hlinkClick r:id="rId10"/>
              </a:rPr>
              <a:t>SHB </a:t>
            </a:r>
            <a:r>
              <a:rPr lang="en-US" sz="1400" dirty="0">
                <a:hlinkClick r:id="rId10"/>
              </a:rPr>
              <a:t>1886</a:t>
            </a:r>
            <a:r>
              <a:rPr lang="en-US" sz="1400" dirty="0"/>
              <a:t> (SBE / OSPI Governance Accountability </a:t>
            </a:r>
            <a:r>
              <a:rPr lang="en-US" sz="1400" dirty="0" smtClean="0"/>
              <a:t>Roles) </a:t>
            </a:r>
            <a:r>
              <a:rPr lang="en-US" sz="1400" b="1" dirty="0" smtClean="0">
                <a:solidFill>
                  <a:srgbClr val="FF0000"/>
                </a:solidFill>
              </a:rPr>
              <a:t>ES</a:t>
            </a:r>
            <a:endParaRPr lang="en-US" sz="1400" dirty="0" smtClean="0">
              <a:solidFill>
                <a:srgbClr val="FF0000"/>
              </a:solidFill>
            </a:endParaRPr>
          </a:p>
          <a:p>
            <a:pPr lvl="2"/>
            <a:r>
              <a:rPr lang="en-US" sz="1400" dirty="0" smtClean="0">
                <a:hlinkClick r:id="rId11"/>
              </a:rPr>
              <a:t>SSB 5641 </a:t>
            </a:r>
            <a:r>
              <a:rPr lang="en-US" sz="1400" dirty="0" smtClean="0"/>
              <a:t>(school district class naming) </a:t>
            </a:r>
            <a:r>
              <a:rPr lang="en-US" sz="1400" b="1" dirty="0">
                <a:solidFill>
                  <a:srgbClr val="FF0000"/>
                </a:solidFill>
              </a:rPr>
              <a:t>R</a:t>
            </a:r>
            <a:endParaRPr lang="en-US" sz="1400" dirty="0"/>
          </a:p>
          <a:p>
            <a:pPr marL="914400" lvl="2" indent="0">
              <a:buNone/>
            </a:pPr>
            <a:endParaRPr lang="en-US" sz="1400" dirty="0"/>
          </a:p>
          <a:p>
            <a:pPr lvl="1"/>
            <a:r>
              <a:rPr lang="en-US" sz="1400" dirty="0" smtClean="0"/>
              <a:t>Keep an eye on: </a:t>
            </a:r>
          </a:p>
          <a:p>
            <a:pPr lvl="2"/>
            <a:r>
              <a:rPr lang="en-US" sz="1400" dirty="0" smtClean="0">
                <a:hlinkClick r:id="rId12"/>
              </a:rPr>
              <a:t>SB </a:t>
            </a:r>
            <a:r>
              <a:rPr lang="en-US" sz="1400" dirty="0">
                <a:hlinkClick r:id="rId12"/>
              </a:rPr>
              <a:t>5726 </a:t>
            </a:r>
            <a:r>
              <a:rPr lang="en-US" sz="1400" dirty="0" smtClean="0"/>
              <a:t>(School </a:t>
            </a:r>
            <a:r>
              <a:rPr lang="en-US" sz="1400" dirty="0"/>
              <a:t>Employee Health Care </a:t>
            </a:r>
            <a:r>
              <a:rPr lang="en-US" sz="1400" dirty="0" smtClean="0"/>
              <a:t>Benefits -Requires </a:t>
            </a:r>
            <a:r>
              <a:rPr lang="en-US" sz="1400" dirty="0"/>
              <a:t>that school and educational service districts provide based health care to employees through the Public Employee Benefits Board</a:t>
            </a:r>
            <a:r>
              <a:rPr lang="en-US" sz="1400" dirty="0" smtClean="0"/>
              <a:t>)</a:t>
            </a:r>
            <a:endParaRPr lang="en-US" sz="1400" dirty="0"/>
          </a:p>
          <a:p>
            <a:pPr marL="914400" lvl="2" indent="0">
              <a:buNone/>
            </a:pPr>
            <a:endParaRPr lang="en-US" sz="1200" dirty="0"/>
          </a:p>
          <a:p>
            <a:pPr marL="914400" lvl="2" indent="0">
              <a:buNone/>
            </a:pPr>
            <a:endParaRPr lang="en-US" sz="1200" dirty="0" smtClean="0"/>
          </a:p>
          <a:p>
            <a:pPr marL="914400" lvl="2" indent="0">
              <a:buNone/>
            </a:pPr>
            <a:endParaRPr lang="en-US" sz="1200"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27</a:t>
            </a:fld>
            <a:endParaRPr lang="en-US"/>
          </a:p>
        </p:txBody>
      </p:sp>
    </p:spTree>
    <p:extLst>
      <p:ext uri="{BB962C8B-B14F-4D97-AF65-F5344CB8AC3E}">
        <p14:creationId xmlns:p14="http://schemas.microsoft.com/office/powerpoint/2010/main" val="18722391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238"/>
            <a:ext cx="8915400" cy="563562"/>
          </a:xfrm>
        </p:spPr>
        <p:txBody>
          <a:bodyPr>
            <a:noAutofit/>
          </a:bodyPr>
          <a:lstStyle/>
          <a:p>
            <a:r>
              <a:rPr lang="en-US" sz="2400" dirty="0"/>
              <a:t>Week </a:t>
            </a:r>
            <a:r>
              <a:rPr lang="en-US" sz="2400" dirty="0" smtClean="0"/>
              <a:t>12 </a:t>
            </a:r>
            <a:r>
              <a:rPr lang="en-US" sz="2400" dirty="0"/>
              <a:t>Recap and Week </a:t>
            </a:r>
            <a:r>
              <a:rPr lang="en-US" sz="2400" dirty="0" smtClean="0"/>
              <a:t>13 </a:t>
            </a:r>
            <a:r>
              <a:rPr lang="en-US" sz="2400" dirty="0"/>
              <a:t>Preview</a:t>
            </a:r>
            <a:r>
              <a:rPr lang="en-US" sz="2400" dirty="0" smtClean="0"/>
              <a:t>: Highlighted </a:t>
            </a:r>
            <a:r>
              <a:rPr lang="en-US" sz="2400" dirty="0"/>
              <a:t>Bill / Issue Actions </a:t>
            </a:r>
          </a:p>
        </p:txBody>
      </p:sp>
      <p:sp>
        <p:nvSpPr>
          <p:cNvPr id="3" name="Content Placeholder 2"/>
          <p:cNvSpPr>
            <a:spLocks noGrp="1"/>
          </p:cNvSpPr>
          <p:nvPr>
            <p:ph idx="1"/>
          </p:nvPr>
        </p:nvSpPr>
        <p:spPr>
          <a:xfrm>
            <a:off x="152400" y="609600"/>
            <a:ext cx="8839200" cy="5943600"/>
          </a:xfrm>
        </p:spPr>
        <p:txBody>
          <a:bodyPr>
            <a:normAutofit fontScale="25000" lnSpcReduction="20000"/>
          </a:bodyPr>
          <a:lstStyle/>
          <a:p>
            <a:pPr marL="0" indent="0">
              <a:buNone/>
            </a:pPr>
            <a:r>
              <a:rPr lang="en-US" sz="4800" b="1" dirty="0"/>
              <a:t>Key: H </a:t>
            </a:r>
            <a:r>
              <a:rPr lang="en-US" sz="4800" dirty="0"/>
              <a:t>= Public Hearing held// </a:t>
            </a:r>
            <a:r>
              <a:rPr lang="en-US" sz="4800" b="1" dirty="0">
                <a:solidFill>
                  <a:srgbClr val="FF0000"/>
                </a:solidFill>
              </a:rPr>
              <a:t>H</a:t>
            </a:r>
            <a:r>
              <a:rPr lang="en-US" sz="4800" b="1" dirty="0"/>
              <a:t> = </a:t>
            </a:r>
            <a:r>
              <a:rPr lang="en-US" sz="4800" dirty="0"/>
              <a:t>Public Hearing scheduled// </a:t>
            </a:r>
            <a:r>
              <a:rPr lang="en-US" sz="4800" b="1" dirty="0">
                <a:solidFill>
                  <a:srgbClr val="FF0000"/>
                </a:solidFill>
              </a:rPr>
              <a:t>ES</a:t>
            </a:r>
            <a:r>
              <a:rPr lang="en-US" sz="4800" dirty="0"/>
              <a:t> = Executive Session  scheduled//</a:t>
            </a:r>
            <a:r>
              <a:rPr lang="en-US" sz="4800" b="1" dirty="0">
                <a:solidFill>
                  <a:srgbClr val="FF0000"/>
                </a:solidFill>
              </a:rPr>
              <a:t> PC/FC </a:t>
            </a:r>
            <a:r>
              <a:rPr lang="en-US" sz="4800" dirty="0"/>
              <a:t>= Passed/Failed Committee //</a:t>
            </a:r>
            <a:r>
              <a:rPr lang="en-US" sz="4800" b="1" dirty="0">
                <a:solidFill>
                  <a:srgbClr val="FF0000"/>
                </a:solidFill>
              </a:rPr>
              <a:t> R </a:t>
            </a:r>
            <a:r>
              <a:rPr lang="en-US" sz="4800" dirty="0"/>
              <a:t>= Rules //</a:t>
            </a:r>
            <a:r>
              <a:rPr lang="en-US" sz="4800" b="1" dirty="0">
                <a:solidFill>
                  <a:srgbClr val="FF0000"/>
                </a:solidFill>
              </a:rPr>
              <a:t> FL </a:t>
            </a:r>
            <a:r>
              <a:rPr lang="en-US" sz="4800" dirty="0"/>
              <a:t>= Floor Calendar// </a:t>
            </a:r>
            <a:r>
              <a:rPr lang="en-US" sz="4800" b="1" dirty="0">
                <a:solidFill>
                  <a:srgbClr val="FF0000"/>
                </a:solidFill>
              </a:rPr>
              <a:t>PS/FS </a:t>
            </a:r>
            <a:r>
              <a:rPr lang="en-US" sz="4800" dirty="0"/>
              <a:t>= Passed/Failed Senate//</a:t>
            </a:r>
            <a:r>
              <a:rPr lang="en-US" sz="4800" b="1" dirty="0">
                <a:solidFill>
                  <a:srgbClr val="FF0000"/>
                </a:solidFill>
              </a:rPr>
              <a:t> PH/FH </a:t>
            </a:r>
            <a:r>
              <a:rPr lang="en-US" sz="4800" dirty="0"/>
              <a:t>= Passed/Failed House // </a:t>
            </a:r>
            <a:r>
              <a:rPr lang="en-US" sz="4800" b="1" dirty="0">
                <a:solidFill>
                  <a:srgbClr val="FF0000"/>
                </a:solidFill>
              </a:rPr>
              <a:t>PL </a:t>
            </a:r>
            <a:r>
              <a:rPr lang="en-US" sz="4800" dirty="0"/>
              <a:t>= Passed Legislature (awaiting </a:t>
            </a:r>
            <a:r>
              <a:rPr lang="en-US" sz="4800" dirty="0" err="1"/>
              <a:t>Gov</a:t>
            </a:r>
            <a:r>
              <a:rPr lang="en-US" sz="4800" dirty="0"/>
              <a:t> action) //</a:t>
            </a:r>
            <a:r>
              <a:rPr lang="en-US" sz="4800" b="1" dirty="0">
                <a:solidFill>
                  <a:srgbClr val="FF0000"/>
                </a:solidFill>
              </a:rPr>
              <a:t> SL </a:t>
            </a:r>
            <a:r>
              <a:rPr lang="en-US" sz="4800" dirty="0"/>
              <a:t>= Session Law</a:t>
            </a:r>
            <a:endParaRPr lang="en-US" sz="4800" b="1" dirty="0"/>
          </a:p>
          <a:p>
            <a:pPr marL="0" indent="0">
              <a:buNone/>
            </a:pPr>
            <a:r>
              <a:rPr lang="en-US" sz="5600" b="1" dirty="0" smtClean="0"/>
              <a:t>Funding </a:t>
            </a:r>
            <a:r>
              <a:rPr lang="en-US" sz="5600" b="1" dirty="0"/>
              <a:t>&amp; Allocations </a:t>
            </a:r>
            <a:r>
              <a:rPr lang="en-US" sz="5600" dirty="0"/>
              <a:t>(WSSDA Position Category </a:t>
            </a:r>
            <a:r>
              <a:rPr lang="en-US" sz="5600" dirty="0" smtClean="0"/>
              <a:t>5)</a:t>
            </a:r>
          </a:p>
          <a:p>
            <a:r>
              <a:rPr lang="en-US" sz="4800" b="1" dirty="0" smtClean="0"/>
              <a:t>Education Policy &amp; Budget Bills:</a:t>
            </a:r>
          </a:p>
          <a:p>
            <a:pPr lvl="1"/>
            <a:r>
              <a:rPr lang="en-US" sz="4800" b="1" dirty="0"/>
              <a:t>Policy </a:t>
            </a:r>
            <a:r>
              <a:rPr lang="en-US" sz="4800" b="1" dirty="0" smtClean="0"/>
              <a:t>Bills</a:t>
            </a:r>
          </a:p>
          <a:p>
            <a:pPr lvl="2"/>
            <a:r>
              <a:rPr lang="en-US" sz="4800" dirty="0" smtClean="0"/>
              <a:t>Overall: </a:t>
            </a:r>
            <a:r>
              <a:rPr lang="en-US" sz="4800" dirty="0" smtClean="0">
                <a:hlinkClick r:id="rId2"/>
              </a:rPr>
              <a:t>SSB </a:t>
            </a:r>
            <a:r>
              <a:rPr lang="en-US" sz="4800" dirty="0">
                <a:hlinkClick r:id="rId2"/>
              </a:rPr>
              <a:t>5607</a:t>
            </a:r>
            <a:r>
              <a:rPr lang="en-US" sz="4800" dirty="0"/>
              <a:t> </a:t>
            </a:r>
            <a:r>
              <a:rPr lang="en-US" sz="4800" b="1" dirty="0" smtClean="0">
                <a:solidFill>
                  <a:srgbClr val="FF0000"/>
                </a:solidFill>
              </a:rPr>
              <a:t>PS</a:t>
            </a:r>
            <a:r>
              <a:rPr lang="en-US" sz="4800" dirty="0" smtClean="0"/>
              <a:t> + </a:t>
            </a:r>
            <a:r>
              <a:rPr lang="en-US" sz="4800" u="sng" dirty="0">
                <a:hlinkClick r:id="rId3"/>
              </a:rPr>
              <a:t>ESSB 5875 </a:t>
            </a:r>
            <a:r>
              <a:rPr lang="en-US" sz="4800" b="1" dirty="0" smtClean="0">
                <a:solidFill>
                  <a:srgbClr val="FF0000"/>
                </a:solidFill>
              </a:rPr>
              <a:t>PS, </a:t>
            </a:r>
            <a:r>
              <a:rPr lang="en-US" sz="4800" dirty="0" smtClean="0"/>
              <a:t>  </a:t>
            </a:r>
            <a:r>
              <a:rPr lang="en-US" sz="4800" dirty="0">
                <a:hlinkClick r:id="rId4"/>
              </a:rPr>
              <a:t>ESHB 1843</a:t>
            </a:r>
            <a:r>
              <a:rPr lang="en-US" sz="4800" dirty="0"/>
              <a:t> </a:t>
            </a:r>
            <a:r>
              <a:rPr lang="en-US" sz="4800" b="1" dirty="0" smtClean="0">
                <a:solidFill>
                  <a:srgbClr val="FF0000"/>
                </a:solidFill>
              </a:rPr>
              <a:t>PH</a:t>
            </a:r>
            <a:r>
              <a:rPr lang="en-US" sz="4800" dirty="0" smtClean="0"/>
              <a:t>, </a:t>
            </a:r>
            <a:r>
              <a:rPr lang="en-US" sz="4800" dirty="0">
                <a:hlinkClick r:id="rId5"/>
              </a:rPr>
              <a:t>SB 5825</a:t>
            </a:r>
            <a:r>
              <a:rPr lang="en-US" sz="4800" dirty="0"/>
              <a:t> </a:t>
            </a:r>
            <a:r>
              <a:rPr lang="en-US" sz="4800" b="1" dirty="0" smtClean="0"/>
              <a:t>H</a:t>
            </a:r>
          </a:p>
          <a:p>
            <a:pPr lvl="2"/>
            <a:r>
              <a:rPr lang="en-US" sz="4800" dirty="0" smtClean="0"/>
              <a:t>CTE:</a:t>
            </a:r>
            <a:r>
              <a:rPr lang="en-US" sz="4800" b="1" dirty="0" smtClean="0"/>
              <a:t> </a:t>
            </a:r>
            <a:r>
              <a:rPr lang="en-US" sz="4800" u="sng" dirty="0" smtClean="0">
                <a:hlinkClick r:id="rId6"/>
              </a:rPr>
              <a:t>SB 5853</a:t>
            </a:r>
            <a:r>
              <a:rPr lang="en-US" sz="4800" b="1" u="sng" dirty="0" smtClean="0"/>
              <a:t> H </a:t>
            </a:r>
            <a:r>
              <a:rPr lang="en-US" sz="4800" dirty="0" smtClean="0"/>
              <a:t>(likely dead)</a:t>
            </a:r>
          </a:p>
          <a:p>
            <a:pPr lvl="2"/>
            <a:r>
              <a:rPr lang="en-US" sz="4800" dirty="0" smtClean="0"/>
              <a:t>Learning Assistance Program modifications: </a:t>
            </a:r>
            <a:r>
              <a:rPr lang="en-US" sz="4800" dirty="0" smtClean="0">
                <a:hlinkClick r:id="rId7"/>
              </a:rPr>
              <a:t>SSB 1511 </a:t>
            </a:r>
            <a:r>
              <a:rPr lang="en-US" sz="4800" dirty="0" smtClean="0"/>
              <a:t>(components could inform budget discussions)</a:t>
            </a:r>
            <a:endParaRPr lang="en-US" sz="4800" dirty="0"/>
          </a:p>
          <a:p>
            <a:pPr lvl="1"/>
            <a:r>
              <a:rPr lang="en-US" sz="4800" b="1" dirty="0"/>
              <a:t>Budget Bills- </a:t>
            </a:r>
            <a:r>
              <a:rPr lang="en-US" sz="4800" dirty="0">
                <a:hlinkClick r:id="rId8"/>
              </a:rPr>
              <a:t>SB 5048 </a:t>
            </a:r>
            <a:r>
              <a:rPr lang="en-US" sz="4800" b="1" dirty="0" smtClean="0">
                <a:solidFill>
                  <a:srgbClr val="FF0000"/>
                </a:solidFill>
              </a:rPr>
              <a:t>PS</a:t>
            </a:r>
            <a:r>
              <a:rPr lang="en-US" sz="4800" dirty="0" smtClean="0"/>
              <a:t>,  </a:t>
            </a:r>
            <a:r>
              <a:rPr lang="en-US" sz="4800" dirty="0">
                <a:hlinkClick r:id="rId9"/>
              </a:rPr>
              <a:t>HB 1067</a:t>
            </a:r>
            <a:r>
              <a:rPr lang="en-US" sz="4800" dirty="0"/>
              <a:t> </a:t>
            </a:r>
            <a:r>
              <a:rPr lang="en-US" sz="4800" b="1" dirty="0">
                <a:solidFill>
                  <a:srgbClr val="FF0000"/>
                </a:solidFill>
              </a:rPr>
              <a:t>H</a:t>
            </a:r>
            <a:r>
              <a:rPr lang="en-US" sz="4800" dirty="0"/>
              <a:t> </a:t>
            </a:r>
          </a:p>
          <a:p>
            <a:pPr lvl="1"/>
            <a:r>
              <a:rPr lang="en-US" sz="4800" dirty="0"/>
              <a:t>Levy Lid Delay - </a:t>
            </a:r>
            <a:r>
              <a:rPr lang="en-US" sz="4800" dirty="0">
                <a:hlinkClick r:id="rId10"/>
              </a:rPr>
              <a:t>ESB 5023 </a:t>
            </a:r>
            <a:r>
              <a:rPr lang="en-US" sz="4800" dirty="0"/>
              <a:t>(Levy Lid Delay) </a:t>
            </a:r>
            <a:r>
              <a:rPr lang="en-US" sz="4800" b="1" dirty="0" smtClean="0">
                <a:solidFill>
                  <a:srgbClr val="FF0000"/>
                </a:solidFill>
              </a:rPr>
              <a:t>SL</a:t>
            </a:r>
          </a:p>
          <a:p>
            <a:pPr lvl="2"/>
            <a:r>
              <a:rPr lang="en-US" sz="4800" b="1" dirty="0"/>
              <a:t>IMPORTANT: </a:t>
            </a:r>
            <a:r>
              <a:rPr lang="en-US" sz="4800" dirty="0"/>
              <a:t>Communicate your thanks to your legislators AND….share your timeline for taking board action on levies that will go on the ballot in </a:t>
            </a:r>
            <a:r>
              <a:rPr lang="en-US" sz="4800" dirty="0" smtClean="0"/>
              <a:t>2018</a:t>
            </a:r>
            <a:endParaRPr lang="en-US" sz="4800" b="1" dirty="0">
              <a:solidFill>
                <a:srgbClr val="FF0000"/>
              </a:solidFill>
            </a:endParaRPr>
          </a:p>
          <a:p>
            <a:pPr lvl="1"/>
            <a:r>
              <a:rPr lang="en-US" sz="4800" dirty="0">
                <a:hlinkClick r:id="rId11"/>
              </a:rPr>
              <a:t>SB 5664</a:t>
            </a:r>
            <a:r>
              <a:rPr lang="en-US" sz="4800" dirty="0"/>
              <a:t> (Federal Forest Revenue Deductions) </a:t>
            </a:r>
            <a:r>
              <a:rPr lang="en-US" sz="4800" b="1" dirty="0" smtClean="0"/>
              <a:t>H </a:t>
            </a:r>
            <a:r>
              <a:rPr lang="en-US" sz="4800" b="1" dirty="0" smtClean="0"/>
              <a:t>– </a:t>
            </a:r>
            <a:r>
              <a:rPr lang="en-US" sz="4800" b="1" dirty="0" smtClean="0">
                <a:solidFill>
                  <a:srgbClr val="FF0000"/>
                </a:solidFill>
              </a:rPr>
              <a:t>NOTE: </a:t>
            </a:r>
            <a:r>
              <a:rPr lang="en-US" sz="4800" b="1" i="1" dirty="0" smtClean="0">
                <a:solidFill>
                  <a:srgbClr val="FF0000"/>
                </a:solidFill>
              </a:rPr>
              <a:t>NO</a:t>
            </a:r>
            <a:r>
              <a:rPr lang="en-US" sz="4800" b="1" dirty="0" smtClean="0">
                <a:solidFill>
                  <a:srgbClr val="FF0000"/>
                </a:solidFill>
              </a:rPr>
              <a:t>T included in either budget as</a:t>
            </a:r>
            <a:r>
              <a:rPr lang="en-US" sz="4800" b="1" dirty="0" smtClean="0">
                <a:solidFill>
                  <a:srgbClr val="FF0000"/>
                </a:solidFill>
              </a:rPr>
              <a:t> proviso</a:t>
            </a:r>
          </a:p>
          <a:p>
            <a:pPr marL="457200" lvl="1" indent="0">
              <a:buNone/>
            </a:pPr>
            <a:r>
              <a:rPr lang="en-US" sz="4800" b="1" dirty="0" smtClean="0"/>
              <a:t>            Note: </a:t>
            </a:r>
            <a:r>
              <a:rPr lang="en-US" sz="4800" dirty="0" smtClean="0"/>
              <a:t>Secure and Rural Schools Federal funding was not reauthorized by Congress, thus increasing the importance of this 	bill (or proviso) given the large reduction of federal forest revenue coming to states as a result.</a:t>
            </a:r>
          </a:p>
          <a:p>
            <a:r>
              <a:rPr lang="en-US" sz="4800" b="1" dirty="0" smtClean="0"/>
              <a:t>Operating </a:t>
            </a:r>
            <a:r>
              <a:rPr lang="en-US" sz="4800" b="1" dirty="0" smtClean="0"/>
              <a:t>Budget Revenue Bills:</a:t>
            </a:r>
          </a:p>
          <a:p>
            <a:pPr lvl="1"/>
            <a:r>
              <a:rPr lang="en-US" sz="4800" b="1" dirty="0" smtClean="0"/>
              <a:t>Operating Budgets: SSB 5048 (Senate proposal); SHB 1067 (House proposal)</a:t>
            </a:r>
          </a:p>
          <a:p>
            <a:pPr lvl="1"/>
            <a:r>
              <a:rPr lang="en-US" sz="4800" b="1" dirty="0" smtClean="0"/>
              <a:t>Revenue Bills: </a:t>
            </a:r>
            <a:r>
              <a:rPr lang="en-US" sz="4800" dirty="0" smtClean="0"/>
              <a:t>SB </a:t>
            </a:r>
            <a:r>
              <a:rPr lang="en-US" sz="4800" dirty="0">
                <a:hlinkClick r:id="rId12"/>
              </a:rPr>
              <a:t>5111</a:t>
            </a:r>
            <a:r>
              <a:rPr lang="en-US" sz="4800" dirty="0"/>
              <a:t> (Capital gains) </a:t>
            </a:r>
            <a:r>
              <a:rPr lang="en-US" sz="4800" b="1" dirty="0" smtClean="0">
                <a:solidFill>
                  <a:srgbClr val="FF0000"/>
                </a:solidFill>
              </a:rPr>
              <a:t>FS; </a:t>
            </a:r>
            <a:r>
              <a:rPr lang="en-US" sz="4800" dirty="0" smtClean="0">
                <a:hlinkClick r:id="rId13"/>
              </a:rPr>
              <a:t>SB </a:t>
            </a:r>
            <a:r>
              <a:rPr lang="en-US" sz="4800" dirty="0">
                <a:hlinkClick r:id="rId13"/>
              </a:rPr>
              <a:t>5113</a:t>
            </a:r>
            <a:r>
              <a:rPr lang="en-US" sz="4800" dirty="0"/>
              <a:t> </a:t>
            </a:r>
            <a:r>
              <a:rPr lang="en-US" sz="4800" b="1" dirty="0" smtClean="0">
                <a:solidFill>
                  <a:srgbClr val="FF0000"/>
                </a:solidFill>
              </a:rPr>
              <a:t>FL </a:t>
            </a:r>
            <a:r>
              <a:rPr lang="en-US" sz="4800" dirty="0" smtClean="0"/>
              <a:t>/ </a:t>
            </a:r>
            <a:r>
              <a:rPr lang="en-US" sz="4800" dirty="0"/>
              <a:t>HB 1550 (B&amp;O modifications</a:t>
            </a:r>
            <a:r>
              <a:rPr lang="en-US" sz="4800" dirty="0" smtClean="0"/>
              <a:t>); </a:t>
            </a:r>
            <a:r>
              <a:rPr lang="en-US" sz="4800" dirty="0" smtClean="0">
                <a:hlinkClick r:id="rId14"/>
              </a:rPr>
              <a:t>SB </a:t>
            </a:r>
            <a:r>
              <a:rPr lang="en-US" sz="4800" dirty="0">
                <a:hlinkClick r:id="rId14"/>
              </a:rPr>
              <a:t>5127</a:t>
            </a:r>
            <a:r>
              <a:rPr lang="en-US" sz="4800" dirty="0"/>
              <a:t> </a:t>
            </a:r>
            <a:r>
              <a:rPr lang="en-US" sz="4800" b="1" dirty="0" smtClean="0">
                <a:solidFill>
                  <a:srgbClr val="FF0000"/>
                </a:solidFill>
              </a:rPr>
              <a:t>FL </a:t>
            </a:r>
            <a:r>
              <a:rPr lang="en-US" sz="4800" dirty="0" smtClean="0"/>
              <a:t>(</a:t>
            </a:r>
            <a:r>
              <a:rPr lang="en-US" sz="4800" dirty="0"/>
              <a:t>Carbon </a:t>
            </a:r>
            <a:r>
              <a:rPr lang="en-US" sz="4800" dirty="0" smtClean="0"/>
              <a:t>tax); </a:t>
            </a:r>
            <a:r>
              <a:rPr lang="en-US" sz="4800" u="sng" dirty="0" smtClean="0">
                <a:hlinkClick r:id="rId15"/>
              </a:rPr>
              <a:t>HB </a:t>
            </a:r>
            <a:r>
              <a:rPr lang="en-US" sz="4800" u="sng" dirty="0">
                <a:hlinkClick r:id="rId15"/>
              </a:rPr>
              <a:t>1549</a:t>
            </a:r>
            <a:r>
              <a:rPr lang="en-US" sz="4800" dirty="0"/>
              <a:t>  / </a:t>
            </a:r>
            <a:r>
              <a:rPr lang="en-US" sz="4800" u="sng" dirty="0">
                <a:hlinkClick r:id="rId16"/>
              </a:rPr>
              <a:t>SB 5112</a:t>
            </a:r>
            <a:r>
              <a:rPr lang="en-US" sz="4800" dirty="0"/>
              <a:t> (eliminate tax preferences</a:t>
            </a:r>
            <a:r>
              <a:rPr lang="en-US" sz="4800" dirty="0" smtClean="0"/>
              <a:t>); HB 2186 (full House revenue compilation bill) </a:t>
            </a:r>
            <a:r>
              <a:rPr lang="en-US" sz="4800" b="1" dirty="0" smtClean="0">
                <a:solidFill>
                  <a:srgbClr val="FF0000"/>
                </a:solidFill>
              </a:rPr>
              <a:t>H</a:t>
            </a:r>
            <a:r>
              <a:rPr lang="en-US" sz="4800" b="1" dirty="0" smtClean="0">
                <a:solidFill>
                  <a:srgbClr val="FF0000"/>
                </a:solidFill>
              </a:rPr>
              <a:t>; </a:t>
            </a:r>
            <a:r>
              <a:rPr lang="en-US" sz="4800" u="sng" dirty="0" smtClean="0">
                <a:hlinkClick r:id="rId17"/>
              </a:rPr>
              <a:t>HB </a:t>
            </a:r>
            <a:r>
              <a:rPr lang="en-US" sz="4800" u="sng" dirty="0" smtClean="0">
                <a:hlinkClick r:id="rId17"/>
              </a:rPr>
              <a:t>2164</a:t>
            </a:r>
            <a:r>
              <a:rPr lang="en-US" sz="4800" u="sng" dirty="0" smtClean="0"/>
              <a:t>/ </a:t>
            </a:r>
            <a:r>
              <a:rPr lang="en-US" sz="4800" u="sng" dirty="0">
                <a:hlinkClick r:id="rId18"/>
              </a:rPr>
              <a:t>HB 2163</a:t>
            </a:r>
            <a:r>
              <a:rPr lang="en-US" sz="4800" u="sng" dirty="0"/>
              <a:t> </a:t>
            </a:r>
            <a:r>
              <a:rPr lang="en-US" sz="4800" dirty="0"/>
              <a:t>(Revenue T.O.)</a:t>
            </a:r>
          </a:p>
          <a:p>
            <a:r>
              <a:rPr lang="en-US" sz="4800" b="1" dirty="0" smtClean="0"/>
              <a:t>Capital </a:t>
            </a:r>
            <a:r>
              <a:rPr lang="en-US" sz="4800" b="1" dirty="0"/>
              <a:t>Facilities / </a:t>
            </a:r>
            <a:r>
              <a:rPr lang="en-US" sz="4800" b="1" dirty="0" smtClean="0"/>
              <a:t>Capital Budget</a:t>
            </a:r>
          </a:p>
          <a:p>
            <a:pPr lvl="1"/>
            <a:r>
              <a:rPr lang="en-US" sz="4800" dirty="0" smtClean="0">
                <a:hlinkClick r:id="rId19"/>
              </a:rPr>
              <a:t>SB </a:t>
            </a:r>
            <a:r>
              <a:rPr lang="en-US" sz="4800" dirty="0">
                <a:hlinkClick r:id="rId19"/>
              </a:rPr>
              <a:t>5702</a:t>
            </a:r>
            <a:r>
              <a:rPr lang="en-US" sz="4800" dirty="0"/>
              <a:t> (improving state funding for school construction, modernization, and asset preservation)</a:t>
            </a:r>
            <a:r>
              <a:rPr lang="en-US" sz="4800" b="1" dirty="0">
                <a:solidFill>
                  <a:srgbClr val="FF0000"/>
                </a:solidFill>
              </a:rPr>
              <a:t> </a:t>
            </a:r>
            <a:r>
              <a:rPr lang="en-US" sz="4800" b="1" dirty="0" smtClean="0"/>
              <a:t>H</a:t>
            </a:r>
            <a:endParaRPr lang="en-US" sz="4800" dirty="0" smtClean="0"/>
          </a:p>
          <a:p>
            <a:pPr lvl="1"/>
            <a:r>
              <a:rPr lang="en-US" sz="4800" dirty="0" smtClean="0">
                <a:hlinkClick r:id="rId20"/>
              </a:rPr>
              <a:t>SB </a:t>
            </a:r>
            <a:r>
              <a:rPr lang="en-US" sz="4800" dirty="0">
                <a:hlinkClick r:id="rId20"/>
              </a:rPr>
              <a:t>5453 </a:t>
            </a:r>
            <a:r>
              <a:rPr lang="en-US" sz="4800" dirty="0"/>
              <a:t>(school construction grants for small, rural schools)</a:t>
            </a:r>
            <a:r>
              <a:rPr lang="en-US" sz="4800" b="1" dirty="0">
                <a:solidFill>
                  <a:srgbClr val="FF0000"/>
                </a:solidFill>
              </a:rPr>
              <a:t> </a:t>
            </a:r>
            <a:r>
              <a:rPr lang="en-US" sz="4800" b="1" dirty="0" smtClean="0">
                <a:solidFill>
                  <a:srgbClr val="FF0000"/>
                </a:solidFill>
              </a:rPr>
              <a:t>PC</a:t>
            </a:r>
            <a:endParaRPr lang="en-US" sz="4800" dirty="0" smtClean="0">
              <a:solidFill>
                <a:srgbClr val="FF0000"/>
              </a:solidFill>
            </a:endParaRPr>
          </a:p>
          <a:p>
            <a:pPr lvl="1"/>
            <a:r>
              <a:rPr lang="en-US" sz="4800" dirty="0" smtClean="0">
                <a:hlinkClick r:id="rId21"/>
              </a:rPr>
              <a:t>SSB </a:t>
            </a:r>
            <a:r>
              <a:rPr lang="en-US" sz="4800" dirty="0">
                <a:hlinkClick r:id="rId21"/>
              </a:rPr>
              <a:t>5644 </a:t>
            </a:r>
            <a:r>
              <a:rPr lang="en-US" sz="4800" dirty="0"/>
              <a:t>(skill center facility maintenance) </a:t>
            </a:r>
            <a:r>
              <a:rPr lang="en-US" sz="4800" b="1" dirty="0" smtClean="0">
                <a:solidFill>
                  <a:srgbClr val="FF0000"/>
                </a:solidFill>
              </a:rPr>
              <a:t>R</a:t>
            </a:r>
            <a:endParaRPr lang="en-US" sz="4800" b="1" dirty="0" smtClean="0">
              <a:solidFill>
                <a:srgbClr val="FF0000"/>
              </a:solidFill>
            </a:endParaRPr>
          </a:p>
          <a:p>
            <a:pPr lvl="1"/>
            <a:r>
              <a:rPr lang="en-US" sz="4800" dirty="0" smtClean="0">
                <a:solidFill>
                  <a:schemeClr val="tx1">
                    <a:lumMod val="95000"/>
                    <a:lumOff val="5000"/>
                  </a:schemeClr>
                </a:solidFill>
                <a:hlinkClick r:id="rId22"/>
              </a:rPr>
              <a:t>2SHB </a:t>
            </a:r>
            <a:r>
              <a:rPr lang="en-US" sz="4800" dirty="0">
                <a:solidFill>
                  <a:schemeClr val="tx1">
                    <a:lumMod val="95000"/>
                    <a:lumOff val="5000"/>
                  </a:schemeClr>
                </a:solidFill>
                <a:hlinkClick r:id="rId22"/>
              </a:rPr>
              <a:t>1777 </a:t>
            </a:r>
            <a:r>
              <a:rPr lang="en-US" sz="4800" dirty="0">
                <a:solidFill>
                  <a:schemeClr val="tx1">
                    <a:lumMod val="95000"/>
                    <a:lumOff val="5000"/>
                  </a:schemeClr>
                </a:solidFill>
              </a:rPr>
              <a:t>(financing early learning facilities) </a:t>
            </a:r>
            <a:r>
              <a:rPr lang="en-US" sz="4800" b="1" dirty="0" smtClean="0">
                <a:solidFill>
                  <a:srgbClr val="FF0000"/>
                </a:solidFill>
              </a:rPr>
              <a:t>ES</a:t>
            </a:r>
            <a:endParaRPr lang="en-US" sz="4800" b="1" dirty="0" smtClean="0">
              <a:solidFill>
                <a:srgbClr val="FF0000"/>
              </a:solidFill>
            </a:endParaRPr>
          </a:p>
          <a:p>
            <a:pPr lvl="1"/>
            <a:r>
              <a:rPr lang="en-US" sz="4800" dirty="0" smtClean="0">
                <a:hlinkClick r:id="rId23"/>
              </a:rPr>
              <a:t>HB </a:t>
            </a:r>
            <a:r>
              <a:rPr lang="en-US" sz="4800" dirty="0" smtClean="0">
                <a:hlinkClick r:id="rId23"/>
              </a:rPr>
              <a:t>1203 </a:t>
            </a:r>
            <a:r>
              <a:rPr lang="en-US" sz="4800" dirty="0" smtClean="0"/>
              <a:t>(</a:t>
            </a:r>
            <a:r>
              <a:rPr lang="en-US" sz="4800" dirty="0"/>
              <a:t>Exempting school districts from the state portion of sales and use taxes on school </a:t>
            </a:r>
            <a:r>
              <a:rPr lang="en-US" sz="4800" dirty="0" smtClean="0"/>
              <a:t>construction)</a:t>
            </a:r>
          </a:p>
          <a:p>
            <a:pPr lvl="1"/>
            <a:r>
              <a:rPr lang="en-US" sz="4800" dirty="0" smtClean="0"/>
              <a:t>Bond Bills: </a:t>
            </a:r>
            <a:r>
              <a:rPr lang="en-US" sz="4800" dirty="0">
                <a:hlinkClick r:id="rId24"/>
              </a:rPr>
              <a:t>SB 5090 </a:t>
            </a:r>
            <a:r>
              <a:rPr lang="en-US" sz="4800" dirty="0"/>
              <a:t>/ </a:t>
            </a:r>
            <a:r>
              <a:rPr lang="en-US" sz="4800" dirty="0">
                <a:hlinkClick r:id="rId25"/>
              </a:rPr>
              <a:t>HB </a:t>
            </a:r>
            <a:r>
              <a:rPr lang="en-US" sz="4800" dirty="0" smtClean="0">
                <a:hlinkClick r:id="rId25"/>
              </a:rPr>
              <a:t>1080 </a:t>
            </a:r>
            <a:r>
              <a:rPr lang="en-US" sz="4800" dirty="0" smtClean="0"/>
              <a:t>(</a:t>
            </a:r>
            <a:r>
              <a:rPr lang="en-US" sz="4800" dirty="0"/>
              <a:t>Concerning state general obligation bonds and related </a:t>
            </a:r>
            <a:r>
              <a:rPr lang="en-US" sz="4800" dirty="0" smtClean="0"/>
              <a:t>accounts)</a:t>
            </a:r>
          </a:p>
          <a:p>
            <a:pPr lvl="1"/>
            <a:r>
              <a:rPr lang="en-US" sz="4800" b="1" dirty="0" smtClean="0"/>
              <a:t>Capital Budget Bills: </a:t>
            </a:r>
            <a:r>
              <a:rPr lang="en-US" sz="4800" dirty="0">
                <a:hlinkClick r:id="rId26"/>
              </a:rPr>
              <a:t>SB 5086 </a:t>
            </a:r>
            <a:r>
              <a:rPr lang="en-US" sz="4800" b="1" dirty="0" smtClean="0">
                <a:solidFill>
                  <a:srgbClr val="FF0000"/>
                </a:solidFill>
              </a:rPr>
              <a:t>PS</a:t>
            </a:r>
            <a:r>
              <a:rPr lang="en-US" sz="4800" dirty="0" smtClean="0"/>
              <a:t> / </a:t>
            </a:r>
            <a:r>
              <a:rPr lang="en-US" sz="4800" dirty="0">
                <a:hlinkClick r:id="rId27"/>
              </a:rPr>
              <a:t>HB </a:t>
            </a:r>
            <a:r>
              <a:rPr lang="en-US" sz="4800" dirty="0" smtClean="0">
                <a:hlinkClick r:id="rId27"/>
              </a:rPr>
              <a:t>1075</a:t>
            </a:r>
            <a:r>
              <a:rPr lang="en-US" sz="4800" dirty="0" smtClean="0"/>
              <a:t> </a:t>
            </a:r>
            <a:r>
              <a:rPr lang="en-US" sz="4800" b="1" dirty="0" smtClean="0">
                <a:solidFill>
                  <a:srgbClr val="FF0000"/>
                </a:solidFill>
              </a:rPr>
              <a:t>H</a:t>
            </a:r>
            <a:r>
              <a:rPr lang="en-US" sz="4800" dirty="0" smtClean="0"/>
              <a:t>, </a:t>
            </a:r>
            <a:r>
              <a:rPr lang="en-US" sz="4800" dirty="0" smtClean="0"/>
              <a:t>and </a:t>
            </a:r>
            <a:r>
              <a:rPr lang="en-US" sz="4800" u="sng" dirty="0" smtClean="0">
                <a:hlinkClick r:id="rId28"/>
              </a:rPr>
              <a:t>HB </a:t>
            </a:r>
            <a:r>
              <a:rPr lang="en-US" sz="4800" u="sng" dirty="0">
                <a:hlinkClick r:id="rId28"/>
              </a:rPr>
              <a:t>2170</a:t>
            </a:r>
            <a:r>
              <a:rPr lang="en-US" sz="4800" u="sng" dirty="0"/>
              <a:t> </a:t>
            </a:r>
            <a:r>
              <a:rPr lang="en-US" sz="4800" dirty="0"/>
              <a:t>(Capital Budget T.O</a:t>
            </a:r>
            <a:r>
              <a:rPr lang="en-US" sz="4800" dirty="0" smtClean="0"/>
              <a:t>.)</a:t>
            </a:r>
          </a:p>
          <a:p>
            <a:pPr marL="457200" lvl="1" indent="0">
              <a:buNone/>
            </a:pPr>
            <a:endParaRPr lang="en-US" sz="4800" dirty="0" smtClean="0"/>
          </a:p>
          <a:p>
            <a:pPr marL="0" indent="0">
              <a:buNone/>
            </a:pPr>
            <a:r>
              <a:rPr lang="en-US" sz="5600" b="1" dirty="0" smtClean="0"/>
              <a:t>Miscellaneous  - </a:t>
            </a:r>
            <a:r>
              <a:rPr lang="en-US" sz="4800" dirty="0" smtClean="0"/>
              <a:t>See current </a:t>
            </a:r>
            <a:r>
              <a:rPr lang="en-US" sz="4800" dirty="0" smtClean="0">
                <a:hlinkClick r:id="rId29"/>
              </a:rPr>
              <a:t>WSSDA Bill Watch List</a:t>
            </a:r>
            <a:r>
              <a:rPr lang="en-US" sz="4800" dirty="0" smtClean="0"/>
              <a:t> (to be updated </a:t>
            </a:r>
            <a:r>
              <a:rPr lang="en-US" sz="4800" dirty="0" smtClean="0"/>
              <a:t>3/30/17</a:t>
            </a:r>
            <a:r>
              <a:rPr lang="en-US" sz="4800" dirty="0" smtClean="0"/>
              <a:t>)</a:t>
            </a:r>
          </a:p>
        </p:txBody>
      </p:sp>
      <p:sp>
        <p:nvSpPr>
          <p:cNvPr id="4" name="Slide Number Placeholder 3"/>
          <p:cNvSpPr>
            <a:spLocks noGrp="1"/>
          </p:cNvSpPr>
          <p:nvPr>
            <p:ph type="sldNum" sz="quarter" idx="12"/>
          </p:nvPr>
        </p:nvSpPr>
        <p:spPr/>
        <p:txBody>
          <a:bodyPr/>
          <a:lstStyle/>
          <a:p>
            <a:fld id="{BB6AA464-A7E6-497E-ADB9-393DA218FF05}" type="slidenum">
              <a:rPr lang="en-US" smtClean="0"/>
              <a:t>28</a:t>
            </a:fld>
            <a:endParaRPr lang="en-US"/>
          </a:p>
        </p:txBody>
      </p:sp>
    </p:spTree>
    <p:extLst>
      <p:ext uri="{BB962C8B-B14F-4D97-AF65-F5344CB8AC3E}">
        <p14:creationId xmlns:p14="http://schemas.microsoft.com/office/powerpoint/2010/main" val="2621076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Deeper dive &amp;</a:t>
            </a:r>
            <a:br>
              <a:rPr lang="en-US" dirty="0" smtClean="0"/>
            </a:br>
            <a:r>
              <a:rPr lang="en-US" dirty="0" smtClean="0"/>
              <a:t>foundations</a:t>
            </a:r>
            <a:endParaRPr lang="en-US" dirty="0"/>
          </a:p>
        </p:txBody>
      </p:sp>
      <p:sp>
        <p:nvSpPr>
          <p:cNvPr id="3" name="Text Placeholder 2"/>
          <p:cNvSpPr>
            <a:spLocks noGrp="1"/>
          </p:cNvSpPr>
          <p:nvPr>
            <p:ph type="body" idx="1"/>
          </p:nvPr>
        </p:nvSpPr>
        <p:spPr/>
        <p:txBody>
          <a:bodyPr/>
          <a:lstStyle/>
          <a:p>
            <a:pPr lvl="1"/>
            <a:r>
              <a:rPr lang="en-US" dirty="0"/>
              <a:t>Ed Funding Proposals &amp; information sharing</a:t>
            </a:r>
          </a:p>
          <a:p>
            <a:pPr lvl="1"/>
            <a:r>
              <a:rPr lang="en-US" dirty="0"/>
              <a:t>Where we are in the process</a:t>
            </a:r>
          </a:p>
        </p:txBody>
      </p:sp>
      <p:sp>
        <p:nvSpPr>
          <p:cNvPr id="4" name="Slide Number Placeholder 3"/>
          <p:cNvSpPr>
            <a:spLocks noGrp="1"/>
          </p:cNvSpPr>
          <p:nvPr>
            <p:ph type="sldNum" sz="quarter" idx="12"/>
          </p:nvPr>
        </p:nvSpPr>
        <p:spPr/>
        <p:txBody>
          <a:bodyPr/>
          <a:lstStyle/>
          <a:p>
            <a:fld id="{BB6AA464-A7E6-497E-ADB9-393DA218FF05}" type="slidenum">
              <a:rPr lang="en-US" smtClean="0"/>
              <a:t>29</a:t>
            </a:fld>
            <a:endParaRPr lang="en-US"/>
          </a:p>
        </p:txBody>
      </p:sp>
    </p:spTree>
    <p:extLst>
      <p:ext uri="{BB962C8B-B14F-4D97-AF65-F5344CB8AC3E}">
        <p14:creationId xmlns:p14="http://schemas.microsoft.com/office/powerpoint/2010/main" val="1195434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2" name="Title 1"/>
          <p:cNvSpPr>
            <a:spLocks noGrp="1"/>
          </p:cNvSpPr>
          <p:nvPr>
            <p:ph type="title"/>
          </p:nvPr>
        </p:nvSpPr>
        <p:spPr/>
        <p:txBody>
          <a:bodyPr/>
          <a:lstStyle/>
          <a:p>
            <a:r>
              <a:rPr lang="en-US" dirty="0" smtClean="0"/>
              <a:t>Today’s Focus</a:t>
            </a:r>
            <a:endParaRPr lang="en-US" dirty="0"/>
          </a:p>
        </p:txBody>
      </p:sp>
      <p:sp>
        <p:nvSpPr>
          <p:cNvPr id="6" name="Text Placeholder 5"/>
          <p:cNvSpPr>
            <a:spLocks noGrp="1"/>
          </p:cNvSpPr>
          <p:nvPr>
            <p:ph type="body" idx="1"/>
          </p:nvPr>
        </p:nvSpPr>
        <p:spPr/>
        <p:txBody>
          <a:bodyPr>
            <a:normAutofit fontScale="85000" lnSpcReduction="20000"/>
          </a:bodyPr>
          <a:lstStyle/>
          <a:p>
            <a:r>
              <a:rPr lang="en-US" dirty="0" smtClean="0"/>
              <a:t>Legislative Assembly Participation: Informational Overview</a:t>
            </a:r>
            <a:endParaRPr lang="en-US" dirty="0"/>
          </a:p>
        </p:txBody>
      </p:sp>
      <p:sp>
        <p:nvSpPr>
          <p:cNvPr id="8" name="Content Placeholder 7"/>
          <p:cNvSpPr>
            <a:spLocks noGrp="1"/>
          </p:cNvSpPr>
          <p:nvPr>
            <p:ph sz="half" idx="2"/>
          </p:nvPr>
        </p:nvSpPr>
        <p:spPr/>
        <p:txBody>
          <a:bodyPr>
            <a:normAutofit fontScale="62500" lnSpcReduction="20000"/>
          </a:bodyPr>
          <a:lstStyle/>
          <a:p>
            <a:r>
              <a:rPr lang="en-US" sz="3000" dirty="0"/>
              <a:t>WSSDA’s year-long cycle for legislative advocacy</a:t>
            </a:r>
          </a:p>
          <a:p>
            <a:pPr lvl="1"/>
            <a:r>
              <a:rPr lang="en-US" sz="2600" dirty="0"/>
              <a:t>The role of WSSDA’s Legislative Assembly to define 2017 priorities</a:t>
            </a:r>
          </a:p>
          <a:p>
            <a:pPr marL="457200" lvl="1" indent="0">
              <a:buNone/>
            </a:pPr>
            <a:endParaRPr lang="en-US" sz="3000" dirty="0"/>
          </a:p>
          <a:p>
            <a:r>
              <a:rPr lang="en-US" sz="3000" dirty="0"/>
              <a:t>The Foundations: WSSDA’s legislative positions and priorities</a:t>
            </a:r>
          </a:p>
          <a:p>
            <a:pPr marL="0" indent="0">
              <a:buNone/>
            </a:pPr>
            <a:endParaRPr lang="en-US" sz="3000" dirty="0"/>
          </a:p>
          <a:p>
            <a:r>
              <a:rPr lang="en-US" sz="3000" dirty="0"/>
              <a:t>How to get involved, who should attend, &amp; ways to engage your colleagues</a:t>
            </a:r>
          </a:p>
          <a:p>
            <a:pPr lvl="1"/>
            <a:r>
              <a:rPr lang="en-US" sz="2600" dirty="0"/>
              <a:t>How to submit a proposal</a:t>
            </a:r>
          </a:p>
          <a:p>
            <a:pPr marL="457200" lvl="1" indent="0">
              <a:buNone/>
            </a:pPr>
            <a:endParaRPr lang="en-US" sz="2600" dirty="0"/>
          </a:p>
          <a:p>
            <a:r>
              <a:rPr lang="en-US" sz="3000" dirty="0"/>
              <a:t>Key dates and next steps</a:t>
            </a:r>
            <a:endParaRPr lang="en-US" dirty="0"/>
          </a:p>
          <a:p>
            <a:endParaRPr lang="en-US" dirty="0"/>
          </a:p>
        </p:txBody>
      </p:sp>
      <p:sp>
        <p:nvSpPr>
          <p:cNvPr id="9" name="Text Placeholder 8"/>
          <p:cNvSpPr>
            <a:spLocks noGrp="1"/>
          </p:cNvSpPr>
          <p:nvPr>
            <p:ph type="body" sz="quarter" idx="3"/>
          </p:nvPr>
        </p:nvSpPr>
        <p:spPr/>
        <p:txBody>
          <a:bodyPr>
            <a:normAutofit/>
          </a:bodyPr>
          <a:lstStyle/>
          <a:p>
            <a:r>
              <a:rPr lang="en-US" sz="2000" dirty="0" smtClean="0"/>
              <a:t>Week 12 Legislative Update</a:t>
            </a:r>
            <a:endParaRPr lang="en-US" sz="2000" dirty="0"/>
          </a:p>
        </p:txBody>
      </p:sp>
      <p:sp>
        <p:nvSpPr>
          <p:cNvPr id="10" name="Content Placeholder 9"/>
          <p:cNvSpPr>
            <a:spLocks noGrp="1"/>
          </p:cNvSpPr>
          <p:nvPr>
            <p:ph sz="quarter" idx="4"/>
          </p:nvPr>
        </p:nvSpPr>
        <p:spPr/>
        <p:txBody>
          <a:bodyPr>
            <a:normAutofit fontScale="92500" lnSpcReduction="10000"/>
          </a:bodyPr>
          <a:lstStyle/>
          <a:p>
            <a:r>
              <a:rPr lang="en-US" dirty="0" smtClean="0"/>
              <a:t>Updates </a:t>
            </a:r>
            <a:r>
              <a:rPr lang="en-US" dirty="0"/>
              <a:t>&amp; Actions</a:t>
            </a:r>
          </a:p>
          <a:p>
            <a:pPr lvl="1"/>
            <a:r>
              <a:rPr lang="en-US" dirty="0"/>
              <a:t>Key Dates</a:t>
            </a:r>
          </a:p>
          <a:p>
            <a:pPr lvl="1"/>
            <a:r>
              <a:rPr lang="en-US" dirty="0"/>
              <a:t>Process check</a:t>
            </a:r>
          </a:p>
          <a:p>
            <a:pPr lvl="1"/>
            <a:r>
              <a:rPr lang="en-US" dirty="0"/>
              <a:t>Weekly Recap &amp; Week Ahead Preview</a:t>
            </a:r>
          </a:p>
          <a:p>
            <a:endParaRPr lang="en-US" dirty="0"/>
          </a:p>
          <a:p>
            <a:r>
              <a:rPr lang="en-US" dirty="0"/>
              <a:t>Deeper Dive &amp; Foundations:</a:t>
            </a:r>
          </a:p>
          <a:p>
            <a:pPr lvl="1"/>
            <a:r>
              <a:rPr lang="en-US" dirty="0"/>
              <a:t>Issue areas for continued engagement</a:t>
            </a:r>
          </a:p>
          <a:p>
            <a:pPr lvl="1"/>
            <a:r>
              <a:rPr lang="en-US" dirty="0"/>
              <a:t>Budget Updates</a:t>
            </a:r>
          </a:p>
          <a:p>
            <a:pPr lvl="2"/>
            <a:r>
              <a:rPr lang="en-US" dirty="0"/>
              <a:t>Operating</a:t>
            </a:r>
          </a:p>
          <a:p>
            <a:pPr lvl="2"/>
            <a:r>
              <a:rPr lang="en-US" dirty="0"/>
              <a:t>Capital</a:t>
            </a:r>
          </a:p>
          <a:p>
            <a:pPr marL="457200" lvl="1"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3</a:t>
            </a:fld>
            <a:endParaRPr lang="en-US"/>
          </a:p>
        </p:txBody>
      </p:sp>
    </p:spTree>
    <p:extLst>
      <p:ext uri="{BB962C8B-B14F-4D97-AF65-F5344CB8AC3E}">
        <p14:creationId xmlns:p14="http://schemas.microsoft.com/office/powerpoint/2010/main" val="530229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Deep Dive Topics</a:t>
            </a:r>
            <a:endParaRPr lang="en-US" dirty="0"/>
          </a:p>
        </p:txBody>
      </p:sp>
      <p:sp>
        <p:nvSpPr>
          <p:cNvPr id="3" name="Content Placeholder 2"/>
          <p:cNvSpPr>
            <a:spLocks noGrp="1"/>
          </p:cNvSpPr>
          <p:nvPr>
            <p:ph idx="1"/>
          </p:nvPr>
        </p:nvSpPr>
        <p:spPr/>
        <p:txBody>
          <a:bodyPr>
            <a:normAutofit/>
          </a:bodyPr>
          <a:lstStyle/>
          <a:p>
            <a:r>
              <a:rPr lang="en-US" dirty="0" smtClean="0"/>
              <a:t>Budget Proposals</a:t>
            </a:r>
          </a:p>
          <a:p>
            <a:pPr lvl="1"/>
            <a:r>
              <a:rPr lang="en-US" dirty="0" smtClean="0"/>
              <a:t>Senate operating budget proposal – 3/27/17</a:t>
            </a:r>
            <a:endParaRPr lang="en-US" dirty="0" smtClean="0"/>
          </a:p>
          <a:p>
            <a:r>
              <a:rPr lang="en-US" dirty="0" smtClean="0"/>
              <a:t>Teacher </a:t>
            </a:r>
            <a:r>
              <a:rPr lang="en-US" dirty="0" smtClean="0"/>
              <a:t>Shortage Issues (recruitment, retention, certification) – 3/17/17</a:t>
            </a:r>
          </a:p>
          <a:p>
            <a:r>
              <a:rPr lang="en-US" dirty="0" smtClean="0"/>
              <a:t>School Siting (building schools outside of Urban Growth Areas) – 3/10/17</a:t>
            </a:r>
          </a:p>
          <a:p>
            <a:r>
              <a:rPr lang="en-US" dirty="0" smtClean="0"/>
              <a:t>High School Assessment </a:t>
            </a:r>
            <a:r>
              <a:rPr lang="en-US" dirty="0"/>
              <a:t>Graduation </a:t>
            </a:r>
            <a:r>
              <a:rPr lang="en-US" dirty="0" smtClean="0"/>
              <a:t>Requirements – 3/10/17</a:t>
            </a:r>
          </a:p>
          <a:p>
            <a:r>
              <a:rPr lang="en-US" dirty="0" smtClean="0"/>
              <a:t>Education Funding Issues – 3/10/17</a:t>
            </a:r>
          </a:p>
          <a:p>
            <a:r>
              <a:rPr lang="en-US" dirty="0" smtClean="0"/>
              <a:t>Understanding and Navigating Bills / Legislative Process – January &amp; February webinars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30</a:t>
            </a:fld>
            <a:endParaRPr lang="en-US"/>
          </a:p>
        </p:txBody>
      </p:sp>
    </p:spTree>
    <p:extLst>
      <p:ext uri="{BB962C8B-B14F-4D97-AF65-F5344CB8AC3E}">
        <p14:creationId xmlns:p14="http://schemas.microsoft.com/office/powerpoint/2010/main" val="1881612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2017-19 </a:t>
            </a:r>
            <a:r>
              <a:rPr lang="en-US" dirty="0" smtClean="0"/>
              <a:t>House</a:t>
            </a:r>
            <a:r>
              <a:rPr lang="en-US" dirty="0" smtClean="0"/>
              <a:t> </a:t>
            </a:r>
            <a:r>
              <a:rPr lang="en-US" dirty="0" smtClean="0"/>
              <a:t>Operating Budget Proposal</a:t>
            </a:r>
            <a:endParaRPr lang="en-US" dirty="0"/>
          </a:p>
        </p:txBody>
      </p:sp>
      <p:sp>
        <p:nvSpPr>
          <p:cNvPr id="3" name="Content Placeholder 2"/>
          <p:cNvSpPr>
            <a:spLocks noGrp="1"/>
          </p:cNvSpPr>
          <p:nvPr>
            <p:ph idx="1"/>
          </p:nvPr>
        </p:nvSpPr>
        <p:spPr>
          <a:xfrm>
            <a:off x="152400" y="1066800"/>
            <a:ext cx="8763000" cy="5410200"/>
          </a:xfrm>
        </p:spPr>
        <p:txBody>
          <a:bodyPr>
            <a:noAutofit/>
          </a:bodyPr>
          <a:lstStyle/>
          <a:p>
            <a:pPr marL="0" indent="0">
              <a:buNone/>
            </a:pPr>
            <a:r>
              <a:rPr lang="en-US" sz="1800" b="1" dirty="0" smtClean="0"/>
              <a:t>Budget Bill  </a:t>
            </a:r>
            <a:r>
              <a:rPr lang="en-US" sz="1800" dirty="0" smtClean="0"/>
              <a:t>- </a:t>
            </a:r>
            <a:r>
              <a:rPr lang="en-US" sz="1800" dirty="0" smtClean="0">
                <a:hlinkClick r:id="rId2"/>
              </a:rPr>
              <a:t>SHB 1067</a:t>
            </a:r>
            <a:endParaRPr lang="en-US" sz="1800" dirty="0" smtClean="0"/>
          </a:p>
          <a:p>
            <a:pPr lvl="0" eaLnBrk="0" hangingPunct="0"/>
            <a:r>
              <a:rPr lang="en-US" sz="1600" u="sng" dirty="0" smtClean="0">
                <a:hlinkClick r:id="rId3"/>
              </a:rPr>
              <a:t>SHB </a:t>
            </a:r>
            <a:r>
              <a:rPr lang="en-US" sz="1600" u="sng" dirty="0">
                <a:hlinkClick r:id="rId3"/>
              </a:rPr>
              <a:t>1067 “Summary” </a:t>
            </a:r>
            <a:r>
              <a:rPr lang="en-US" sz="1600" dirty="0"/>
              <a:t>(pp. 2, and pp.7-14)) and the </a:t>
            </a:r>
            <a:r>
              <a:rPr lang="en-US" sz="1600" u="sng" dirty="0">
                <a:hlinkClick r:id="rId4"/>
              </a:rPr>
              <a:t>“Agency Detail” </a:t>
            </a:r>
            <a:r>
              <a:rPr lang="en-US" sz="1600" dirty="0"/>
              <a:t>(p. 9 and pp.168-189) </a:t>
            </a:r>
          </a:p>
          <a:p>
            <a:pPr lvl="0" eaLnBrk="0" hangingPunct="0"/>
            <a:r>
              <a:rPr lang="en-US" sz="1600" u="sng" dirty="0">
                <a:hlinkClick r:id="rId5"/>
              </a:rPr>
              <a:t>Washington State’s Fiscal Information Web Portal</a:t>
            </a:r>
            <a:r>
              <a:rPr lang="en-US" sz="1600" dirty="0"/>
              <a:t> (fiscal.wa.gov) is a great source for accessing </a:t>
            </a:r>
            <a:r>
              <a:rPr lang="en-US" sz="1600" u="sng" dirty="0">
                <a:hlinkClick r:id="rId6"/>
              </a:rPr>
              <a:t>budget comparison charts </a:t>
            </a:r>
            <a:r>
              <a:rPr lang="en-US" sz="1600" dirty="0"/>
              <a:t>and </a:t>
            </a:r>
            <a:r>
              <a:rPr lang="en-US" sz="1600" u="sng" dirty="0">
                <a:hlinkClick r:id="rId7"/>
              </a:rPr>
              <a:t>overview</a:t>
            </a:r>
            <a:r>
              <a:rPr lang="en-US" sz="1600" dirty="0"/>
              <a:t>  </a:t>
            </a:r>
            <a:r>
              <a:rPr lang="en-US" sz="1600" u="sng" dirty="0">
                <a:hlinkClick r:id="rId7"/>
              </a:rPr>
              <a:t>documents</a:t>
            </a:r>
            <a:endParaRPr lang="en-US" sz="1600" dirty="0"/>
          </a:p>
          <a:p>
            <a:pPr lvl="0" eaLnBrk="0" hangingPunct="0"/>
            <a:r>
              <a:rPr lang="en-US" sz="1600" u="sng" dirty="0">
                <a:hlinkClick r:id="rId8"/>
              </a:rPr>
              <a:t>WASA’s This Week In Olympia Special Edition (3/28/17) House Budget Overview</a:t>
            </a:r>
            <a:endParaRPr lang="en-US" sz="1600" dirty="0"/>
          </a:p>
          <a:p>
            <a:pPr marL="0" indent="0">
              <a:buNone/>
            </a:pPr>
            <a:endParaRPr lang="en-US" sz="1000" dirty="0" smtClean="0"/>
          </a:p>
          <a:p>
            <a:pPr marL="0" indent="0">
              <a:buNone/>
            </a:pPr>
            <a:r>
              <a:rPr lang="en-US" sz="1800" b="1" dirty="0" smtClean="0"/>
              <a:t>Policy Bill Changes to </a:t>
            </a:r>
            <a:r>
              <a:rPr lang="en-US" sz="1800" b="1" dirty="0" smtClean="0"/>
              <a:t>SHB 1843</a:t>
            </a:r>
            <a:r>
              <a:rPr lang="en-US" sz="1800" dirty="0" smtClean="0"/>
              <a:t>– new bill: </a:t>
            </a:r>
            <a:r>
              <a:rPr lang="en-US" sz="1800" dirty="0" smtClean="0">
                <a:hlinkClick r:id="rId9"/>
              </a:rPr>
              <a:t>HB 2185</a:t>
            </a:r>
            <a:endParaRPr lang="en-US" sz="1800" dirty="0"/>
          </a:p>
          <a:p>
            <a:r>
              <a:rPr lang="en-US" sz="1200" dirty="0" smtClean="0"/>
              <a:t>Section </a:t>
            </a:r>
            <a:r>
              <a:rPr lang="en-US" sz="1200" dirty="0"/>
              <a:t>102(8) clarifies that the specific minimum salary allocations specified in the bill for each of the three staff types include the allocations for professional learning </a:t>
            </a:r>
            <a:r>
              <a:rPr lang="en-US" sz="1200" dirty="0" smtClean="0"/>
              <a:t>days.</a:t>
            </a:r>
          </a:p>
          <a:p>
            <a:r>
              <a:rPr lang="en-US" sz="1200" dirty="0" smtClean="0"/>
              <a:t>In </a:t>
            </a:r>
            <a:r>
              <a:rPr lang="en-US" sz="1200" dirty="0"/>
              <a:t>section 104(4) a reference to Article IX, section 3 of the constitution is corrected to refer to section 1 of Article IX, rather than section 3.</a:t>
            </a:r>
          </a:p>
          <a:p>
            <a:r>
              <a:rPr lang="en-US" sz="1200" dirty="0"/>
              <a:t> </a:t>
            </a:r>
            <a:r>
              <a:rPr lang="en-US" sz="1200" dirty="0" smtClean="0"/>
              <a:t>A </a:t>
            </a:r>
            <a:r>
              <a:rPr lang="en-US" sz="1200" dirty="0"/>
              <a:t>new section is added (Sec. 107), revising the apportionment schedule to apportion professional learning days in July of each school year</a:t>
            </a:r>
            <a:r>
              <a:rPr lang="en-US" sz="1200" dirty="0" smtClean="0"/>
              <a:t>.</a:t>
            </a:r>
            <a:endParaRPr lang="en-US" sz="1200" dirty="0"/>
          </a:p>
          <a:p>
            <a:r>
              <a:rPr lang="en-US" sz="1200" dirty="0"/>
              <a:t>  Part II (LEA and Local Levies) is redrafted to the current law reflecting the changes to the law that were enacted under ESB 5023 (levy cliff delay</a:t>
            </a:r>
            <a:r>
              <a:rPr lang="en-US" sz="1200" dirty="0" smtClean="0"/>
              <a:t>).</a:t>
            </a:r>
            <a:endParaRPr lang="en-US" sz="1200" dirty="0"/>
          </a:p>
          <a:p>
            <a:r>
              <a:rPr lang="en-US" sz="1200" dirty="0" smtClean="0"/>
              <a:t>Section </a:t>
            </a:r>
            <a:r>
              <a:rPr lang="en-US" sz="1200" dirty="0"/>
              <a:t>301(2) and Section 302(2) - A technical correction is made to specify that the funding is for allocation purposes only, except as provided in subsection 4, which provides that districts receive K-3 class size funding in proportion to their actual class sizes</a:t>
            </a:r>
            <a:r>
              <a:rPr lang="en-US" sz="1200" dirty="0" smtClean="0"/>
              <a:t>.</a:t>
            </a:r>
            <a:endParaRPr lang="en-US" sz="1200" dirty="0"/>
          </a:p>
          <a:p>
            <a:r>
              <a:rPr lang="en-US" sz="1200" dirty="0" smtClean="0"/>
              <a:t>Section </a:t>
            </a:r>
            <a:r>
              <a:rPr lang="en-US" sz="1200" dirty="0"/>
              <a:t>301(4) is revised.  The limitation on the K-3 class size funding allocations is revised to begin with the 2019-20 school year, rather than the 2017-18 school year</a:t>
            </a:r>
            <a:r>
              <a:rPr lang="en-US" sz="1200" dirty="0" smtClean="0"/>
              <a:t>.</a:t>
            </a:r>
            <a:endParaRPr lang="en-US" sz="1200" dirty="0"/>
          </a:p>
          <a:p>
            <a:r>
              <a:rPr lang="en-US" sz="1200" dirty="0" smtClean="0"/>
              <a:t>New </a:t>
            </a:r>
            <a:r>
              <a:rPr lang="en-US" sz="1200" dirty="0"/>
              <a:t>sections are added (Sec. 303 and Sec. 307), and effective dates for sections 301 and 302 are revised, to delay the implementation schedule for I-1351.  The initiative is delayed 2 years</a:t>
            </a:r>
            <a:r>
              <a:rPr lang="en-US" sz="1200" dirty="0" smtClean="0"/>
              <a:t>.</a:t>
            </a:r>
            <a:endParaRPr lang="en-US" sz="1200" dirty="0"/>
          </a:p>
          <a:p>
            <a:r>
              <a:rPr lang="en-US" sz="1200" dirty="0" smtClean="0"/>
              <a:t>Implementation </a:t>
            </a:r>
            <a:r>
              <a:rPr lang="en-US" sz="1200" dirty="0"/>
              <a:t>of reduced CTE and Skills Center class size is delayed by two years, changing from completion in the 2020-21 school year to completing in the 2022-23 school year</a:t>
            </a:r>
            <a:r>
              <a:rPr lang="en-US" sz="1200" dirty="0" smtClean="0"/>
              <a:t>.</a:t>
            </a:r>
            <a:endParaRPr lang="en-US" sz="1200" dirty="0"/>
          </a:p>
          <a:p>
            <a:r>
              <a:rPr lang="en-US" sz="1200" dirty="0" smtClean="0"/>
              <a:t>Language </a:t>
            </a:r>
            <a:r>
              <a:rPr lang="en-US" sz="1200" dirty="0"/>
              <a:t>requiring specific accounting and reporting changes related to Local M&amp;O levies and language requiring a new process for submitting M&amp;O levies to the voters is removed. </a:t>
            </a:r>
          </a:p>
        </p:txBody>
      </p:sp>
      <p:sp>
        <p:nvSpPr>
          <p:cNvPr id="4" name="Slide Number Placeholder 3"/>
          <p:cNvSpPr>
            <a:spLocks noGrp="1"/>
          </p:cNvSpPr>
          <p:nvPr>
            <p:ph type="sldNum" sz="quarter" idx="12"/>
          </p:nvPr>
        </p:nvSpPr>
        <p:spPr/>
        <p:txBody>
          <a:bodyPr/>
          <a:lstStyle/>
          <a:p>
            <a:fld id="{BB6AA464-A7E6-497E-ADB9-393DA218FF05}" type="slidenum">
              <a:rPr lang="en-US" smtClean="0"/>
              <a:t>31</a:t>
            </a:fld>
            <a:endParaRPr lang="en-US"/>
          </a:p>
        </p:txBody>
      </p:sp>
    </p:spTree>
    <p:extLst>
      <p:ext uri="{BB962C8B-B14F-4D97-AF65-F5344CB8AC3E}">
        <p14:creationId xmlns:p14="http://schemas.microsoft.com/office/powerpoint/2010/main" val="8276383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15962"/>
          </a:xfrm>
        </p:spPr>
        <p:txBody>
          <a:bodyPr>
            <a:normAutofit/>
          </a:bodyPr>
          <a:lstStyle/>
          <a:p>
            <a:r>
              <a:rPr lang="en-US" dirty="0" smtClean="0"/>
              <a:t>Operating &amp; Education Budget Next Steps</a:t>
            </a:r>
            <a:endParaRPr lang="en-US" dirty="0"/>
          </a:p>
        </p:txBody>
      </p:sp>
      <p:sp>
        <p:nvSpPr>
          <p:cNvPr id="5" name="Content Placeholder 4"/>
          <p:cNvSpPr>
            <a:spLocks noGrp="1"/>
          </p:cNvSpPr>
          <p:nvPr>
            <p:ph idx="1"/>
          </p:nvPr>
        </p:nvSpPr>
        <p:spPr>
          <a:xfrm>
            <a:off x="152400" y="685800"/>
            <a:ext cx="8686800" cy="5867400"/>
          </a:xfrm>
        </p:spPr>
        <p:txBody>
          <a:bodyPr>
            <a:normAutofit fontScale="62500" lnSpcReduction="20000"/>
          </a:bodyPr>
          <a:lstStyle/>
          <a:p>
            <a:pPr marL="0" indent="0">
              <a:buNone/>
            </a:pPr>
            <a:r>
              <a:rPr lang="en-US" b="1" dirty="0" smtClean="0"/>
              <a:t>Operating </a:t>
            </a:r>
            <a:r>
              <a:rPr lang="en-US" b="1" dirty="0" smtClean="0"/>
              <a:t>Budget Discussions: </a:t>
            </a:r>
            <a:endParaRPr lang="en-US" b="1" dirty="0" smtClean="0"/>
          </a:p>
          <a:p>
            <a:r>
              <a:rPr lang="en-US" dirty="0" smtClean="0"/>
              <a:t>Senate Budget (SHB 5048) debated in House 3/30 &amp; 3/31</a:t>
            </a:r>
          </a:p>
          <a:p>
            <a:r>
              <a:rPr lang="en-US" dirty="0" smtClean="0"/>
              <a:t>House </a:t>
            </a:r>
            <a:r>
              <a:rPr lang="en-US" dirty="0" smtClean="0"/>
              <a:t>Budget (SHB 1067) to be </a:t>
            </a:r>
            <a:r>
              <a:rPr lang="en-US" dirty="0" smtClean="0"/>
              <a:t>discussed/voted on by House on 3/31 (?)</a:t>
            </a:r>
            <a:endParaRPr lang="en-US" dirty="0" smtClean="0"/>
          </a:p>
          <a:p>
            <a:pPr marL="0" indent="0">
              <a:buNone/>
            </a:pPr>
            <a:endParaRPr lang="en-US" dirty="0" smtClean="0"/>
          </a:p>
          <a:p>
            <a:pPr marL="0" indent="0">
              <a:buNone/>
            </a:pPr>
            <a:r>
              <a:rPr lang="en-US" b="1" dirty="0" smtClean="0"/>
              <a:t>Education Budget Considerations:</a:t>
            </a:r>
          </a:p>
          <a:p>
            <a:r>
              <a:rPr lang="en-US" dirty="0" smtClean="0"/>
              <a:t>“Sticky” Issues: </a:t>
            </a:r>
          </a:p>
          <a:p>
            <a:pPr lvl="1"/>
            <a:r>
              <a:rPr lang="en-US" dirty="0" smtClean="0"/>
              <a:t>Funding model</a:t>
            </a:r>
          </a:p>
          <a:p>
            <a:pPr lvl="1"/>
            <a:r>
              <a:rPr lang="en-US" dirty="0" smtClean="0"/>
              <a:t>Salary allocation approach (staff mix; categorical funding; student-centered funding)</a:t>
            </a:r>
          </a:p>
          <a:p>
            <a:pPr lvl="1"/>
            <a:r>
              <a:rPr lang="en-US" dirty="0" smtClean="0"/>
              <a:t>Poverty measures (FRL vs. Census)</a:t>
            </a:r>
          </a:p>
          <a:p>
            <a:pPr lvl="1"/>
            <a:r>
              <a:rPr lang="en-US" dirty="0" smtClean="0"/>
              <a:t>Revenue</a:t>
            </a:r>
          </a:p>
          <a:p>
            <a:pPr marL="457200" lvl="1" indent="0">
              <a:buNone/>
            </a:pPr>
            <a:endParaRPr lang="en-US" dirty="0" smtClean="0"/>
          </a:p>
          <a:p>
            <a:r>
              <a:rPr lang="en-US" dirty="0" smtClean="0"/>
              <a:t>Weekly </a:t>
            </a:r>
            <a:r>
              <a:rPr lang="en-US" dirty="0"/>
              <a:t>discussions among H and S education leads</a:t>
            </a:r>
          </a:p>
          <a:p>
            <a:pPr lvl="1"/>
            <a:r>
              <a:rPr lang="en-US" sz="1900" dirty="0"/>
              <a:t>Key Legislators:  Senators Rossi, Rivers, Rolfes, Billig, Braun, Fain;  Representatives Harris, Taylor, Lytton, </a:t>
            </a:r>
            <a:r>
              <a:rPr lang="en-US" sz="1900" dirty="0" smtClean="0"/>
              <a:t>Sullivan</a:t>
            </a:r>
          </a:p>
          <a:p>
            <a:pPr lvl="1"/>
            <a:r>
              <a:rPr lang="en-US" sz="1900" dirty="0" smtClean="0"/>
              <a:t>Weekly stakeholder meetings that include WSSDA’s Legislative Committee Chair, Geoffery McAnalloy (Federal Way Board President)</a:t>
            </a:r>
          </a:p>
          <a:p>
            <a:pPr lvl="1"/>
            <a:r>
              <a:rPr lang="en-US" sz="1900" dirty="0" smtClean="0"/>
              <a:t>Weekly WSSDA Legislative Committee meetings</a:t>
            </a:r>
          </a:p>
          <a:p>
            <a:pPr lvl="2"/>
            <a:r>
              <a:rPr lang="en-US" sz="1700" b="1" i="1" dirty="0" smtClean="0">
                <a:solidFill>
                  <a:srgbClr val="FF0000"/>
                </a:solidFill>
              </a:rPr>
              <a:t>Share your thoughts with WSSDA staff and your </a:t>
            </a:r>
            <a:r>
              <a:rPr lang="en-US" sz="1700" b="1" i="1" dirty="0" smtClean="0">
                <a:solidFill>
                  <a:srgbClr val="FF0000"/>
                </a:solidFill>
                <a:hlinkClick r:id="rId2"/>
              </a:rPr>
              <a:t>Legislative Committee D.A. Representatives </a:t>
            </a:r>
            <a:endParaRPr lang="en-US" sz="1700" b="1" i="1" dirty="0">
              <a:solidFill>
                <a:srgbClr val="FF0000"/>
              </a:solidFill>
            </a:endParaRPr>
          </a:p>
          <a:p>
            <a:pPr marL="0" indent="0">
              <a:buNone/>
            </a:pPr>
            <a:endParaRPr lang="en-US" b="1" dirty="0" smtClean="0"/>
          </a:p>
          <a:p>
            <a:pPr marL="0" indent="0">
              <a:buNone/>
            </a:pPr>
            <a:r>
              <a:rPr lang="en-US" b="1" dirty="0" smtClean="0"/>
              <a:t>NOW WHAT??</a:t>
            </a:r>
          </a:p>
          <a:p>
            <a:r>
              <a:rPr lang="en-US" dirty="0" smtClean="0"/>
              <a:t>Policy </a:t>
            </a:r>
            <a:r>
              <a:rPr lang="en-US" dirty="0"/>
              <a:t>makers are</a:t>
            </a:r>
            <a:r>
              <a:rPr lang="en-US" b="1" i="1" dirty="0"/>
              <a:t> in the midst </a:t>
            </a:r>
            <a:r>
              <a:rPr lang="en-US" dirty="0"/>
              <a:t>of the fundamental discussions and </a:t>
            </a:r>
            <a:r>
              <a:rPr lang="en-US" dirty="0" smtClean="0"/>
              <a:t>negotiations</a:t>
            </a:r>
          </a:p>
          <a:p>
            <a:r>
              <a:rPr lang="en-US" dirty="0" smtClean="0"/>
              <a:t>Districts should: </a:t>
            </a:r>
          </a:p>
          <a:p>
            <a:pPr lvl="1"/>
            <a:r>
              <a:rPr lang="en-US" dirty="0" smtClean="0"/>
              <a:t>Use the district impact spreadsheets to identify impacts for your district – communicate good things and concerns (keep WSSDA in the loop!)</a:t>
            </a:r>
          </a:p>
          <a:p>
            <a:pPr lvl="1"/>
            <a:r>
              <a:rPr lang="en-US" dirty="0" smtClean="0"/>
              <a:t>Review current </a:t>
            </a:r>
            <a:r>
              <a:rPr lang="en-US" dirty="0" smtClean="0">
                <a:hlinkClick r:id="rId3"/>
              </a:rPr>
              <a:t>Education Funding Recommendations &amp; Discussion Points</a:t>
            </a:r>
            <a:endParaRPr lang="en-US" dirty="0" smtClean="0"/>
          </a:p>
          <a:p>
            <a:pPr lvl="1"/>
            <a:r>
              <a:rPr lang="en-US" dirty="0" smtClean="0"/>
              <a:t>Add your district’s input to </a:t>
            </a:r>
            <a:r>
              <a:rPr lang="en-US" dirty="0" smtClean="0">
                <a:hlinkClick r:id="rId4"/>
              </a:rPr>
              <a:t>the WASA/WSSDA Ed Funding Survey</a:t>
            </a:r>
            <a:r>
              <a:rPr lang="en-US" dirty="0" smtClean="0"/>
              <a:t> data</a:t>
            </a:r>
          </a:p>
          <a:p>
            <a:pPr lvl="2"/>
            <a:r>
              <a:rPr lang="en-US" dirty="0" smtClean="0"/>
              <a:t>Email Jessica at </a:t>
            </a:r>
            <a:r>
              <a:rPr lang="en-US" dirty="0" smtClean="0">
                <a:hlinkClick r:id="rId5"/>
              </a:rPr>
              <a:t>j.vavrus@wssda.org</a:t>
            </a:r>
            <a:r>
              <a:rPr lang="en-US" dirty="0" smtClean="0"/>
              <a:t> for the link!</a:t>
            </a:r>
          </a:p>
          <a:p>
            <a:pPr lvl="1"/>
            <a:r>
              <a:rPr lang="en-US" dirty="0" smtClean="0"/>
              <a:t>Resource: WSSDA’s </a:t>
            </a:r>
            <a:r>
              <a:rPr lang="en-US" u="sng" dirty="0">
                <a:hlinkClick r:id="rId6"/>
              </a:rPr>
              <a:t>2017 Education Funding Proposal Web </a:t>
            </a:r>
            <a:r>
              <a:rPr lang="en-US" u="sng" dirty="0" smtClean="0">
                <a:hlinkClick r:id="rId6"/>
              </a:rPr>
              <a:t>page</a:t>
            </a:r>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32</a:t>
            </a:fld>
            <a:endParaRPr lang="en-US"/>
          </a:p>
        </p:txBody>
      </p:sp>
    </p:spTree>
    <p:extLst>
      <p:ext uri="{BB962C8B-B14F-4D97-AF65-F5344CB8AC3E}">
        <p14:creationId xmlns:p14="http://schemas.microsoft.com/office/powerpoint/2010/main" val="4297861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200" dirty="0" smtClean="0"/>
              <a:t>2017-19 Capital Budget Proposals</a:t>
            </a:r>
            <a:endParaRPr lang="en-US" sz="3200" dirty="0"/>
          </a:p>
        </p:txBody>
      </p:sp>
      <p:sp>
        <p:nvSpPr>
          <p:cNvPr id="3" name="Content Placeholder 2"/>
          <p:cNvSpPr>
            <a:spLocks noGrp="1"/>
          </p:cNvSpPr>
          <p:nvPr>
            <p:ph idx="1"/>
          </p:nvPr>
        </p:nvSpPr>
        <p:spPr>
          <a:xfrm>
            <a:off x="228600" y="914400"/>
            <a:ext cx="8839200" cy="5211763"/>
          </a:xfrm>
        </p:spPr>
        <p:txBody>
          <a:bodyPr>
            <a:normAutofit lnSpcReduction="10000"/>
          </a:bodyPr>
          <a:lstStyle/>
          <a:p>
            <a:r>
              <a:rPr lang="en-US" dirty="0" smtClean="0">
                <a:hlinkClick r:id="rId2"/>
              </a:rPr>
              <a:t>SSB 5086</a:t>
            </a:r>
            <a:r>
              <a:rPr lang="en-US" dirty="0" smtClean="0"/>
              <a:t> - Senate proposed capital budget </a:t>
            </a:r>
          </a:p>
          <a:p>
            <a:pPr lvl="1"/>
            <a:r>
              <a:rPr lang="en-US" dirty="0" smtClean="0"/>
              <a:t>Passed </a:t>
            </a:r>
            <a:r>
              <a:rPr lang="en-US" dirty="0"/>
              <a:t>by full Senate unanimously  </a:t>
            </a:r>
            <a:endParaRPr lang="en-US" dirty="0" smtClean="0"/>
          </a:p>
          <a:p>
            <a:pPr lvl="1"/>
            <a:r>
              <a:rPr lang="en-US" dirty="0" smtClean="0"/>
              <a:t>$1.1 billion for K-12 (represents 35% of state capital budget (up from 26%))</a:t>
            </a:r>
          </a:p>
          <a:p>
            <a:pPr lvl="2"/>
            <a:r>
              <a:rPr lang="en-US" dirty="0" smtClean="0"/>
              <a:t>Funds increase in SCAP funding; rural school grants; skill center and CTE projects; emergency repairs, equal access modifications;</a:t>
            </a:r>
          </a:p>
          <a:p>
            <a:pPr lvl="2"/>
            <a:r>
              <a:rPr lang="en-US" dirty="0" smtClean="0"/>
              <a:t>Limited increases in K-3 class-size reduction construction grants</a:t>
            </a:r>
          </a:p>
          <a:p>
            <a:pPr lvl="1"/>
            <a:endParaRPr lang="en-US" dirty="0"/>
          </a:p>
          <a:p>
            <a:r>
              <a:rPr lang="en-US" dirty="0" smtClean="0"/>
              <a:t>Resources:</a:t>
            </a:r>
          </a:p>
          <a:p>
            <a:pPr lvl="1" eaLnBrk="0" hangingPunct="0"/>
            <a:r>
              <a:rPr lang="en-US" u="sng" dirty="0">
                <a:hlinkClick r:id="rId3"/>
              </a:rPr>
              <a:t>Capital budget bill documents</a:t>
            </a:r>
            <a:endParaRPr lang="en-US" dirty="0"/>
          </a:p>
          <a:p>
            <a:pPr lvl="1" eaLnBrk="0" hangingPunct="0"/>
            <a:r>
              <a:rPr lang="en-US" u="sng" dirty="0">
                <a:hlinkClick r:id="rId4"/>
              </a:rPr>
              <a:t>SSB 5086 “Summary”</a:t>
            </a:r>
            <a:r>
              <a:rPr lang="en-US" dirty="0"/>
              <a:t> (pp.7 and 15)</a:t>
            </a:r>
          </a:p>
          <a:p>
            <a:pPr lvl="1" eaLnBrk="0" hangingPunct="0"/>
            <a:r>
              <a:rPr lang="en-US" u="sng" dirty="0">
                <a:hlinkClick r:id="rId5"/>
              </a:rPr>
              <a:t>Capital budget comparison charts</a:t>
            </a:r>
            <a:endParaRPr lang="en-US" dirty="0"/>
          </a:p>
          <a:p>
            <a:pPr marL="0" indent="0" eaLnBrk="0" hangingPunct="0">
              <a:buNone/>
            </a:pPr>
            <a:endParaRPr lang="en-US" dirty="0"/>
          </a:p>
          <a:p>
            <a:pPr marL="0" indent="0" eaLnBrk="0" hangingPunct="0">
              <a:buNone/>
            </a:pPr>
            <a:r>
              <a:rPr lang="en-US" dirty="0"/>
              <a:t>The </a:t>
            </a:r>
            <a:r>
              <a:rPr lang="en-US" u="sng" dirty="0">
                <a:hlinkClick r:id="rId6"/>
              </a:rPr>
              <a:t>House Capital Budget Committee</a:t>
            </a:r>
            <a:r>
              <a:rPr lang="en-US" dirty="0"/>
              <a:t> is anticipated to release their proposed 2017-19 capital budget early next </a:t>
            </a:r>
            <a:r>
              <a:rPr lang="en-US" dirty="0" smtClean="0"/>
              <a:t>week (Thursday). </a:t>
            </a:r>
            <a:endParaRPr lang="en-US" dirty="0"/>
          </a:p>
          <a:p>
            <a:endParaRPr lang="en-US"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33</a:t>
            </a:fld>
            <a:endParaRPr lang="en-US"/>
          </a:p>
        </p:txBody>
      </p:sp>
    </p:spTree>
    <p:extLst>
      <p:ext uri="{BB962C8B-B14F-4D97-AF65-F5344CB8AC3E}">
        <p14:creationId xmlns:p14="http://schemas.microsoft.com/office/powerpoint/2010/main" val="7544318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 </a:t>
            </a:r>
            <a:br>
              <a:rPr lang="en-US" dirty="0" smtClean="0"/>
            </a:br>
            <a:r>
              <a:rPr lang="en-US" dirty="0" smtClean="0"/>
              <a:t>Next Week’s Webinar</a:t>
            </a:r>
            <a:endParaRPr lang="en-US" dirty="0"/>
          </a:p>
        </p:txBody>
      </p:sp>
      <p:sp>
        <p:nvSpPr>
          <p:cNvPr id="3" name="Text Placeholder 2"/>
          <p:cNvSpPr>
            <a:spLocks noGrp="1"/>
          </p:cNvSpPr>
          <p:nvPr>
            <p:ph type="body" idx="1"/>
          </p:nvPr>
        </p:nvSpPr>
        <p:spPr/>
        <p:txBody>
          <a:bodyPr/>
          <a:lstStyle/>
          <a:p>
            <a:r>
              <a:rPr lang="en-US" dirty="0" smtClean="0"/>
              <a:t>Looking Ahead</a:t>
            </a:r>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34</a:t>
            </a:fld>
            <a:endParaRPr lang="en-US"/>
          </a:p>
        </p:txBody>
      </p:sp>
    </p:spTree>
    <p:extLst>
      <p:ext uri="{BB962C8B-B14F-4D97-AF65-F5344CB8AC3E}">
        <p14:creationId xmlns:p14="http://schemas.microsoft.com/office/powerpoint/2010/main" val="37300713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639762"/>
          </a:xfrm>
        </p:spPr>
        <p:txBody>
          <a:bodyPr>
            <a:normAutofit fontScale="90000"/>
          </a:bodyPr>
          <a:lstStyle/>
          <a:p>
            <a:r>
              <a:rPr lang="en-US" dirty="0" smtClean="0"/>
              <a:t>Upcoming Events</a:t>
            </a:r>
            <a:endParaRPr lang="en-US" dirty="0"/>
          </a:p>
        </p:txBody>
      </p:sp>
      <p:sp>
        <p:nvSpPr>
          <p:cNvPr id="3" name="Content Placeholder 2"/>
          <p:cNvSpPr>
            <a:spLocks noGrp="1"/>
          </p:cNvSpPr>
          <p:nvPr>
            <p:ph idx="1"/>
          </p:nvPr>
        </p:nvSpPr>
        <p:spPr>
          <a:xfrm>
            <a:off x="457200" y="990600"/>
            <a:ext cx="8229600" cy="5486400"/>
          </a:xfrm>
        </p:spPr>
        <p:txBody>
          <a:bodyPr>
            <a:normAutofit/>
          </a:bodyPr>
          <a:lstStyle/>
          <a:p>
            <a:r>
              <a:rPr lang="en-US" b="1" dirty="0" smtClean="0">
                <a:hlinkClick r:id="rId2"/>
              </a:rPr>
              <a:t>WSSDA Spring Regional Meetings</a:t>
            </a:r>
            <a:endParaRPr lang="en-US" b="1" dirty="0" smtClean="0"/>
          </a:p>
          <a:p>
            <a:pPr lvl="1"/>
            <a:r>
              <a:rPr lang="en-US" dirty="0" smtClean="0"/>
              <a:t>Started this week!</a:t>
            </a:r>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35</a:t>
            </a:fld>
            <a:endParaRPr lang="en-US"/>
          </a:p>
        </p:txBody>
      </p:sp>
    </p:spTree>
    <p:extLst>
      <p:ext uri="{BB962C8B-B14F-4D97-AF65-F5344CB8AC3E}">
        <p14:creationId xmlns:p14="http://schemas.microsoft.com/office/powerpoint/2010/main" val="13315442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Week’s Webinar</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Updates </a:t>
            </a:r>
            <a:r>
              <a:rPr lang="en-US" b="1" dirty="0"/>
              <a:t>and Actions:</a:t>
            </a:r>
          </a:p>
          <a:p>
            <a:r>
              <a:rPr lang="en-US" dirty="0" smtClean="0"/>
              <a:t>Weekly recap / Week ahead</a:t>
            </a:r>
            <a:endParaRPr lang="en-US" dirty="0"/>
          </a:p>
          <a:p>
            <a:r>
              <a:rPr lang="en-US" dirty="0"/>
              <a:t>Bill and issue updates</a:t>
            </a:r>
          </a:p>
          <a:p>
            <a:pPr marL="0" indent="0">
              <a:buNone/>
            </a:pPr>
            <a:endParaRPr lang="en-US" dirty="0"/>
          </a:p>
          <a:p>
            <a:pPr marL="0" indent="0">
              <a:buNone/>
            </a:pPr>
            <a:r>
              <a:rPr lang="en-US" b="1" dirty="0" smtClean="0"/>
              <a:t>Deeper Dives:</a:t>
            </a:r>
          </a:p>
          <a:p>
            <a:r>
              <a:rPr lang="en-US" dirty="0" smtClean="0"/>
              <a:t>Education Funding Plan / Budget Updates</a:t>
            </a:r>
          </a:p>
          <a:p>
            <a:r>
              <a:rPr lang="en-US" dirty="0" smtClean="0"/>
              <a:t>Capital Budgets</a:t>
            </a:r>
            <a:endParaRPr lang="en-US" dirty="0"/>
          </a:p>
          <a:p>
            <a:pPr marL="0" indent="0">
              <a:buNone/>
            </a:pP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36</a:t>
            </a:fld>
            <a:endParaRPr lang="en-US"/>
          </a:p>
        </p:txBody>
      </p:sp>
    </p:spTree>
    <p:extLst>
      <p:ext uri="{BB962C8B-B14F-4D97-AF65-F5344CB8AC3E}">
        <p14:creationId xmlns:p14="http://schemas.microsoft.com/office/powerpoint/2010/main" val="2364976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B6AA464-A7E6-497E-ADB9-393DA218FF05}" type="slidenum">
              <a:rPr lang="en-US" smtClean="0"/>
              <a:t>37</a:t>
            </a:fld>
            <a:endParaRPr lang="en-US"/>
          </a:p>
        </p:txBody>
      </p:sp>
    </p:spTree>
    <p:extLst>
      <p:ext uri="{BB962C8B-B14F-4D97-AF65-F5344CB8AC3E}">
        <p14:creationId xmlns:p14="http://schemas.microsoft.com/office/powerpoint/2010/main" val="37521593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 State Legislature Resources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smtClean="0">
                <a:hlinkClick r:id="rId2"/>
              </a:rPr>
              <a:t>WA </a:t>
            </a:r>
            <a:r>
              <a:rPr lang="en-US" b="1" u="sng" dirty="0">
                <a:hlinkClick r:id="rId2"/>
              </a:rPr>
              <a:t>State Legislature</a:t>
            </a:r>
            <a:r>
              <a:rPr lang="en-US" u="sng" dirty="0"/>
              <a:t> </a:t>
            </a:r>
            <a:endParaRPr lang="en-US" dirty="0"/>
          </a:p>
          <a:p>
            <a:r>
              <a:rPr lang="en-US" b="1" u="sng" dirty="0">
                <a:hlinkClick r:id="rId3"/>
              </a:rPr>
              <a:t>Bill Information and Tracking</a:t>
            </a:r>
            <a:r>
              <a:rPr lang="en-US" b="1" dirty="0"/>
              <a:t> </a:t>
            </a:r>
            <a:r>
              <a:rPr lang="en-US" dirty="0"/>
              <a:t>- From these pages you can follow the bills you are most interested in and also provide c</a:t>
            </a:r>
            <a:r>
              <a:rPr lang="en-US" u="sng" dirty="0">
                <a:hlinkClick r:id="rId4"/>
              </a:rPr>
              <a:t>omments on bills</a:t>
            </a:r>
            <a:r>
              <a:rPr lang="en-US" dirty="0" smtClean="0"/>
              <a:t>.</a:t>
            </a:r>
          </a:p>
          <a:p>
            <a:pPr marL="0" indent="0">
              <a:buNone/>
            </a:pPr>
            <a:r>
              <a:rPr lang="en-US" dirty="0" smtClean="0"/>
              <a:t> </a:t>
            </a:r>
            <a:endParaRPr lang="en-US" dirty="0"/>
          </a:p>
          <a:p>
            <a:r>
              <a:rPr lang="en-US" b="1" u="sng" dirty="0" smtClean="0">
                <a:hlinkClick r:id="rId5"/>
              </a:rPr>
              <a:t>Legislative </a:t>
            </a:r>
            <a:r>
              <a:rPr lang="en-US" b="1" u="sng" dirty="0">
                <a:hlinkClick r:id="rId5"/>
              </a:rPr>
              <a:t>Committee Information</a:t>
            </a:r>
            <a:r>
              <a:rPr lang="en-US" u="sng" dirty="0">
                <a:hlinkClick r:id="rId5"/>
              </a:rPr>
              <a:t> </a:t>
            </a:r>
            <a:r>
              <a:rPr lang="en-US" dirty="0"/>
              <a:t>- Find out who is on what committee and what their meeting agendas include</a:t>
            </a:r>
            <a:r>
              <a:rPr lang="en-US" dirty="0" smtClean="0"/>
              <a:t>.</a:t>
            </a:r>
          </a:p>
          <a:p>
            <a:r>
              <a:rPr lang="en-US" dirty="0" smtClean="0"/>
              <a:t>Schedules: </a:t>
            </a:r>
            <a:r>
              <a:rPr lang="en-US" dirty="0"/>
              <a:t>To find more details on the Committee Meeting agendas, visit the </a:t>
            </a:r>
            <a:r>
              <a:rPr lang="en-US" u="sng" dirty="0">
                <a:hlinkClick r:id="rId6"/>
              </a:rPr>
              <a:t>House Committee</a:t>
            </a:r>
            <a:r>
              <a:rPr lang="en-US" dirty="0"/>
              <a:t> or </a:t>
            </a:r>
            <a:r>
              <a:rPr lang="en-US" u="sng" dirty="0">
                <a:hlinkClick r:id="rId7"/>
              </a:rPr>
              <a:t>Senate Committee</a:t>
            </a:r>
            <a:r>
              <a:rPr lang="en-US" dirty="0"/>
              <a:t> Web sites and click on the Committee you are interested in. </a:t>
            </a:r>
          </a:p>
          <a:p>
            <a:endParaRPr lang="en-US" dirty="0"/>
          </a:p>
          <a:p>
            <a:pPr marL="0" indent="0">
              <a:buNone/>
            </a:pPr>
            <a:endParaRPr lang="en-US" dirty="0">
              <a:hlinkClick r:id="rId8"/>
            </a:endParaRPr>
          </a:p>
          <a:p>
            <a:pPr marL="0" indent="0">
              <a:buNone/>
            </a:pPr>
            <a:r>
              <a:rPr lang="en-US" b="1" u="sng" dirty="0" smtClean="0">
                <a:hlinkClick r:id="rId8"/>
              </a:rPr>
              <a:t>TVW</a:t>
            </a:r>
            <a:r>
              <a:rPr lang="en-US" dirty="0" smtClean="0"/>
              <a:t> </a:t>
            </a:r>
            <a:r>
              <a:rPr lang="en-US" dirty="0"/>
              <a:t>- TVW is a great resource where you can watch hearings live, or go to the Archives to view past hearings of interest, just select the date and committee. </a:t>
            </a:r>
          </a:p>
          <a:p>
            <a:endParaRPr lang="en-US" dirty="0"/>
          </a:p>
          <a:p>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38</a:t>
            </a:fld>
            <a:endParaRPr lang="en-US"/>
          </a:p>
        </p:txBody>
      </p:sp>
    </p:spTree>
    <p:extLst>
      <p:ext uri="{BB962C8B-B14F-4D97-AF65-F5344CB8AC3E}">
        <p14:creationId xmlns:p14="http://schemas.microsoft.com/office/powerpoint/2010/main" val="5273054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3" y="304800"/>
            <a:ext cx="8443912" cy="609600"/>
          </a:xfrm>
        </p:spPr>
        <p:txBody>
          <a:bodyPr>
            <a:normAutofit fontScale="90000"/>
          </a:bodyPr>
          <a:lstStyle/>
          <a:p>
            <a:pPr>
              <a:defRPr/>
            </a:pPr>
            <a:r>
              <a:rPr lang="en-US" b="0" dirty="0" smtClean="0"/>
              <a:t>WSSDA Resources for learning and communications </a:t>
            </a:r>
            <a:endParaRPr lang="en-US" b="0" dirty="0"/>
          </a:p>
        </p:txBody>
      </p:sp>
      <p:sp>
        <p:nvSpPr>
          <p:cNvPr id="3" name="Content Placeholder 2"/>
          <p:cNvSpPr>
            <a:spLocks noGrp="1"/>
          </p:cNvSpPr>
          <p:nvPr>
            <p:ph idx="1"/>
          </p:nvPr>
        </p:nvSpPr>
        <p:spPr>
          <a:xfrm>
            <a:off x="115888" y="1238250"/>
            <a:ext cx="8799512" cy="4781550"/>
          </a:xfrm>
        </p:spPr>
        <p:txBody>
          <a:bodyPr>
            <a:normAutofit fontScale="92500"/>
          </a:bodyPr>
          <a:lstStyle/>
          <a:p>
            <a:pPr>
              <a:defRPr/>
            </a:pPr>
            <a:r>
              <a:rPr lang="en-US" sz="2400" b="1" dirty="0" smtClean="0">
                <a:hlinkClick r:id="rId3"/>
              </a:rPr>
              <a:t>New: 2017 Education Budget Proposal web page</a:t>
            </a:r>
            <a:r>
              <a:rPr lang="en-US" sz="2400" b="1" dirty="0" smtClean="0"/>
              <a:t> </a:t>
            </a:r>
            <a:r>
              <a:rPr lang="en-US" sz="2400" b="1" dirty="0" smtClean="0">
                <a:hlinkClick r:id="rId4"/>
              </a:rPr>
              <a:t>–</a:t>
            </a:r>
            <a:r>
              <a:rPr lang="en-US" sz="2400" b="1" dirty="0" smtClean="0"/>
              <a:t> </a:t>
            </a:r>
            <a:r>
              <a:rPr lang="en-US" sz="2400" dirty="0" smtClean="0"/>
              <a:t>includes general information about proposals along with side-by-side comparisons </a:t>
            </a:r>
            <a:endParaRPr lang="en-US" sz="2400" dirty="0" smtClean="0">
              <a:hlinkClick r:id="rId4"/>
            </a:endParaRPr>
          </a:p>
          <a:p>
            <a:pPr marL="0" indent="0">
              <a:buNone/>
              <a:defRPr/>
            </a:pPr>
            <a:endParaRPr lang="en-US" sz="2400" b="1" dirty="0" smtClean="0">
              <a:hlinkClick r:id="rId4"/>
            </a:endParaRPr>
          </a:p>
          <a:p>
            <a:pPr>
              <a:defRPr/>
            </a:pPr>
            <a:r>
              <a:rPr lang="en-US" sz="2400" b="1" dirty="0" smtClean="0">
                <a:hlinkClick r:id="rId4"/>
              </a:rPr>
              <a:t>WSSDA’s Legislative Representative Web Page </a:t>
            </a:r>
            <a:r>
              <a:rPr lang="en-US" sz="2400" dirty="0" smtClean="0"/>
              <a:t>– this is a new web page just for school district board legislative reps. It is where you can register for the weekly updates and also access quick links for legislative activities.</a:t>
            </a:r>
          </a:p>
          <a:p>
            <a:pPr marL="0" indent="0">
              <a:buNone/>
              <a:defRPr/>
            </a:pPr>
            <a:endParaRPr lang="en-US" sz="2400" dirty="0" smtClean="0"/>
          </a:p>
          <a:p>
            <a:pPr>
              <a:defRPr/>
            </a:pPr>
            <a:r>
              <a:rPr lang="en-US" b="1" u="sng" dirty="0" smtClean="0">
                <a:hlinkClick r:id="rId5"/>
              </a:rPr>
              <a:t>WSSDA </a:t>
            </a:r>
            <a:r>
              <a:rPr lang="en-US" b="1" u="sng" dirty="0">
                <a:hlinkClick r:id="rId5"/>
              </a:rPr>
              <a:t>Legislative Updates</a:t>
            </a:r>
            <a:r>
              <a:rPr lang="en-US" u="sng" dirty="0">
                <a:hlinkClick r:id="rId5"/>
              </a:rPr>
              <a:t> </a:t>
            </a:r>
            <a:r>
              <a:rPr lang="en-US" b="1" dirty="0"/>
              <a:t>- </a:t>
            </a:r>
            <a:r>
              <a:rPr lang="en-US" dirty="0"/>
              <a:t>Includes weekly committee schedules, bill watch lists, and WSSDA’s legislative updates during the legislative session</a:t>
            </a:r>
          </a:p>
          <a:p>
            <a:pPr>
              <a:defRPr/>
            </a:pPr>
            <a:endParaRPr lang="en-US" sz="2400" dirty="0" smtClean="0"/>
          </a:p>
          <a:p>
            <a:pPr>
              <a:defRPr/>
            </a:pPr>
            <a:r>
              <a:rPr lang="en-US" sz="2400" b="1" dirty="0" smtClean="0">
                <a:hlinkClick r:id="rId6"/>
              </a:rPr>
              <a:t>WSSDA Advocacy Resources</a:t>
            </a:r>
            <a:r>
              <a:rPr lang="en-US" sz="2400" b="1" dirty="0" smtClean="0"/>
              <a:t> - </a:t>
            </a:r>
            <a:r>
              <a:rPr lang="en-US" sz="2000" dirty="0" smtClean="0"/>
              <a:t>Organized by WSSDA position categories</a:t>
            </a:r>
          </a:p>
        </p:txBody>
      </p:sp>
    </p:spTree>
    <p:extLst>
      <p:ext uri="{BB962C8B-B14F-4D97-AF65-F5344CB8AC3E}">
        <p14:creationId xmlns:p14="http://schemas.microsoft.com/office/powerpoint/2010/main" val="1308019117"/>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Wssda’s</a:t>
            </a:r>
            <a:r>
              <a:rPr lang="en-US" dirty="0" smtClean="0"/>
              <a:t> legislative assembly</a:t>
            </a:r>
            <a:endParaRPr lang="en-US" dirty="0"/>
          </a:p>
        </p:txBody>
      </p:sp>
      <p:sp>
        <p:nvSpPr>
          <p:cNvPr id="3" name="Text Placeholder 2"/>
          <p:cNvSpPr>
            <a:spLocks noGrp="1"/>
          </p:cNvSpPr>
          <p:nvPr>
            <p:ph type="body" idx="1"/>
          </p:nvPr>
        </p:nvSpPr>
        <p:spPr/>
        <p:txBody>
          <a:bodyPr/>
          <a:lstStyle/>
          <a:p>
            <a:r>
              <a:rPr lang="en-US" dirty="0" smtClean="0"/>
              <a:t>Legislative Positions &amp; Proposal Submission Process</a:t>
            </a:r>
          </a:p>
          <a:p>
            <a:r>
              <a:rPr lang="en-US" dirty="0" smtClean="0"/>
              <a:t>Important Dates</a:t>
            </a:r>
          </a:p>
          <a:p>
            <a:r>
              <a:rPr lang="en-US" dirty="0" smtClean="0"/>
              <a:t>Process Support</a:t>
            </a:r>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4</a:t>
            </a:fld>
            <a:endParaRPr lang="en-US"/>
          </a:p>
        </p:txBody>
      </p:sp>
    </p:spTree>
    <p:extLst>
      <p:ext uri="{BB962C8B-B14F-4D97-AF65-F5344CB8AC3E}">
        <p14:creationId xmlns:p14="http://schemas.microsoft.com/office/powerpoint/2010/main" val="2403518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7388" y="76200"/>
            <a:ext cx="7902575" cy="609600"/>
          </a:xfrm>
        </p:spPr>
        <p:txBody>
          <a:bodyPr>
            <a:normAutofit fontScale="90000"/>
          </a:bodyPr>
          <a:lstStyle/>
          <a:p>
            <a:pPr>
              <a:defRPr/>
            </a:pPr>
            <a:r>
              <a:rPr lang="en-US" b="0" dirty="0" smtClean="0"/>
              <a:t>WSSDA Resources, cont’d</a:t>
            </a:r>
            <a:endParaRPr lang="en-US" b="0" dirty="0"/>
          </a:p>
        </p:txBody>
      </p:sp>
      <p:sp>
        <p:nvSpPr>
          <p:cNvPr id="5" name="Content Placeholder 2"/>
          <p:cNvSpPr>
            <a:spLocks noGrp="1"/>
          </p:cNvSpPr>
          <p:nvPr>
            <p:ph idx="1"/>
          </p:nvPr>
        </p:nvSpPr>
        <p:spPr>
          <a:xfrm>
            <a:off x="201613" y="685800"/>
            <a:ext cx="8729662" cy="5486400"/>
          </a:xfrm>
        </p:spPr>
        <p:txBody>
          <a:bodyPr>
            <a:normAutofit fontScale="92500" lnSpcReduction="20000"/>
          </a:bodyPr>
          <a:lstStyle/>
          <a:p>
            <a:pPr>
              <a:defRPr/>
            </a:pPr>
            <a:r>
              <a:rPr lang="en-US" dirty="0" smtClean="0"/>
              <a:t>WSSDA opportunities:</a:t>
            </a:r>
          </a:p>
          <a:p>
            <a:pPr lvl="1">
              <a:defRPr/>
            </a:pPr>
            <a:r>
              <a:rPr lang="en-US" b="1" dirty="0" smtClean="0"/>
              <a:t>Know</a:t>
            </a:r>
            <a:r>
              <a:rPr lang="en-US" dirty="0" smtClean="0"/>
              <a:t> and </a:t>
            </a:r>
            <a:r>
              <a:rPr lang="en-US" b="1" dirty="0" smtClean="0"/>
              <a:t>Access</a:t>
            </a:r>
            <a:r>
              <a:rPr lang="en-US" dirty="0" smtClean="0"/>
              <a:t> your </a:t>
            </a:r>
            <a:r>
              <a:rPr lang="en-US" dirty="0" smtClean="0">
                <a:hlinkClick r:id="rId3"/>
              </a:rPr>
              <a:t>Legislative Committee DA Representatives </a:t>
            </a:r>
            <a:r>
              <a:rPr lang="en-US" dirty="0" smtClean="0"/>
              <a:t>(elected at Annual Conference)</a:t>
            </a:r>
          </a:p>
          <a:p>
            <a:pPr marL="457200" lvl="1" indent="0">
              <a:buNone/>
              <a:defRPr/>
            </a:pPr>
            <a:endParaRPr lang="en-US" dirty="0" smtClean="0"/>
          </a:p>
          <a:p>
            <a:pPr lvl="1">
              <a:defRPr/>
            </a:pPr>
            <a:r>
              <a:rPr lang="en-US" b="1" dirty="0" smtClean="0"/>
              <a:t>Participate</a:t>
            </a:r>
            <a:r>
              <a:rPr lang="en-US" dirty="0" smtClean="0"/>
              <a:t> in key statewide events:</a:t>
            </a:r>
          </a:p>
          <a:p>
            <a:pPr lvl="2">
              <a:defRPr/>
            </a:pPr>
            <a:r>
              <a:rPr lang="en-US" dirty="0" smtClean="0">
                <a:hlinkClick r:id="rId4"/>
              </a:rPr>
              <a:t>WSSDA Legislative Assembly </a:t>
            </a:r>
            <a:r>
              <a:rPr lang="en-US" dirty="0" smtClean="0"/>
              <a:t>– set WSSDA’s legislative priorities (Sept)</a:t>
            </a:r>
          </a:p>
          <a:p>
            <a:pPr lvl="2">
              <a:defRPr/>
            </a:pPr>
            <a:r>
              <a:rPr lang="en-US" dirty="0" smtClean="0">
                <a:hlinkClick r:id="rId5"/>
              </a:rPr>
              <a:t>Legislative Conference and Day on the Hill</a:t>
            </a:r>
            <a:r>
              <a:rPr lang="en-US" dirty="0" smtClean="0"/>
              <a:t>  in Olympia (with WASA / WASBO) (Jan/Feb)</a:t>
            </a:r>
          </a:p>
          <a:p>
            <a:pPr marL="914400" lvl="2" indent="0">
              <a:buNone/>
              <a:defRPr/>
            </a:pPr>
            <a:endParaRPr lang="en-US" dirty="0" smtClean="0"/>
          </a:p>
          <a:p>
            <a:pPr lvl="1">
              <a:defRPr/>
            </a:pPr>
            <a:r>
              <a:rPr lang="en-US" b="1" dirty="0" smtClean="0"/>
              <a:t>Serve</a:t>
            </a:r>
            <a:r>
              <a:rPr lang="en-US" dirty="0" smtClean="0"/>
              <a:t> as your board’s Legislative Representative, discuss issues with your board</a:t>
            </a:r>
          </a:p>
          <a:p>
            <a:pPr marL="457200" lvl="1" indent="0">
              <a:buNone/>
              <a:defRPr/>
            </a:pPr>
            <a:endParaRPr lang="en-US" dirty="0" smtClean="0"/>
          </a:p>
          <a:p>
            <a:pPr lvl="1">
              <a:defRPr/>
            </a:pPr>
            <a:r>
              <a:rPr lang="en-US" b="1" dirty="0" smtClean="0"/>
              <a:t>Attend</a:t>
            </a:r>
            <a:r>
              <a:rPr lang="en-US" dirty="0" smtClean="0"/>
              <a:t> WSSDA Regional meetings in the Spring or Fall</a:t>
            </a:r>
          </a:p>
          <a:p>
            <a:pPr marL="457200" lvl="1" indent="0">
              <a:buNone/>
              <a:defRPr/>
            </a:pPr>
            <a:endParaRPr lang="en-US" dirty="0" smtClean="0"/>
          </a:p>
          <a:p>
            <a:pPr lvl="1">
              <a:defRPr/>
            </a:pPr>
            <a:r>
              <a:rPr lang="en-US" b="1" dirty="0" smtClean="0"/>
              <a:t>Tune-in:</a:t>
            </a:r>
          </a:p>
          <a:p>
            <a:pPr lvl="2">
              <a:defRPr/>
            </a:pPr>
            <a:r>
              <a:rPr lang="en-US" dirty="0" smtClean="0"/>
              <a:t>Sign-up for WSSDA </a:t>
            </a:r>
            <a:r>
              <a:rPr lang="en-US" dirty="0" err="1" smtClean="0"/>
              <a:t>eClips</a:t>
            </a:r>
            <a:r>
              <a:rPr lang="en-US" dirty="0" smtClean="0"/>
              <a:t> </a:t>
            </a:r>
          </a:p>
          <a:p>
            <a:pPr lvl="2">
              <a:defRPr/>
            </a:pPr>
            <a:r>
              <a:rPr lang="en-US" dirty="0" smtClean="0"/>
              <a:t>During session: weekly Legislative Updates to members; </a:t>
            </a:r>
            <a:endParaRPr lang="en-US" dirty="0"/>
          </a:p>
          <a:p>
            <a:pPr lvl="2">
              <a:defRPr/>
            </a:pPr>
            <a:r>
              <a:rPr lang="en-US" dirty="0" smtClean="0"/>
              <a:t>Social media (Facebook &amp; Twitter):You </a:t>
            </a:r>
            <a:r>
              <a:rPr lang="en-US" dirty="0"/>
              <a:t>don’t have to have an account to follow “tweeters” during the session! </a:t>
            </a:r>
            <a:endParaRPr lang="en-US" dirty="0" smtClean="0"/>
          </a:p>
          <a:p>
            <a:pPr lvl="3">
              <a:defRPr/>
            </a:pPr>
            <a:r>
              <a:rPr lang="en-US" dirty="0" smtClean="0"/>
              <a:t>Follow </a:t>
            </a:r>
            <a:r>
              <a:rPr lang="en-US" u="sng" dirty="0">
                <a:hlinkClick r:id="rId6"/>
              </a:rPr>
              <a:t>Jessica </a:t>
            </a:r>
            <a:r>
              <a:rPr lang="en-US" dirty="0"/>
              <a:t>or </a:t>
            </a:r>
            <a:r>
              <a:rPr lang="en-US" u="sng" dirty="0">
                <a:hlinkClick r:id="rId7"/>
              </a:rPr>
              <a:t>#</a:t>
            </a:r>
            <a:r>
              <a:rPr lang="en-US" u="sng" dirty="0" err="1">
                <a:hlinkClick r:id="rId7"/>
              </a:rPr>
              <a:t>wssdaleg</a:t>
            </a:r>
            <a:r>
              <a:rPr lang="en-US" dirty="0"/>
              <a:t> and also check out </a:t>
            </a:r>
            <a:r>
              <a:rPr lang="en-US" u="sng" dirty="0">
                <a:hlinkClick r:id="rId8"/>
              </a:rPr>
              <a:t> #</a:t>
            </a:r>
            <a:r>
              <a:rPr lang="en-US" u="sng" dirty="0" err="1">
                <a:hlinkClick r:id="rId8"/>
              </a:rPr>
              <a:t>WAedu</a:t>
            </a:r>
            <a:r>
              <a:rPr lang="en-US" dirty="0"/>
              <a:t> and </a:t>
            </a:r>
            <a:r>
              <a:rPr lang="en-US" u="sng" dirty="0">
                <a:hlinkClick r:id="rId9"/>
              </a:rPr>
              <a:t>#</a:t>
            </a:r>
            <a:r>
              <a:rPr lang="en-US" u="sng" dirty="0" err="1">
                <a:hlinkClick r:id="rId9"/>
              </a:rPr>
              <a:t>WAleg</a:t>
            </a:r>
            <a:r>
              <a:rPr lang="en-US" dirty="0"/>
              <a:t> </a:t>
            </a:r>
          </a:p>
          <a:p>
            <a:pPr marL="457200" lvl="1" indent="0">
              <a:buNone/>
              <a:defRPr/>
            </a:pPr>
            <a:endParaRPr lang="en-US" dirty="0"/>
          </a:p>
        </p:txBody>
      </p:sp>
    </p:spTree>
    <p:extLst>
      <p:ext uri="{BB962C8B-B14F-4D97-AF65-F5344CB8AC3E}">
        <p14:creationId xmlns:p14="http://schemas.microsoft.com/office/powerpoint/2010/main" val="180755890"/>
      </p:ext>
    </p:extLst>
  </p:cSld>
  <p:clrMapOvr>
    <a:masterClrMapping/>
  </p:clrMapOvr>
  <p:transition spd="slow">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34375" cy="609600"/>
          </a:xfrm>
        </p:spPr>
        <p:txBody>
          <a:bodyPr>
            <a:normAutofit fontScale="90000"/>
          </a:bodyPr>
          <a:lstStyle/>
          <a:p>
            <a:pPr>
              <a:defRPr/>
            </a:pPr>
            <a:r>
              <a:rPr lang="en-US" b="0" dirty="0" smtClean="0"/>
              <a:t>In closing….Why are YOUR legislative partnerships &amp; priorities important?</a:t>
            </a:r>
            <a:endParaRPr lang="en-US" b="0" dirty="0"/>
          </a:p>
        </p:txBody>
      </p:sp>
      <p:sp>
        <p:nvSpPr>
          <p:cNvPr id="3" name="Content Placeholder 2"/>
          <p:cNvSpPr>
            <a:spLocks noGrp="1"/>
          </p:cNvSpPr>
          <p:nvPr>
            <p:ph idx="1"/>
          </p:nvPr>
        </p:nvSpPr>
        <p:spPr>
          <a:xfrm>
            <a:off x="214313" y="1711325"/>
            <a:ext cx="5038725" cy="4487863"/>
          </a:xfrm>
        </p:spPr>
        <p:txBody>
          <a:bodyPr>
            <a:normAutofit/>
          </a:bodyPr>
          <a:lstStyle/>
          <a:p>
            <a:pPr>
              <a:defRPr/>
            </a:pPr>
            <a:r>
              <a:rPr lang="en-US" sz="2800" dirty="0" smtClean="0"/>
              <a:t>YOU’VE been entrusted in your community </a:t>
            </a:r>
          </a:p>
          <a:p>
            <a:pPr>
              <a:defRPr/>
            </a:pPr>
            <a:endParaRPr lang="en-US" sz="2800" dirty="0" smtClean="0"/>
          </a:p>
          <a:p>
            <a:pPr>
              <a:defRPr/>
            </a:pPr>
            <a:r>
              <a:rPr lang="en-US" sz="2800" dirty="0" smtClean="0"/>
              <a:t>Power in numbers and voice</a:t>
            </a:r>
          </a:p>
          <a:p>
            <a:pPr lvl="1">
              <a:defRPr/>
            </a:pPr>
            <a:r>
              <a:rPr lang="en-US" i="1" dirty="0" smtClean="0">
                <a:solidFill>
                  <a:schemeClr val="accent2">
                    <a:lumMod val="75000"/>
                  </a:schemeClr>
                </a:solidFill>
              </a:rPr>
              <a:t>How can we better engage / involve Leg. Reps across the state??</a:t>
            </a:r>
          </a:p>
          <a:p>
            <a:pPr>
              <a:defRPr/>
            </a:pPr>
            <a:endParaRPr lang="en-US" sz="2800" dirty="0" smtClean="0"/>
          </a:p>
          <a:p>
            <a:pPr>
              <a:defRPr/>
            </a:pPr>
            <a:r>
              <a:rPr lang="en-US" sz="2800" dirty="0" smtClean="0"/>
              <a:t>Decisions made in Olympia DO and WILL affect your district</a:t>
            </a:r>
          </a:p>
        </p:txBody>
      </p:sp>
      <p:graphicFrame>
        <p:nvGraphicFramePr>
          <p:cNvPr id="5" name="Diagram 4"/>
          <p:cNvGraphicFramePr/>
          <p:nvPr/>
        </p:nvGraphicFramePr>
        <p:xfrm>
          <a:off x="3140148" y="1184349"/>
          <a:ext cx="7694428" cy="4801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9062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p:txBody>
          <a:bodyPr/>
          <a:lstStyle/>
          <a:p>
            <a:r>
              <a:rPr lang="en-US" dirty="0" smtClean="0"/>
              <a:t>Questions / Comments?</a:t>
            </a:r>
            <a:endParaRPr lang="en-US" dirty="0"/>
          </a:p>
        </p:txBody>
      </p:sp>
      <p:sp>
        <p:nvSpPr>
          <p:cNvPr id="9" name="Text Placeholder 8"/>
          <p:cNvSpPr>
            <a:spLocks noGrp="1"/>
          </p:cNvSpPr>
          <p:nvPr>
            <p:ph type="body" idx="1"/>
          </p:nvPr>
        </p:nvSpPr>
        <p:spPr/>
        <p:txBody>
          <a:bodyPr/>
          <a:lstStyle/>
          <a:p>
            <a:r>
              <a:rPr lang="en-US" dirty="0" smtClean="0"/>
              <a:t>Use the Chat/Question Box </a:t>
            </a:r>
          </a:p>
          <a:p>
            <a:r>
              <a:rPr lang="en-US" dirty="0" smtClean="0"/>
              <a:t>Or</a:t>
            </a:r>
          </a:p>
          <a:p>
            <a:r>
              <a:rPr lang="en-US" dirty="0" smtClean="0"/>
              <a:t>Contact: Jessica </a:t>
            </a:r>
            <a:r>
              <a:rPr lang="en-US" dirty="0"/>
              <a:t>Vavrus, Gov’t Relations Director, </a:t>
            </a:r>
            <a:r>
              <a:rPr lang="en-US" dirty="0">
                <a:hlinkClick r:id="rId3"/>
              </a:rPr>
              <a:t>j.vavrus@wssda.org</a:t>
            </a:r>
            <a:r>
              <a:rPr lang="en-US" dirty="0"/>
              <a:t>  </a:t>
            </a:r>
            <a:r>
              <a:rPr lang="en-US" dirty="0" smtClean="0"/>
              <a:t>; 360-890-5867</a:t>
            </a:r>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42</a:t>
            </a:fld>
            <a:endParaRPr lang="en-US"/>
          </a:p>
        </p:txBody>
      </p:sp>
    </p:spTree>
    <p:extLst>
      <p:ext uri="{BB962C8B-B14F-4D97-AF65-F5344CB8AC3E}">
        <p14:creationId xmlns:p14="http://schemas.microsoft.com/office/powerpoint/2010/main" val="33314559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6344015"/>
            <a:ext cx="821184" cy="45684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p:txBody>
          <a:bodyPr/>
          <a:lstStyle/>
          <a:p>
            <a:r>
              <a:rPr lang="en-US" dirty="0" smtClean="0"/>
              <a:t>Thank you!</a:t>
            </a:r>
            <a:endParaRPr lang="en-US" dirty="0"/>
          </a:p>
        </p:txBody>
      </p:sp>
      <p:sp>
        <p:nvSpPr>
          <p:cNvPr id="8" name="Text Placeholder 7"/>
          <p:cNvSpPr>
            <a:spLocks noGrp="1"/>
          </p:cNvSpPr>
          <p:nvPr>
            <p:ph type="body" idx="1"/>
          </p:nvPr>
        </p:nvSpPr>
        <p:spPr/>
        <p:txBody>
          <a:bodyPr/>
          <a:lstStyle/>
          <a:p>
            <a:r>
              <a:rPr lang="en-US" dirty="0" smtClean="0"/>
              <a:t>Talk to you next week!</a:t>
            </a:r>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43</a:t>
            </a:fld>
            <a:endParaRPr lang="en-US"/>
          </a:p>
        </p:txBody>
      </p:sp>
    </p:spTree>
    <p:extLst>
      <p:ext uri="{BB962C8B-B14F-4D97-AF65-F5344CB8AC3E}">
        <p14:creationId xmlns:p14="http://schemas.microsoft.com/office/powerpoint/2010/main" val="830641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6"/>
          <p:cNvSpPr>
            <a:spLocks noGrp="1"/>
          </p:cNvSpPr>
          <p:nvPr>
            <p:ph type="title"/>
          </p:nvPr>
        </p:nvSpPr>
        <p:spPr>
          <a:xfrm>
            <a:off x="468313" y="361950"/>
            <a:ext cx="8229600" cy="630238"/>
          </a:xfrm>
        </p:spPr>
        <p:txBody>
          <a:bodyPr>
            <a:normAutofit fontScale="90000"/>
          </a:bodyPr>
          <a:lstStyle/>
          <a:p>
            <a:r>
              <a:rPr lang="en-US" altLang="en-US" sz="3200" b="0" smtClean="0">
                <a:solidFill>
                  <a:schemeClr val="tx1"/>
                </a:solidFill>
              </a:rPr>
              <a:t>WSSDA’s Annual Position Review &amp; Prioritization Process</a:t>
            </a:r>
          </a:p>
        </p:txBody>
      </p:sp>
      <p:sp>
        <p:nvSpPr>
          <p:cNvPr id="2" name="Slide Number Placeholder 1"/>
          <p:cNvSpPr>
            <a:spLocks noGrp="1"/>
          </p:cNvSpPr>
          <p:nvPr>
            <p:ph type="sldNum" sz="quarter" idx="4294967295"/>
          </p:nvPr>
        </p:nvSpPr>
        <p:spPr>
          <a:xfrm>
            <a:off x="6477000" y="6300788"/>
            <a:ext cx="2133600" cy="365125"/>
          </a:xfrm>
        </p:spPr>
        <p:txBody>
          <a:bodyPr/>
          <a:lstStyle/>
          <a:p>
            <a:pPr>
              <a:defRPr/>
            </a:pPr>
            <a:fld id="{B1E2CD94-1BE6-436B-925C-E4A3541E1578}" type="slidenum">
              <a:rPr lang="en-US" smtClean="0"/>
              <a:pPr>
                <a:defRPr/>
              </a:pPr>
              <a:t>5</a:t>
            </a:fld>
            <a:endParaRPr lang="en-US"/>
          </a:p>
        </p:txBody>
      </p:sp>
      <p:graphicFrame>
        <p:nvGraphicFramePr>
          <p:cNvPr id="8" name="Diagram 7"/>
          <p:cNvGraphicFramePr/>
          <p:nvPr/>
        </p:nvGraphicFramePr>
        <p:xfrm>
          <a:off x="2071230" y="1238504"/>
          <a:ext cx="8686800" cy="4699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ectangle 10"/>
          <p:cNvSpPr/>
          <p:nvPr/>
        </p:nvSpPr>
        <p:spPr>
          <a:xfrm>
            <a:off x="230188" y="1558925"/>
            <a:ext cx="3681412" cy="4524375"/>
          </a:xfrm>
          <a:prstGeom prst="rect">
            <a:avLst/>
          </a:prstGeom>
        </p:spPr>
        <p:txBody>
          <a:bodyPr>
            <a:spAutoFit/>
          </a:bodyPr>
          <a:lstStyle/>
          <a:p>
            <a:pPr marL="285750" indent="-285750">
              <a:buFont typeface="Arial" pitchFamily="34" charset="0"/>
              <a:buChar char="•"/>
              <a:defRPr/>
            </a:pPr>
            <a:r>
              <a:rPr lang="en-US" dirty="0"/>
              <a:t>WSSDA’s Legislative Assembly is a key event that shapes WSSDA’s annual Legislative Priorities. </a:t>
            </a:r>
          </a:p>
          <a:p>
            <a:pPr marL="285750" indent="-285750">
              <a:buFont typeface="Arial" pitchFamily="34" charset="0"/>
              <a:buChar char="•"/>
              <a:defRPr/>
            </a:pPr>
            <a:endParaRPr lang="en-US" dirty="0"/>
          </a:p>
          <a:p>
            <a:pPr marL="285750" indent="-285750">
              <a:buFont typeface="Arial" pitchFamily="34" charset="0"/>
              <a:buChar char="•"/>
              <a:defRPr/>
            </a:pPr>
            <a:r>
              <a:rPr lang="en-US" dirty="0"/>
              <a:t>WSSDA’s Legislative Committee solicits input from all Washington school boards on issues affecting public education.</a:t>
            </a:r>
          </a:p>
          <a:p>
            <a:pPr>
              <a:defRPr/>
            </a:pPr>
            <a:endParaRPr lang="en-US" dirty="0"/>
          </a:p>
          <a:p>
            <a:pPr marL="285750" indent="-285750">
              <a:buFont typeface="Arial" pitchFamily="34" charset="0"/>
              <a:buChar char="•"/>
              <a:defRPr/>
            </a:pPr>
            <a:r>
              <a:rPr lang="en-US" dirty="0"/>
              <a:t>The Legislative Assembly then acts on these proposals and creates a comprehensive legislative agenda for the coming Legislative Session. </a:t>
            </a:r>
          </a:p>
        </p:txBody>
      </p:sp>
    </p:spTree>
    <p:extLst>
      <p:ext uri="{BB962C8B-B14F-4D97-AF65-F5344CB8AC3E}">
        <p14:creationId xmlns:p14="http://schemas.microsoft.com/office/powerpoint/2010/main" val="3010603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normAutofit/>
          </a:bodyPr>
          <a:lstStyle/>
          <a:p>
            <a:r>
              <a:rPr lang="en-US" sz="3600" dirty="0" smtClean="0"/>
              <a:t>2017 Legislative Assembly: What to expect</a:t>
            </a:r>
            <a:endParaRPr lang="en-US" sz="3600" dirty="0"/>
          </a:p>
        </p:txBody>
      </p:sp>
      <p:sp>
        <p:nvSpPr>
          <p:cNvPr id="6" name="Text Placeholder 5"/>
          <p:cNvSpPr>
            <a:spLocks noGrp="1"/>
          </p:cNvSpPr>
          <p:nvPr>
            <p:ph type="body" idx="1"/>
          </p:nvPr>
        </p:nvSpPr>
        <p:spPr/>
        <p:txBody>
          <a:bodyPr/>
          <a:lstStyle/>
          <a:p>
            <a:r>
              <a:rPr lang="en-US" dirty="0" smtClean="0"/>
              <a:t>Pre-Assembly Day (Friday)</a:t>
            </a:r>
            <a:endParaRPr lang="en-US" dirty="0"/>
          </a:p>
        </p:txBody>
      </p:sp>
      <p:sp>
        <p:nvSpPr>
          <p:cNvPr id="7" name="Content Placeholder 6"/>
          <p:cNvSpPr>
            <a:spLocks noGrp="1"/>
          </p:cNvSpPr>
          <p:nvPr>
            <p:ph sz="half" idx="2"/>
          </p:nvPr>
        </p:nvSpPr>
        <p:spPr>
          <a:xfrm>
            <a:off x="457200" y="2174874"/>
            <a:ext cx="3733800" cy="4302125"/>
          </a:xfrm>
        </p:spPr>
        <p:txBody>
          <a:bodyPr>
            <a:normAutofit fontScale="92500" lnSpcReduction="10000"/>
          </a:bodyPr>
          <a:lstStyle/>
          <a:p>
            <a:r>
              <a:rPr lang="en-US" sz="2200" dirty="0" smtClean="0"/>
              <a:t>WSSDA task-force meetings (AM)</a:t>
            </a:r>
          </a:p>
          <a:p>
            <a:r>
              <a:rPr lang="en-US" sz="2200" dirty="0" smtClean="0"/>
              <a:t>“New to Assembly” luncheon</a:t>
            </a:r>
          </a:p>
          <a:p>
            <a:r>
              <a:rPr lang="en-US" sz="2200" dirty="0" smtClean="0"/>
              <a:t>Pre-Assembly Program – presentations on key issues/hot topics related to WSSDA’s legislative positions</a:t>
            </a:r>
          </a:p>
          <a:p>
            <a:r>
              <a:rPr lang="en-US" sz="2200" dirty="0" smtClean="0"/>
              <a:t>Director Area Caucus meetings (tentative)</a:t>
            </a:r>
          </a:p>
          <a:p>
            <a:pPr marL="0" indent="0">
              <a:buNone/>
            </a:pPr>
            <a:endParaRPr lang="en-US" sz="1100" dirty="0" smtClean="0"/>
          </a:p>
          <a:p>
            <a:pPr marL="0" indent="0">
              <a:buNone/>
            </a:pPr>
            <a:r>
              <a:rPr lang="en-US" sz="2200" b="1" dirty="0" smtClean="0"/>
              <a:t>Who attends?</a:t>
            </a:r>
          </a:p>
          <a:p>
            <a:r>
              <a:rPr lang="en-US" sz="2200" dirty="0" smtClean="0"/>
              <a:t>Directors, superintendents, education stakeholder partners</a:t>
            </a:r>
          </a:p>
        </p:txBody>
      </p:sp>
      <p:sp>
        <p:nvSpPr>
          <p:cNvPr id="8" name="Text Placeholder 7"/>
          <p:cNvSpPr>
            <a:spLocks noGrp="1"/>
          </p:cNvSpPr>
          <p:nvPr>
            <p:ph type="body" sz="quarter" idx="3"/>
          </p:nvPr>
        </p:nvSpPr>
        <p:spPr/>
        <p:txBody>
          <a:bodyPr/>
          <a:lstStyle/>
          <a:p>
            <a:r>
              <a:rPr lang="en-US" dirty="0" smtClean="0"/>
              <a:t>Assembly Day (Saturday)</a:t>
            </a:r>
            <a:endParaRPr lang="en-US" dirty="0"/>
          </a:p>
        </p:txBody>
      </p:sp>
      <p:sp>
        <p:nvSpPr>
          <p:cNvPr id="9" name="Content Placeholder 8"/>
          <p:cNvSpPr>
            <a:spLocks noGrp="1"/>
          </p:cNvSpPr>
          <p:nvPr>
            <p:ph sz="quarter" idx="4"/>
          </p:nvPr>
        </p:nvSpPr>
        <p:spPr>
          <a:xfrm>
            <a:off x="4645025" y="2174874"/>
            <a:ext cx="4041775" cy="4149725"/>
          </a:xfrm>
        </p:spPr>
        <p:txBody>
          <a:bodyPr>
            <a:normAutofit lnSpcReduction="10000"/>
          </a:bodyPr>
          <a:lstStyle/>
          <a:p>
            <a:r>
              <a:rPr lang="en-US" sz="2000" dirty="0" smtClean="0"/>
              <a:t>“New to Assembly” refresher </a:t>
            </a:r>
          </a:p>
          <a:p>
            <a:r>
              <a:rPr lang="en-US" sz="2000" dirty="0" smtClean="0"/>
              <a:t>Deliberation, voting, prioritizing of positions</a:t>
            </a:r>
          </a:p>
          <a:p>
            <a:endParaRPr lang="en-US" sz="2000" dirty="0" smtClean="0"/>
          </a:p>
          <a:p>
            <a:endParaRPr lang="en-US" sz="2000" dirty="0"/>
          </a:p>
          <a:p>
            <a:endParaRPr lang="en-US" sz="2000" dirty="0" smtClean="0"/>
          </a:p>
          <a:p>
            <a:endParaRPr lang="en-US" sz="2000" dirty="0" smtClean="0"/>
          </a:p>
          <a:p>
            <a:pPr marL="0" indent="0">
              <a:buNone/>
            </a:pPr>
            <a:endParaRPr lang="en-US" sz="2000" dirty="0"/>
          </a:p>
          <a:p>
            <a:pPr marL="0" indent="0">
              <a:buNone/>
            </a:pPr>
            <a:r>
              <a:rPr lang="en-US" sz="2000" b="1" dirty="0"/>
              <a:t>Who attends?</a:t>
            </a:r>
          </a:p>
          <a:p>
            <a:r>
              <a:rPr lang="en-US" sz="2000" dirty="0"/>
              <a:t>Directors, </a:t>
            </a:r>
            <a:r>
              <a:rPr lang="en-US" sz="2000" dirty="0" smtClean="0"/>
              <a:t>superintendents</a:t>
            </a:r>
            <a:endParaRPr lang="en-US" sz="2000" dirty="0"/>
          </a:p>
          <a:p>
            <a:r>
              <a:rPr lang="en-US" sz="2000" dirty="0" smtClean="0"/>
              <a:t>Only district “delegates” are eligible to vote</a:t>
            </a:r>
            <a:endParaRPr lang="en-US" sz="2000" dirty="0"/>
          </a:p>
        </p:txBody>
      </p:sp>
      <p:sp>
        <p:nvSpPr>
          <p:cNvPr id="4" name="Slide Number Placeholder 3"/>
          <p:cNvSpPr>
            <a:spLocks noGrp="1"/>
          </p:cNvSpPr>
          <p:nvPr>
            <p:ph type="sldNum" sz="quarter" idx="12"/>
          </p:nvPr>
        </p:nvSpPr>
        <p:spPr/>
        <p:txBody>
          <a:bodyPr/>
          <a:lstStyle/>
          <a:p>
            <a:fld id="{BB6AA464-A7E6-497E-ADB9-393DA218FF05}" type="slidenum">
              <a:rPr lang="en-US" smtClean="0"/>
              <a:t>6</a:t>
            </a:fld>
            <a:endParaRPr lang="en-US"/>
          </a:p>
        </p:txBody>
      </p:sp>
      <p:sp>
        <p:nvSpPr>
          <p:cNvPr id="10" name="TextBox 9"/>
          <p:cNvSpPr txBox="1"/>
          <p:nvPr/>
        </p:nvSpPr>
        <p:spPr>
          <a:xfrm>
            <a:off x="457200" y="1143000"/>
            <a:ext cx="8153400" cy="369332"/>
          </a:xfrm>
          <a:prstGeom prst="rect">
            <a:avLst/>
          </a:prstGeom>
          <a:noFill/>
        </p:spPr>
        <p:txBody>
          <a:bodyPr wrap="square" rtlCol="0">
            <a:spAutoFit/>
          </a:bodyPr>
          <a:lstStyle/>
          <a:p>
            <a:pPr algn="ctr"/>
            <a:r>
              <a:rPr lang="en-US" dirty="0" smtClean="0"/>
              <a:t>September 22 &amp; 23, 2017, SeaTac, </a:t>
            </a:r>
            <a:r>
              <a:rPr lang="en-US" dirty="0" err="1" smtClean="0"/>
              <a:t>Southcenter</a:t>
            </a:r>
            <a:r>
              <a:rPr lang="en-US" dirty="0" smtClean="0"/>
              <a:t> </a:t>
            </a:r>
            <a:r>
              <a:rPr lang="en-US" dirty="0" err="1" smtClean="0"/>
              <a:t>DoubleTree</a:t>
            </a:r>
            <a:r>
              <a:rPr lang="en-US" dirty="0" smtClean="0"/>
              <a:t> Hotel</a:t>
            </a:r>
            <a:endParaRPr lang="en-US" dirty="0"/>
          </a:p>
        </p:txBody>
      </p:sp>
    </p:spTree>
    <p:extLst>
      <p:ext uri="{BB962C8B-B14F-4D97-AF65-F5344CB8AC3E}">
        <p14:creationId xmlns:p14="http://schemas.microsoft.com/office/powerpoint/2010/main" val="2768434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p:txBody>
          <a:bodyPr/>
          <a:lstStyle/>
          <a:p>
            <a:r>
              <a:rPr lang="en-US" dirty="0" smtClean="0"/>
              <a:t>Who Should Attend?</a:t>
            </a:r>
            <a:endParaRPr lang="en-US" dirty="0"/>
          </a:p>
        </p:txBody>
      </p:sp>
      <p:sp>
        <p:nvSpPr>
          <p:cNvPr id="8" name="Content Placeholder 7"/>
          <p:cNvSpPr>
            <a:spLocks noGrp="1"/>
          </p:cNvSpPr>
          <p:nvPr>
            <p:ph idx="1"/>
          </p:nvPr>
        </p:nvSpPr>
        <p:spPr>
          <a:xfrm>
            <a:off x="457200" y="1295400"/>
            <a:ext cx="8229600" cy="4830763"/>
          </a:xfrm>
        </p:spPr>
        <p:txBody>
          <a:bodyPr>
            <a:noAutofit/>
          </a:bodyPr>
          <a:lstStyle/>
          <a:p>
            <a:r>
              <a:rPr lang="en-US" sz="2400" dirty="0"/>
              <a:t>All school directors are encouraged to attend the Legislative Assembly. </a:t>
            </a:r>
            <a:endParaRPr lang="en-US" sz="2400" dirty="0" smtClean="0"/>
          </a:p>
          <a:p>
            <a:pPr lvl="1"/>
            <a:r>
              <a:rPr lang="en-US" sz="2000" dirty="0" smtClean="0"/>
              <a:t>Each board should at least identify ONE representative to attend who can advocate for the board’s priorities</a:t>
            </a:r>
            <a:endParaRPr lang="en-US" sz="2000" dirty="0"/>
          </a:p>
          <a:p>
            <a:endParaRPr lang="en-US" sz="2400" dirty="0"/>
          </a:p>
          <a:p>
            <a:r>
              <a:rPr lang="en-US" sz="2400" dirty="0"/>
              <a:t>District staff are also invited to attend, although only school directors may address the assembly and only one director per district may vote on each issue. </a:t>
            </a:r>
          </a:p>
          <a:p>
            <a:endParaRPr lang="en-US" sz="2400" dirty="0"/>
          </a:p>
          <a:p>
            <a:r>
              <a:rPr lang="en-US" sz="2400" dirty="0" smtClean="0"/>
              <a:t>While legislative representatives from each district normally serve as delegates to the assembly, voting credentials may be shared among attending directors at each board’s discretion.</a:t>
            </a:r>
          </a:p>
          <a:p>
            <a:endParaRPr lang="en-US" sz="2400" dirty="0"/>
          </a:p>
        </p:txBody>
      </p:sp>
      <p:sp>
        <p:nvSpPr>
          <p:cNvPr id="2" name="Slide Number Placeholder 1"/>
          <p:cNvSpPr>
            <a:spLocks noGrp="1"/>
          </p:cNvSpPr>
          <p:nvPr>
            <p:ph type="sldNum" sz="quarter" idx="12"/>
          </p:nvPr>
        </p:nvSpPr>
        <p:spPr/>
        <p:txBody>
          <a:bodyPr/>
          <a:lstStyle/>
          <a:p>
            <a:fld id="{BB6AA464-A7E6-497E-ADB9-393DA218FF05}" type="slidenum">
              <a:rPr lang="en-US" smtClean="0"/>
              <a:t>7</a:t>
            </a:fld>
            <a:endParaRPr lang="en-US"/>
          </a:p>
        </p:txBody>
      </p:sp>
    </p:spTree>
    <p:extLst>
      <p:ext uri="{BB962C8B-B14F-4D97-AF65-F5344CB8AC3E}">
        <p14:creationId xmlns:p14="http://schemas.microsoft.com/office/powerpoint/2010/main" val="2581530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District participation is essential</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a:p>
          <a:p>
            <a:r>
              <a:rPr lang="en-US" dirty="0" smtClean="0"/>
              <a:t>Each school board designates a “delegate” with voting credentials (usually the Legislative Representative)</a:t>
            </a:r>
          </a:p>
          <a:p>
            <a:pPr lvl="1"/>
            <a:r>
              <a:rPr lang="en-US" dirty="0" smtClean="0"/>
              <a:t>Often</a:t>
            </a:r>
            <a:r>
              <a:rPr lang="en-US" dirty="0"/>
              <a:t>, boards have more than one person attend Assembly with the delegate to allow for discussions on issues</a:t>
            </a:r>
          </a:p>
          <a:p>
            <a:pPr marL="0" indent="0">
              <a:buNone/>
            </a:pPr>
            <a:endParaRPr lang="en-US" dirty="0" smtClean="0"/>
          </a:p>
          <a:p>
            <a:r>
              <a:rPr lang="en-US" dirty="0" smtClean="0"/>
              <a:t>The districts that attend, vote, and prioritize positions at the Assembly set the course for WSSDA’s legislative platform in the coming session!</a:t>
            </a:r>
          </a:p>
          <a:p>
            <a:pPr marL="457200" lvl="1" indent="0">
              <a:buNone/>
            </a:pPr>
            <a:endParaRPr lang="en-US" dirty="0" smtClean="0"/>
          </a:p>
          <a:p>
            <a:pPr lvl="1"/>
            <a:endParaRPr lang="en-US" dirty="0"/>
          </a:p>
          <a:p>
            <a:pPr lvl="1"/>
            <a:endParaRPr lang="en-US"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054539592"/>
              </p:ext>
            </p:extLst>
          </p:nvPr>
        </p:nvGraphicFramePr>
        <p:xfrm>
          <a:off x="533400" y="1371600"/>
          <a:ext cx="8001000" cy="1219200"/>
        </p:xfrm>
        <a:graphic>
          <a:graphicData uri="http://schemas.openxmlformats.org/drawingml/2006/table">
            <a:tbl>
              <a:tblPr firstRow="1" bandRow="1">
                <a:tableStyleId>{5C22544A-7EE6-4342-B048-85BDC9FD1C3A}</a:tableStyleId>
              </a:tblPr>
              <a:tblGrid>
                <a:gridCol w="1905000"/>
                <a:gridCol w="914400"/>
                <a:gridCol w="838200"/>
                <a:gridCol w="838200"/>
                <a:gridCol w="914400"/>
                <a:gridCol w="914400"/>
                <a:gridCol w="838200"/>
                <a:gridCol w="838200"/>
              </a:tblGrid>
              <a:tr h="383045">
                <a:tc>
                  <a:txBody>
                    <a:bodyPr/>
                    <a:lstStyle/>
                    <a:p>
                      <a:endParaRPr lang="en-US" dirty="0"/>
                    </a:p>
                  </a:txBody>
                  <a:tcPr/>
                </a:tc>
                <a:tc>
                  <a:txBody>
                    <a:bodyPr/>
                    <a:lstStyle/>
                    <a:p>
                      <a:pPr algn="ctr" fontAlgn="b"/>
                      <a:r>
                        <a:rPr lang="en-US" sz="1400" b="1" u="none" strike="noStrike" dirty="0">
                          <a:effectLst/>
                        </a:rPr>
                        <a:t>LA 2010</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b="1" u="none" strike="noStrike" dirty="0">
                          <a:effectLst/>
                        </a:rPr>
                        <a:t>LA 2011</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b="1" u="none" strike="noStrike" dirty="0">
                          <a:effectLst/>
                        </a:rPr>
                        <a:t>LA 2012</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b="1" u="none" strike="noStrike" dirty="0">
                          <a:effectLst/>
                        </a:rPr>
                        <a:t>LA 2013</a:t>
                      </a:r>
                      <a:endParaRPr lang="en-US" sz="1400" b="1" i="0" u="none" strike="noStrike" dirty="0">
                        <a:solidFill>
                          <a:srgbClr val="000000"/>
                        </a:solidFill>
                        <a:effectLst/>
                        <a:latin typeface="Arial"/>
                      </a:endParaRPr>
                    </a:p>
                  </a:txBody>
                  <a:tcPr marL="9525" marR="9525" marT="9525" marB="0" anchor="b"/>
                </a:tc>
                <a:tc>
                  <a:txBody>
                    <a:bodyPr/>
                    <a:lstStyle/>
                    <a:p>
                      <a:pPr algn="l" fontAlgn="b"/>
                      <a:r>
                        <a:rPr lang="en-US" sz="1400" b="1" u="none" strike="noStrike" dirty="0">
                          <a:effectLst/>
                        </a:rPr>
                        <a:t>LA 2014</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b="1" u="none" strike="noStrike" dirty="0">
                          <a:effectLst/>
                        </a:rPr>
                        <a:t>LA 2015</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b="1" u="none" strike="noStrike" dirty="0">
                          <a:effectLst/>
                        </a:rPr>
                        <a:t>LA 2016</a:t>
                      </a:r>
                      <a:endParaRPr lang="en-US" sz="1400" b="1" i="0" u="none" strike="noStrike" dirty="0">
                        <a:solidFill>
                          <a:srgbClr val="000000"/>
                        </a:solidFill>
                        <a:effectLst/>
                        <a:latin typeface="Arial"/>
                      </a:endParaRPr>
                    </a:p>
                  </a:txBody>
                  <a:tcPr marL="9525" marR="9525" marT="9525" marB="0" anchor="b"/>
                </a:tc>
              </a:tr>
              <a:tr h="529310">
                <a:tc>
                  <a:txBody>
                    <a:bodyPr/>
                    <a:lstStyle/>
                    <a:p>
                      <a:pPr algn="l" fontAlgn="b"/>
                      <a:r>
                        <a:rPr lang="en-US" sz="1400" b="1" u="none" strike="noStrike" dirty="0" smtClean="0">
                          <a:effectLst/>
                        </a:rPr>
                        <a:t>Number of Districts Represented</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85</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84</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102</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95</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91</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92</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99</a:t>
                      </a:r>
                      <a:endParaRPr lang="en-US" sz="1400" b="1" i="0" u="none" strike="noStrike" dirty="0">
                        <a:solidFill>
                          <a:srgbClr val="000000"/>
                        </a:solidFill>
                        <a:effectLst/>
                        <a:latin typeface="Arial"/>
                      </a:endParaRPr>
                    </a:p>
                  </a:txBody>
                  <a:tcPr marL="9525" marR="9525" marT="9525" marB="0" anchor="b"/>
                </a:tc>
              </a:tr>
              <a:tr h="306845">
                <a:tc>
                  <a:txBody>
                    <a:bodyPr/>
                    <a:lstStyle/>
                    <a:p>
                      <a:pPr algn="r" fontAlgn="b"/>
                      <a:r>
                        <a:rPr lang="en-US" sz="1400" b="1" u="none" strike="noStrike" dirty="0">
                          <a:effectLst/>
                        </a:rPr>
                        <a:t> </a:t>
                      </a:r>
                      <a:r>
                        <a:rPr lang="en-US" sz="1400" b="1" u="none" strike="noStrike" dirty="0" smtClean="0">
                          <a:effectLst/>
                        </a:rPr>
                        <a:t>Percentage of Districts</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a:effectLst/>
                        </a:rPr>
                        <a:t>29%</a:t>
                      </a:r>
                      <a:endParaRPr lang="en-US" sz="1400" b="1" i="0" u="none" strike="noStrike">
                        <a:solidFill>
                          <a:srgbClr val="000000"/>
                        </a:solidFill>
                        <a:effectLst/>
                        <a:latin typeface="Arial"/>
                      </a:endParaRPr>
                    </a:p>
                  </a:txBody>
                  <a:tcPr marL="9525" marR="9525" marT="9525" marB="0" anchor="b"/>
                </a:tc>
                <a:tc>
                  <a:txBody>
                    <a:bodyPr/>
                    <a:lstStyle/>
                    <a:p>
                      <a:pPr algn="ctr" fontAlgn="b"/>
                      <a:r>
                        <a:rPr lang="en-US" sz="1400" u="none" strike="noStrike">
                          <a:effectLst/>
                        </a:rPr>
                        <a:t>28%</a:t>
                      </a:r>
                      <a:endParaRPr lang="en-US" sz="1400" b="1" i="0" u="none" strike="noStrike">
                        <a:solidFill>
                          <a:srgbClr val="000000"/>
                        </a:solidFill>
                        <a:effectLst/>
                        <a:latin typeface="Arial"/>
                      </a:endParaRPr>
                    </a:p>
                  </a:txBody>
                  <a:tcPr marL="9525" marR="9525" marT="9525" marB="0" anchor="b"/>
                </a:tc>
                <a:tc>
                  <a:txBody>
                    <a:bodyPr/>
                    <a:lstStyle/>
                    <a:p>
                      <a:pPr algn="ctr" fontAlgn="b"/>
                      <a:r>
                        <a:rPr lang="en-US" sz="1400" u="none" strike="noStrike">
                          <a:effectLst/>
                        </a:rPr>
                        <a:t>35%</a:t>
                      </a:r>
                      <a:endParaRPr lang="en-US" sz="1400" b="1" i="0" u="none" strike="noStrike">
                        <a:solidFill>
                          <a:srgbClr val="000000"/>
                        </a:solidFill>
                        <a:effectLst/>
                        <a:latin typeface="Arial"/>
                      </a:endParaRPr>
                    </a:p>
                  </a:txBody>
                  <a:tcPr marL="9525" marR="9525" marT="9525" marB="0" anchor="b"/>
                </a:tc>
                <a:tc>
                  <a:txBody>
                    <a:bodyPr/>
                    <a:lstStyle/>
                    <a:p>
                      <a:pPr algn="ctr" fontAlgn="b"/>
                      <a:r>
                        <a:rPr lang="en-US" sz="1400" u="none" strike="noStrike" dirty="0">
                          <a:effectLst/>
                        </a:rPr>
                        <a:t>32%</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31%</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31%</a:t>
                      </a:r>
                      <a:endParaRPr lang="en-US" sz="1400" b="1" i="0" u="none" strike="noStrike" dirty="0">
                        <a:solidFill>
                          <a:srgbClr val="000000"/>
                        </a:solidFill>
                        <a:effectLst/>
                        <a:latin typeface="Arial"/>
                      </a:endParaRPr>
                    </a:p>
                  </a:txBody>
                  <a:tcPr marL="9525" marR="9525" marT="9525" marB="0" anchor="b"/>
                </a:tc>
                <a:tc>
                  <a:txBody>
                    <a:bodyPr/>
                    <a:lstStyle/>
                    <a:p>
                      <a:pPr algn="ctr" fontAlgn="b"/>
                      <a:r>
                        <a:rPr lang="en-US" sz="1400" u="none" strike="noStrike" dirty="0">
                          <a:effectLst/>
                        </a:rPr>
                        <a:t>34%</a:t>
                      </a:r>
                      <a:endParaRPr lang="en-US" sz="1400" b="1" i="0" u="none" strike="noStrike" dirty="0">
                        <a:solidFill>
                          <a:srgbClr val="000000"/>
                        </a:solidFill>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2688448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a:xfrm>
            <a:off x="152400" y="152400"/>
            <a:ext cx="8839200" cy="1143000"/>
          </a:xfrm>
        </p:spPr>
        <p:txBody>
          <a:bodyPr>
            <a:noAutofit/>
          </a:bodyPr>
          <a:lstStyle/>
          <a:p>
            <a:r>
              <a:rPr lang="en-US" sz="3200" dirty="0" smtClean="0"/>
              <a:t>Get Involved:</a:t>
            </a:r>
            <a:br>
              <a:rPr lang="en-US" sz="3200" dirty="0" smtClean="0"/>
            </a:br>
            <a:r>
              <a:rPr lang="en-US" sz="3200" dirty="0" smtClean="0"/>
              <a:t>Learn about the process and WSSDA’s current legislative positions</a:t>
            </a:r>
            <a:endParaRPr lang="en-US" sz="3200" dirty="0"/>
          </a:p>
        </p:txBody>
      </p:sp>
      <p:sp>
        <p:nvSpPr>
          <p:cNvPr id="8" name="Content Placeholder 7"/>
          <p:cNvSpPr>
            <a:spLocks noGrp="1"/>
          </p:cNvSpPr>
          <p:nvPr>
            <p:ph idx="1"/>
          </p:nvPr>
        </p:nvSpPr>
        <p:spPr>
          <a:xfrm>
            <a:off x="457200" y="1524000"/>
            <a:ext cx="8458200" cy="4800600"/>
          </a:xfrm>
        </p:spPr>
        <p:txBody>
          <a:bodyPr>
            <a:normAutofit fontScale="92500" lnSpcReduction="10000"/>
          </a:bodyPr>
          <a:lstStyle/>
          <a:p>
            <a:pPr lvl="0">
              <a:buFont typeface="Wingdings" pitchFamily="2" charset="2"/>
              <a:buChar char="ü"/>
            </a:pPr>
            <a:r>
              <a:rPr lang="en-US" sz="2600" b="1" dirty="0" smtClean="0"/>
              <a:t>Participate in / view WSSDA’s informational webinar </a:t>
            </a:r>
            <a:r>
              <a:rPr lang="en-US" sz="2600" dirty="0" smtClean="0"/>
              <a:t>(March 31)</a:t>
            </a:r>
          </a:p>
          <a:p>
            <a:pPr marL="0" lvl="0" indent="0">
              <a:buNone/>
            </a:pPr>
            <a:endParaRPr lang="en-US" sz="2600" b="1" dirty="0" smtClean="0"/>
          </a:p>
          <a:p>
            <a:pPr lvl="0">
              <a:buFont typeface="Wingdings" pitchFamily="2" charset="2"/>
              <a:buChar char="ü"/>
            </a:pPr>
            <a:r>
              <a:rPr lang="en-US" sz="2600" b="1" dirty="0" smtClean="0"/>
              <a:t>Review WSSDA’s 2017 Legislative Positions and Priority Ranking</a:t>
            </a:r>
          </a:p>
          <a:p>
            <a:pPr lvl="1">
              <a:buFont typeface="Arial" panose="020B0604020202020204" pitchFamily="34" charset="0"/>
              <a:buChar char="•"/>
            </a:pPr>
            <a:r>
              <a:rPr lang="en-US" sz="2200" dirty="0">
                <a:hlinkClick r:id="rId4"/>
              </a:rPr>
              <a:t>http://</a:t>
            </a:r>
            <a:r>
              <a:rPr lang="en-US" sz="2200" dirty="0" smtClean="0">
                <a:hlinkClick r:id="rId4"/>
              </a:rPr>
              <a:t>wssda.org/Legislative/OurPrioritiesPositions.aspx</a:t>
            </a:r>
            <a:r>
              <a:rPr lang="en-US" sz="2200" dirty="0" smtClean="0"/>
              <a:t> </a:t>
            </a:r>
          </a:p>
          <a:p>
            <a:pPr lvl="1">
              <a:buFont typeface="Arial" panose="020B0604020202020204" pitchFamily="34" charset="0"/>
              <a:buChar char="•"/>
            </a:pPr>
            <a:r>
              <a:rPr lang="en-US" sz="2200" dirty="0">
                <a:hlinkClick r:id="rId5"/>
              </a:rPr>
              <a:t>http://</a:t>
            </a:r>
            <a:r>
              <a:rPr lang="en-US" sz="2200" dirty="0" smtClean="0">
                <a:hlinkClick r:id="rId5"/>
              </a:rPr>
              <a:t>wssda.org/Events/LegislativeAssembly.aspx</a:t>
            </a:r>
            <a:r>
              <a:rPr lang="en-US" sz="2200" dirty="0" smtClean="0"/>
              <a:t> </a:t>
            </a:r>
          </a:p>
          <a:p>
            <a:pPr marL="457200" lvl="1" indent="0">
              <a:buNone/>
            </a:pPr>
            <a:endParaRPr lang="en-US" sz="1500" dirty="0" smtClean="0"/>
          </a:p>
          <a:p>
            <a:pPr marL="457200" lvl="1" indent="0">
              <a:buNone/>
            </a:pPr>
            <a:endParaRPr lang="en-US" sz="1500" dirty="0"/>
          </a:p>
          <a:p>
            <a:pPr>
              <a:buFont typeface="Wingdings" pitchFamily="2" charset="2"/>
              <a:buChar char="ü"/>
            </a:pPr>
            <a:r>
              <a:rPr lang="en-US" sz="2600" b="1" dirty="0" smtClean="0"/>
              <a:t>Establish the top priorities your Board cares about</a:t>
            </a:r>
          </a:p>
          <a:p>
            <a:pPr lvl="1">
              <a:buFont typeface="Arial" panose="020B0604020202020204" pitchFamily="34" charset="0"/>
              <a:buChar char="•"/>
            </a:pPr>
            <a:r>
              <a:rPr lang="en-US" sz="2200" dirty="0" smtClean="0"/>
              <a:t>Review WSSDA positions in light of your Board’s priorities</a:t>
            </a:r>
          </a:p>
          <a:p>
            <a:pPr lvl="2"/>
            <a:r>
              <a:rPr lang="en-US" sz="2200" dirty="0" smtClean="0"/>
              <a:t>Which positions should continue?</a:t>
            </a:r>
          </a:p>
          <a:p>
            <a:pPr lvl="2"/>
            <a:r>
              <a:rPr lang="en-US" sz="2200" dirty="0" smtClean="0"/>
              <a:t>Are there positions missing on important issues? </a:t>
            </a:r>
          </a:p>
          <a:p>
            <a:pPr marL="0" lvl="0" indent="0">
              <a:buNone/>
            </a:pPr>
            <a:endParaRPr lang="en-US" sz="1900" dirty="0" smtClean="0"/>
          </a:p>
          <a:p>
            <a:pPr marL="0" lvl="0" indent="0">
              <a:buNone/>
            </a:pPr>
            <a:endParaRPr lang="en-US" sz="1900" dirty="0" smtClean="0"/>
          </a:p>
        </p:txBody>
      </p:sp>
      <p:sp>
        <p:nvSpPr>
          <p:cNvPr id="2" name="Slide Number Placeholder 1"/>
          <p:cNvSpPr>
            <a:spLocks noGrp="1"/>
          </p:cNvSpPr>
          <p:nvPr>
            <p:ph type="sldNum" sz="quarter" idx="12"/>
          </p:nvPr>
        </p:nvSpPr>
        <p:spPr/>
        <p:txBody>
          <a:bodyPr/>
          <a:lstStyle/>
          <a:p>
            <a:fld id="{BB6AA464-A7E6-497E-ADB9-393DA218FF05}" type="slidenum">
              <a:rPr lang="en-US" smtClean="0"/>
              <a:t>9</a:t>
            </a:fld>
            <a:endParaRPr lang="en-US"/>
          </a:p>
        </p:txBody>
      </p:sp>
    </p:spTree>
    <p:extLst>
      <p:ext uri="{BB962C8B-B14F-4D97-AF65-F5344CB8AC3E}">
        <p14:creationId xmlns:p14="http://schemas.microsoft.com/office/powerpoint/2010/main" val="2407610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6486</TotalTime>
  <Words>3681</Words>
  <Application>Microsoft Office PowerPoint</Application>
  <PresentationFormat>On-screen Show (4:3)</PresentationFormat>
  <Paragraphs>600</Paragraphs>
  <Slides>43</Slides>
  <Notes>18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WSSDA’s Weekly Webinar: Legislative Assembly Preparations Week 12 Update</vt:lpstr>
      <vt:lpstr>Welcome! Please type your name, school district / organization, and role into the chat box!</vt:lpstr>
      <vt:lpstr>Today’s Focus</vt:lpstr>
      <vt:lpstr>Wssda’s legislative assembly</vt:lpstr>
      <vt:lpstr>WSSDA’s Annual Position Review &amp; Prioritization Process</vt:lpstr>
      <vt:lpstr>2017 Legislative Assembly: What to expect</vt:lpstr>
      <vt:lpstr>Who Should Attend?</vt:lpstr>
      <vt:lpstr>School District participation is essential</vt:lpstr>
      <vt:lpstr>Get Involved: Learn about the process and WSSDA’s current legislative positions</vt:lpstr>
      <vt:lpstr>Navigating WSSDA Positions http://wssda.org/Legislative/OurPrioritiesPositions.aspx  </vt:lpstr>
      <vt:lpstr>Navigating WSSDA Positions, Cont. </vt:lpstr>
      <vt:lpstr>2017 WSSDA Legislative Priorities http://wssda.org/Legislative/OurPrioritiesPositions.aspx </vt:lpstr>
      <vt:lpstr>Get Involved: Submit a position proposal</vt:lpstr>
      <vt:lpstr>Get Involved: Submitting a position proposal</vt:lpstr>
      <vt:lpstr>Get Involved: Submit a Proposal &amp; Participate in the Process</vt:lpstr>
      <vt:lpstr>Key Dates</vt:lpstr>
      <vt:lpstr>Next Steps</vt:lpstr>
      <vt:lpstr>Questions?  Thoughts?  Clarifications?</vt:lpstr>
      <vt:lpstr>Legislative updates: Week 12</vt:lpstr>
      <vt:lpstr>Key Session Dates</vt:lpstr>
      <vt:lpstr>Law-Making Process – where are we now?</vt:lpstr>
      <vt:lpstr>What is the status of XX bill?</vt:lpstr>
      <vt:lpstr>Understanding “dead” bills &amp; how to revive</vt:lpstr>
      <vt:lpstr>Week  Schedule, Participating &amp; Providing Input</vt:lpstr>
      <vt:lpstr>Week 12 Recap and Week 13 Preview: Highlighted Bill / Issue Actions </vt:lpstr>
      <vt:lpstr>Week 12 Recap and Week 13 Preview: Highlighted Bill / Issue Actions </vt:lpstr>
      <vt:lpstr>Week 12 Recap and Week 13 Preview: Highlighted Bill / Issue Actions </vt:lpstr>
      <vt:lpstr>Week 12 Recap and Week 13 Preview: Highlighted Bill / Issue Actions </vt:lpstr>
      <vt:lpstr>Deeper dive &amp; foundations</vt:lpstr>
      <vt:lpstr>Past Deep Dive Topics</vt:lpstr>
      <vt:lpstr>2017-19 House Operating Budget Proposal</vt:lpstr>
      <vt:lpstr>Operating &amp; Education Budget Next Steps</vt:lpstr>
      <vt:lpstr>2017-19 Capital Budget Proposals</vt:lpstr>
      <vt:lpstr>Upcoming events  Next Week’s Webinar</vt:lpstr>
      <vt:lpstr>Upcoming Events</vt:lpstr>
      <vt:lpstr>Next Week’s Webinar</vt:lpstr>
      <vt:lpstr>resources</vt:lpstr>
      <vt:lpstr>WA State Legislature Resources</vt:lpstr>
      <vt:lpstr>WSSDA Resources for learning and communications </vt:lpstr>
      <vt:lpstr>WSSDA Resources, cont’d</vt:lpstr>
      <vt:lpstr>In closing….Why are YOUR legislative partnerships &amp; priorities important?</vt:lpstr>
      <vt:lpstr>Questions / Comments?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Legislative Assembly</dc:title>
  <dc:creator>Twombly, Abigail (WSSDA)</dc:creator>
  <cp:lastModifiedBy>Vavrus, Jessica (WSSDA)</cp:lastModifiedBy>
  <cp:revision>203</cp:revision>
  <cp:lastPrinted>2017-03-31T18:53:56Z</cp:lastPrinted>
  <dcterms:created xsi:type="dcterms:W3CDTF">2016-03-17T15:32:55Z</dcterms:created>
  <dcterms:modified xsi:type="dcterms:W3CDTF">2017-03-31T20:15:43Z</dcterms:modified>
</cp:coreProperties>
</file>