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5" r:id="rId3"/>
    <p:sldId id="305" r:id="rId4"/>
    <p:sldId id="281" r:id="rId5"/>
    <p:sldId id="316" r:id="rId6"/>
    <p:sldId id="319" r:id="rId7"/>
    <p:sldId id="338" r:id="rId8"/>
    <p:sldId id="317" r:id="rId9"/>
    <p:sldId id="342" r:id="rId10"/>
    <p:sldId id="337" r:id="rId11"/>
    <p:sldId id="318" r:id="rId12"/>
    <p:sldId id="306" r:id="rId13"/>
    <p:sldId id="343" r:id="rId14"/>
    <p:sldId id="344" r:id="rId15"/>
    <p:sldId id="310" r:id="rId16"/>
    <p:sldId id="340" r:id="rId17"/>
    <p:sldId id="336" r:id="rId18"/>
    <p:sldId id="341" r:id="rId19"/>
    <p:sldId id="320" r:id="rId20"/>
    <p:sldId id="301" r:id="rId21"/>
    <p:sldId id="295" r:id="rId22"/>
    <p:sldId id="302" r:id="rId23"/>
    <p:sldId id="303" r:id="rId24"/>
    <p:sldId id="304" r:id="rId25"/>
    <p:sldId id="333" r:id="rId26"/>
    <p:sldId id="293" r:id="rId27"/>
    <p:sldId id="294" r:id="rId2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76"/>
    <a:srgbClr val="97D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1105" autoAdjust="0"/>
  </p:normalViewPr>
  <p:slideViewPr>
    <p:cSldViewPr>
      <p:cViewPr>
        <p:scale>
          <a:sx n="50" d="100"/>
          <a:sy n="50" d="100"/>
        </p:scale>
        <p:origin x="-143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8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362B2-18DC-40DF-9F82-798A18F4DC4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553C6D-9D2F-437D-98AB-4D1F1462A6F9}">
      <dgm:prSet phldrT="[Text]"/>
      <dgm:spPr/>
      <dgm:t>
        <a:bodyPr/>
        <a:lstStyle/>
        <a:p>
          <a:r>
            <a:rPr lang="en-US" dirty="0" smtClean="0"/>
            <a:t>1.1 million</a:t>
          </a:r>
          <a:endParaRPr lang="en-US" dirty="0"/>
        </a:p>
      </dgm:t>
    </dgm:pt>
    <dgm:pt modelId="{7520F3C7-8095-42DB-A42B-12F45FAFA849}" type="parTrans" cxnId="{91E4A03F-A90A-4175-8B92-B942CA59EB72}">
      <dgm:prSet/>
      <dgm:spPr/>
      <dgm:t>
        <a:bodyPr/>
        <a:lstStyle/>
        <a:p>
          <a:endParaRPr lang="en-US"/>
        </a:p>
      </dgm:t>
    </dgm:pt>
    <dgm:pt modelId="{4780210B-7731-4E73-878D-CE6910D40349}" type="sibTrans" cxnId="{91E4A03F-A90A-4175-8B92-B942CA59EB72}">
      <dgm:prSet/>
      <dgm:spPr/>
      <dgm:t>
        <a:bodyPr/>
        <a:lstStyle/>
        <a:p>
          <a:r>
            <a:rPr lang="en-US" dirty="0" smtClean="0"/>
            <a:t>K-12 Students</a:t>
          </a:r>
          <a:endParaRPr lang="en-US" dirty="0"/>
        </a:p>
      </dgm:t>
    </dgm:pt>
    <dgm:pt modelId="{BC8FC7E8-B2AD-4065-963B-30623D2A49F6}">
      <dgm:prSet phldrT="[Text]"/>
      <dgm:spPr/>
      <dgm:t>
        <a:bodyPr/>
        <a:lstStyle/>
        <a:p>
          <a:r>
            <a:rPr lang="en-US" dirty="0" smtClean="0"/>
            <a:t>295</a:t>
          </a:r>
          <a:endParaRPr lang="en-US" dirty="0"/>
        </a:p>
      </dgm:t>
    </dgm:pt>
    <dgm:pt modelId="{DAD5E90D-0FA7-4B1E-AD01-2463A34537EE}" type="parTrans" cxnId="{D45A76B0-4CED-4DD8-80C8-35144DD95BDF}">
      <dgm:prSet/>
      <dgm:spPr/>
      <dgm:t>
        <a:bodyPr/>
        <a:lstStyle/>
        <a:p>
          <a:endParaRPr lang="en-US"/>
        </a:p>
      </dgm:t>
    </dgm:pt>
    <dgm:pt modelId="{CD874FB4-2438-4160-8DEE-3A1B678E3F80}" type="sibTrans" cxnId="{D45A76B0-4CED-4DD8-80C8-35144DD95BDF}">
      <dgm:prSet/>
      <dgm:spPr/>
      <dgm:t>
        <a:bodyPr/>
        <a:lstStyle/>
        <a:p>
          <a:r>
            <a:rPr lang="en-US" dirty="0" smtClean="0"/>
            <a:t>School districts</a:t>
          </a:r>
          <a:endParaRPr lang="en-US" dirty="0"/>
        </a:p>
      </dgm:t>
    </dgm:pt>
    <dgm:pt modelId="{2B253F46-7848-4226-8026-C36737FD90C0}">
      <dgm:prSet phldrT="[Text]"/>
      <dgm:spPr/>
      <dgm:t>
        <a:bodyPr/>
        <a:lstStyle/>
        <a:p>
          <a:r>
            <a:rPr lang="en-US" dirty="0" smtClean="0"/>
            <a:t>147 </a:t>
          </a:r>
          <a:endParaRPr lang="en-US" dirty="0"/>
        </a:p>
      </dgm:t>
    </dgm:pt>
    <dgm:pt modelId="{3A9D54D8-1223-4665-8571-F1D8AFEF2303}" type="parTrans" cxnId="{B1FA27D2-D37A-4837-82F2-8BDD14B51126}">
      <dgm:prSet/>
      <dgm:spPr/>
      <dgm:t>
        <a:bodyPr/>
        <a:lstStyle/>
        <a:p>
          <a:endParaRPr lang="en-US"/>
        </a:p>
      </dgm:t>
    </dgm:pt>
    <dgm:pt modelId="{B0232C16-24BF-43C6-9244-57ABC0BE6E95}" type="sibTrans" cxnId="{B1FA27D2-D37A-4837-82F2-8BDD14B51126}">
      <dgm:prSet/>
      <dgm:spPr/>
      <dgm:t>
        <a:bodyPr/>
        <a:lstStyle/>
        <a:p>
          <a:r>
            <a:rPr lang="en-US" dirty="0" smtClean="0"/>
            <a:t>Legislators</a:t>
          </a:r>
          <a:endParaRPr lang="en-US" dirty="0"/>
        </a:p>
      </dgm:t>
    </dgm:pt>
    <dgm:pt modelId="{AD47F150-87C4-463B-ADCA-D121440CB37D}">
      <dgm:prSet phldrT="[Text]"/>
      <dgm:spPr/>
      <dgm:t>
        <a:bodyPr/>
        <a:lstStyle/>
        <a:p>
          <a:r>
            <a:rPr lang="en-US" dirty="0" smtClean="0"/>
            <a:t>1,477</a:t>
          </a:r>
          <a:endParaRPr lang="en-US" dirty="0"/>
        </a:p>
      </dgm:t>
    </dgm:pt>
    <dgm:pt modelId="{6C9F0E2E-CA36-45B4-BD04-2B93A7F289CF}" type="parTrans" cxnId="{0EBFB38A-90E6-40F4-941C-29F501D4B01F}">
      <dgm:prSet/>
      <dgm:spPr/>
      <dgm:t>
        <a:bodyPr/>
        <a:lstStyle/>
        <a:p>
          <a:endParaRPr lang="en-US"/>
        </a:p>
      </dgm:t>
    </dgm:pt>
    <dgm:pt modelId="{FD0CAD4E-5FA3-42AC-BDBB-13B7A659310D}" type="sibTrans" cxnId="{0EBFB38A-90E6-40F4-941C-29F501D4B01F}">
      <dgm:prSet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7A8C8556-A466-4723-A603-6897F4A904C6}" type="pres">
      <dgm:prSet presAssocID="{263362B2-18DC-40DF-9F82-798A18F4DC4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66AED1-BDC0-4F80-B852-87C58F04A4F2}" type="pres">
      <dgm:prSet presAssocID="{41553C6D-9D2F-437D-98AB-4D1F1462A6F9}" presName="composite" presStyleCnt="0"/>
      <dgm:spPr/>
    </dgm:pt>
    <dgm:pt modelId="{D42C427A-0E5F-4769-ABAF-EF88BD9660E0}" type="pres">
      <dgm:prSet presAssocID="{41553C6D-9D2F-437D-98AB-4D1F1462A6F9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D40C8-A3E4-41A1-A579-915949B2EFB1}" type="pres">
      <dgm:prSet presAssocID="{41553C6D-9D2F-437D-98AB-4D1F1462A6F9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67DE9-FE32-4162-B2F4-C70A058336D0}" type="pres">
      <dgm:prSet presAssocID="{41553C6D-9D2F-437D-98AB-4D1F1462A6F9}" presName="BalanceSpacing" presStyleCnt="0"/>
      <dgm:spPr/>
    </dgm:pt>
    <dgm:pt modelId="{7D6F261F-D80D-4730-9CCE-C85626F25EBD}" type="pres">
      <dgm:prSet presAssocID="{41553C6D-9D2F-437D-98AB-4D1F1462A6F9}" presName="BalanceSpacing1" presStyleCnt="0"/>
      <dgm:spPr/>
    </dgm:pt>
    <dgm:pt modelId="{A4E4CC88-CEC6-4762-98C1-2BE789AA99BA}" type="pres">
      <dgm:prSet presAssocID="{4780210B-7731-4E73-878D-CE6910D40349}" presName="Accent1Text" presStyleLbl="node1" presStyleIdx="1" presStyleCnt="8"/>
      <dgm:spPr/>
      <dgm:t>
        <a:bodyPr/>
        <a:lstStyle/>
        <a:p>
          <a:endParaRPr lang="en-US"/>
        </a:p>
      </dgm:t>
    </dgm:pt>
    <dgm:pt modelId="{35362A76-C04D-4B98-B88E-7D07D9F8322D}" type="pres">
      <dgm:prSet presAssocID="{4780210B-7731-4E73-878D-CE6910D40349}" presName="spaceBetweenRectangles" presStyleCnt="0"/>
      <dgm:spPr/>
    </dgm:pt>
    <dgm:pt modelId="{3B241B53-D39B-4BD1-A9E8-BFD45CB4977B}" type="pres">
      <dgm:prSet presAssocID="{BC8FC7E8-B2AD-4065-963B-30623D2A49F6}" presName="composite" presStyleCnt="0"/>
      <dgm:spPr/>
    </dgm:pt>
    <dgm:pt modelId="{50EC734D-E236-419F-9777-92F7E0C9253B}" type="pres">
      <dgm:prSet presAssocID="{BC8FC7E8-B2AD-4065-963B-30623D2A49F6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BE02E-1312-4DB6-A595-27946D996CAE}" type="pres">
      <dgm:prSet presAssocID="{BC8FC7E8-B2AD-4065-963B-30623D2A49F6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F7007-88DA-4A29-A05B-3C7009B36249}" type="pres">
      <dgm:prSet presAssocID="{BC8FC7E8-B2AD-4065-963B-30623D2A49F6}" presName="BalanceSpacing" presStyleCnt="0"/>
      <dgm:spPr/>
    </dgm:pt>
    <dgm:pt modelId="{5FB923E9-75EE-4E09-B4B4-CDB3E036D04C}" type="pres">
      <dgm:prSet presAssocID="{BC8FC7E8-B2AD-4065-963B-30623D2A49F6}" presName="BalanceSpacing1" presStyleCnt="0"/>
      <dgm:spPr/>
    </dgm:pt>
    <dgm:pt modelId="{840DE0A7-D224-4DFF-A787-988F8936BA11}" type="pres">
      <dgm:prSet presAssocID="{CD874FB4-2438-4160-8DEE-3A1B678E3F80}" presName="Accent1Text" presStyleLbl="node1" presStyleIdx="3" presStyleCnt="8"/>
      <dgm:spPr/>
      <dgm:t>
        <a:bodyPr/>
        <a:lstStyle/>
        <a:p>
          <a:endParaRPr lang="en-US"/>
        </a:p>
      </dgm:t>
    </dgm:pt>
    <dgm:pt modelId="{E7A53267-4F79-455B-8EB7-7A688DE869C4}" type="pres">
      <dgm:prSet presAssocID="{CD874FB4-2438-4160-8DEE-3A1B678E3F80}" presName="spaceBetweenRectangles" presStyleCnt="0"/>
      <dgm:spPr/>
    </dgm:pt>
    <dgm:pt modelId="{B4FB04BC-167D-4732-8F13-17ECA2CF897A}" type="pres">
      <dgm:prSet presAssocID="{AD47F150-87C4-463B-ADCA-D121440CB37D}" presName="composite" presStyleCnt="0"/>
      <dgm:spPr/>
    </dgm:pt>
    <dgm:pt modelId="{EC36B649-04FE-400C-A49E-672CB869C4F2}" type="pres">
      <dgm:prSet presAssocID="{AD47F150-87C4-463B-ADCA-D121440CB37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0A4A6-020A-4436-BE89-DC88FE44C031}" type="pres">
      <dgm:prSet presAssocID="{AD47F150-87C4-463B-ADCA-D121440CB37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AB55076E-76C3-4D36-B1C3-04AE4A363F99}" type="pres">
      <dgm:prSet presAssocID="{AD47F150-87C4-463B-ADCA-D121440CB37D}" presName="BalanceSpacing" presStyleCnt="0"/>
      <dgm:spPr/>
    </dgm:pt>
    <dgm:pt modelId="{5D6BE336-2332-4EFD-A9CC-1FE6C548175B}" type="pres">
      <dgm:prSet presAssocID="{AD47F150-87C4-463B-ADCA-D121440CB37D}" presName="BalanceSpacing1" presStyleCnt="0"/>
      <dgm:spPr/>
    </dgm:pt>
    <dgm:pt modelId="{0DBAB39E-7384-4F64-BBDB-79CBB0BB56A7}" type="pres">
      <dgm:prSet presAssocID="{FD0CAD4E-5FA3-42AC-BDBB-13B7A659310D}" presName="Accent1Text" presStyleLbl="node1" presStyleIdx="5" presStyleCnt="8"/>
      <dgm:spPr/>
      <dgm:t>
        <a:bodyPr/>
        <a:lstStyle/>
        <a:p>
          <a:endParaRPr lang="en-US"/>
        </a:p>
      </dgm:t>
    </dgm:pt>
    <dgm:pt modelId="{56A3B75B-B19F-431F-8A48-0B71920EB865}" type="pres">
      <dgm:prSet presAssocID="{FD0CAD4E-5FA3-42AC-BDBB-13B7A659310D}" presName="spaceBetweenRectangles" presStyleCnt="0"/>
      <dgm:spPr/>
    </dgm:pt>
    <dgm:pt modelId="{4B8F4B0E-942E-450C-9FD1-7DFFA5B3B95B}" type="pres">
      <dgm:prSet presAssocID="{2B253F46-7848-4226-8026-C36737FD90C0}" presName="composite" presStyleCnt="0"/>
      <dgm:spPr/>
    </dgm:pt>
    <dgm:pt modelId="{5E324559-2EEA-4367-8E9A-B08E994C44F2}" type="pres">
      <dgm:prSet presAssocID="{2B253F46-7848-4226-8026-C36737FD90C0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D39B2-80FC-4206-85CC-DEB081635455}" type="pres">
      <dgm:prSet presAssocID="{2B253F46-7848-4226-8026-C36737FD90C0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F04ACBF-919A-4C91-964B-88C76E2C093C}" type="pres">
      <dgm:prSet presAssocID="{2B253F46-7848-4226-8026-C36737FD90C0}" presName="BalanceSpacing" presStyleCnt="0"/>
      <dgm:spPr/>
    </dgm:pt>
    <dgm:pt modelId="{0F408734-35F8-4B51-8DB8-BEE7C43C8B78}" type="pres">
      <dgm:prSet presAssocID="{2B253F46-7848-4226-8026-C36737FD90C0}" presName="BalanceSpacing1" presStyleCnt="0"/>
      <dgm:spPr/>
    </dgm:pt>
    <dgm:pt modelId="{7B945941-262B-463D-A9FF-B5F344A921F4}" type="pres">
      <dgm:prSet presAssocID="{B0232C16-24BF-43C6-9244-57ABC0BE6E95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91E4A03F-A90A-4175-8B92-B942CA59EB72}" srcId="{263362B2-18DC-40DF-9F82-798A18F4DC40}" destId="{41553C6D-9D2F-437D-98AB-4D1F1462A6F9}" srcOrd="0" destOrd="0" parTransId="{7520F3C7-8095-42DB-A42B-12F45FAFA849}" sibTransId="{4780210B-7731-4E73-878D-CE6910D40349}"/>
    <dgm:cxn modelId="{57AFC3B5-BEF5-48F7-AD5D-9FB9B5D99C3E}" type="presOf" srcId="{4780210B-7731-4E73-878D-CE6910D40349}" destId="{A4E4CC88-CEC6-4762-98C1-2BE789AA99BA}" srcOrd="0" destOrd="0" presId="urn:microsoft.com/office/officeart/2008/layout/AlternatingHexagons"/>
    <dgm:cxn modelId="{4C831921-5D7A-44ED-B07F-4649128CFC0E}" type="presOf" srcId="{B0232C16-24BF-43C6-9244-57ABC0BE6E95}" destId="{7B945941-262B-463D-A9FF-B5F344A921F4}" srcOrd="0" destOrd="0" presId="urn:microsoft.com/office/officeart/2008/layout/AlternatingHexagons"/>
    <dgm:cxn modelId="{E668BFE4-5937-4040-A65E-2E851B0FCBF1}" type="presOf" srcId="{BC8FC7E8-B2AD-4065-963B-30623D2A49F6}" destId="{50EC734D-E236-419F-9777-92F7E0C9253B}" srcOrd="0" destOrd="0" presId="urn:microsoft.com/office/officeart/2008/layout/AlternatingHexagons"/>
    <dgm:cxn modelId="{7243B418-B905-420C-880A-E3F159985104}" type="presOf" srcId="{2B253F46-7848-4226-8026-C36737FD90C0}" destId="{5E324559-2EEA-4367-8E9A-B08E994C44F2}" srcOrd="0" destOrd="0" presId="urn:microsoft.com/office/officeart/2008/layout/AlternatingHexagons"/>
    <dgm:cxn modelId="{170A5F87-FD33-415E-84D7-3D0335ABD16C}" type="presOf" srcId="{CD874FB4-2438-4160-8DEE-3A1B678E3F80}" destId="{840DE0A7-D224-4DFF-A787-988F8936BA11}" srcOrd="0" destOrd="0" presId="urn:microsoft.com/office/officeart/2008/layout/AlternatingHexagons"/>
    <dgm:cxn modelId="{3E869030-E667-45E0-8A24-EA1B95ECFF56}" type="presOf" srcId="{AD47F150-87C4-463B-ADCA-D121440CB37D}" destId="{EC36B649-04FE-400C-A49E-672CB869C4F2}" srcOrd="0" destOrd="0" presId="urn:microsoft.com/office/officeart/2008/layout/AlternatingHexagons"/>
    <dgm:cxn modelId="{0EBFB38A-90E6-40F4-941C-29F501D4B01F}" srcId="{263362B2-18DC-40DF-9F82-798A18F4DC40}" destId="{AD47F150-87C4-463B-ADCA-D121440CB37D}" srcOrd="2" destOrd="0" parTransId="{6C9F0E2E-CA36-45B4-BD04-2B93A7F289CF}" sibTransId="{FD0CAD4E-5FA3-42AC-BDBB-13B7A659310D}"/>
    <dgm:cxn modelId="{CF1F86B1-A250-48EE-B10D-A7E57EC56E72}" type="presOf" srcId="{41553C6D-9D2F-437D-98AB-4D1F1462A6F9}" destId="{D42C427A-0E5F-4769-ABAF-EF88BD9660E0}" srcOrd="0" destOrd="0" presId="urn:microsoft.com/office/officeart/2008/layout/AlternatingHexagons"/>
    <dgm:cxn modelId="{CF657584-5CF6-42B7-B64B-6087E9F8D1C5}" type="presOf" srcId="{263362B2-18DC-40DF-9F82-798A18F4DC40}" destId="{7A8C8556-A466-4723-A603-6897F4A904C6}" srcOrd="0" destOrd="0" presId="urn:microsoft.com/office/officeart/2008/layout/AlternatingHexagons"/>
    <dgm:cxn modelId="{B1FA27D2-D37A-4837-82F2-8BDD14B51126}" srcId="{263362B2-18DC-40DF-9F82-798A18F4DC40}" destId="{2B253F46-7848-4226-8026-C36737FD90C0}" srcOrd="3" destOrd="0" parTransId="{3A9D54D8-1223-4665-8571-F1D8AFEF2303}" sibTransId="{B0232C16-24BF-43C6-9244-57ABC0BE6E95}"/>
    <dgm:cxn modelId="{D45A76B0-4CED-4DD8-80C8-35144DD95BDF}" srcId="{263362B2-18DC-40DF-9F82-798A18F4DC40}" destId="{BC8FC7E8-B2AD-4065-963B-30623D2A49F6}" srcOrd="1" destOrd="0" parTransId="{DAD5E90D-0FA7-4B1E-AD01-2463A34537EE}" sibTransId="{CD874FB4-2438-4160-8DEE-3A1B678E3F80}"/>
    <dgm:cxn modelId="{5486CD45-911E-4C34-A288-93A8B08FB981}" type="presOf" srcId="{FD0CAD4E-5FA3-42AC-BDBB-13B7A659310D}" destId="{0DBAB39E-7384-4F64-BBDB-79CBB0BB56A7}" srcOrd="0" destOrd="0" presId="urn:microsoft.com/office/officeart/2008/layout/AlternatingHexagons"/>
    <dgm:cxn modelId="{CEA8D714-6C90-4CF0-AE58-6AE91C5DD4A2}" type="presParOf" srcId="{7A8C8556-A466-4723-A603-6897F4A904C6}" destId="{EC66AED1-BDC0-4F80-B852-87C58F04A4F2}" srcOrd="0" destOrd="0" presId="urn:microsoft.com/office/officeart/2008/layout/AlternatingHexagons"/>
    <dgm:cxn modelId="{AEE6B4C9-07F3-4D0F-945C-17ADD6DFB94F}" type="presParOf" srcId="{EC66AED1-BDC0-4F80-B852-87C58F04A4F2}" destId="{D42C427A-0E5F-4769-ABAF-EF88BD9660E0}" srcOrd="0" destOrd="0" presId="urn:microsoft.com/office/officeart/2008/layout/AlternatingHexagons"/>
    <dgm:cxn modelId="{B12B24C7-DAA4-424C-8FD2-86ADFFAD45BE}" type="presParOf" srcId="{EC66AED1-BDC0-4F80-B852-87C58F04A4F2}" destId="{736D40C8-A3E4-41A1-A579-915949B2EFB1}" srcOrd="1" destOrd="0" presId="urn:microsoft.com/office/officeart/2008/layout/AlternatingHexagons"/>
    <dgm:cxn modelId="{32F1B752-B840-47C7-BCD3-8A4057F9973B}" type="presParOf" srcId="{EC66AED1-BDC0-4F80-B852-87C58F04A4F2}" destId="{F9367DE9-FE32-4162-B2F4-C70A058336D0}" srcOrd="2" destOrd="0" presId="urn:microsoft.com/office/officeart/2008/layout/AlternatingHexagons"/>
    <dgm:cxn modelId="{0DF572C1-06A7-4D49-9DF3-4309E47F494B}" type="presParOf" srcId="{EC66AED1-BDC0-4F80-B852-87C58F04A4F2}" destId="{7D6F261F-D80D-4730-9CCE-C85626F25EBD}" srcOrd="3" destOrd="0" presId="urn:microsoft.com/office/officeart/2008/layout/AlternatingHexagons"/>
    <dgm:cxn modelId="{42F016F8-924B-4ADF-B000-02C7E2229FB5}" type="presParOf" srcId="{EC66AED1-BDC0-4F80-B852-87C58F04A4F2}" destId="{A4E4CC88-CEC6-4762-98C1-2BE789AA99BA}" srcOrd="4" destOrd="0" presId="urn:microsoft.com/office/officeart/2008/layout/AlternatingHexagons"/>
    <dgm:cxn modelId="{9D181604-4A49-45C5-A6D7-40FAF66FFD42}" type="presParOf" srcId="{7A8C8556-A466-4723-A603-6897F4A904C6}" destId="{35362A76-C04D-4B98-B88E-7D07D9F8322D}" srcOrd="1" destOrd="0" presId="urn:microsoft.com/office/officeart/2008/layout/AlternatingHexagons"/>
    <dgm:cxn modelId="{20F7FB0B-B305-4E87-81D6-33B7DB653E4E}" type="presParOf" srcId="{7A8C8556-A466-4723-A603-6897F4A904C6}" destId="{3B241B53-D39B-4BD1-A9E8-BFD45CB4977B}" srcOrd="2" destOrd="0" presId="urn:microsoft.com/office/officeart/2008/layout/AlternatingHexagons"/>
    <dgm:cxn modelId="{A2B05EBD-0CC1-4A03-82DA-380F14AE10E5}" type="presParOf" srcId="{3B241B53-D39B-4BD1-A9E8-BFD45CB4977B}" destId="{50EC734D-E236-419F-9777-92F7E0C9253B}" srcOrd="0" destOrd="0" presId="urn:microsoft.com/office/officeart/2008/layout/AlternatingHexagons"/>
    <dgm:cxn modelId="{0D02326A-DA9C-4EBC-A6DB-B10FE544EC41}" type="presParOf" srcId="{3B241B53-D39B-4BD1-A9E8-BFD45CB4977B}" destId="{C4EBE02E-1312-4DB6-A595-27946D996CAE}" srcOrd="1" destOrd="0" presId="urn:microsoft.com/office/officeart/2008/layout/AlternatingHexagons"/>
    <dgm:cxn modelId="{56172AC6-BA67-48D4-BE7E-6BD32FE6F49F}" type="presParOf" srcId="{3B241B53-D39B-4BD1-A9E8-BFD45CB4977B}" destId="{C4AF7007-88DA-4A29-A05B-3C7009B36249}" srcOrd="2" destOrd="0" presId="urn:microsoft.com/office/officeart/2008/layout/AlternatingHexagons"/>
    <dgm:cxn modelId="{86C7E2EB-B6A0-43F9-9DBE-0EE876D42F8F}" type="presParOf" srcId="{3B241B53-D39B-4BD1-A9E8-BFD45CB4977B}" destId="{5FB923E9-75EE-4E09-B4B4-CDB3E036D04C}" srcOrd="3" destOrd="0" presId="urn:microsoft.com/office/officeart/2008/layout/AlternatingHexagons"/>
    <dgm:cxn modelId="{9C7BBB22-C4D1-4EC0-A404-389B7E50B93F}" type="presParOf" srcId="{3B241B53-D39B-4BD1-A9E8-BFD45CB4977B}" destId="{840DE0A7-D224-4DFF-A787-988F8936BA11}" srcOrd="4" destOrd="0" presId="urn:microsoft.com/office/officeart/2008/layout/AlternatingHexagons"/>
    <dgm:cxn modelId="{D8EE3817-3BE5-4179-8869-540712F8DBF4}" type="presParOf" srcId="{7A8C8556-A466-4723-A603-6897F4A904C6}" destId="{E7A53267-4F79-455B-8EB7-7A688DE869C4}" srcOrd="3" destOrd="0" presId="urn:microsoft.com/office/officeart/2008/layout/AlternatingHexagons"/>
    <dgm:cxn modelId="{41D02FBA-04D7-42AE-8BF1-E618BD121A4C}" type="presParOf" srcId="{7A8C8556-A466-4723-A603-6897F4A904C6}" destId="{B4FB04BC-167D-4732-8F13-17ECA2CF897A}" srcOrd="4" destOrd="0" presId="urn:microsoft.com/office/officeart/2008/layout/AlternatingHexagons"/>
    <dgm:cxn modelId="{2BD0B237-877E-49F7-BE61-A46D0F0642AE}" type="presParOf" srcId="{B4FB04BC-167D-4732-8F13-17ECA2CF897A}" destId="{EC36B649-04FE-400C-A49E-672CB869C4F2}" srcOrd="0" destOrd="0" presId="urn:microsoft.com/office/officeart/2008/layout/AlternatingHexagons"/>
    <dgm:cxn modelId="{BBAC8022-BD7E-4295-9C4D-2C03A72CA566}" type="presParOf" srcId="{B4FB04BC-167D-4732-8F13-17ECA2CF897A}" destId="{F840A4A6-020A-4436-BE89-DC88FE44C031}" srcOrd="1" destOrd="0" presId="urn:microsoft.com/office/officeart/2008/layout/AlternatingHexagons"/>
    <dgm:cxn modelId="{4EB1D238-7B00-4359-9287-576F44A55A71}" type="presParOf" srcId="{B4FB04BC-167D-4732-8F13-17ECA2CF897A}" destId="{AB55076E-76C3-4D36-B1C3-04AE4A363F99}" srcOrd="2" destOrd="0" presId="urn:microsoft.com/office/officeart/2008/layout/AlternatingHexagons"/>
    <dgm:cxn modelId="{F51E8446-1FDD-46CC-A0C0-76123A27864C}" type="presParOf" srcId="{B4FB04BC-167D-4732-8F13-17ECA2CF897A}" destId="{5D6BE336-2332-4EFD-A9CC-1FE6C548175B}" srcOrd="3" destOrd="0" presId="urn:microsoft.com/office/officeart/2008/layout/AlternatingHexagons"/>
    <dgm:cxn modelId="{A4551D0E-D671-4345-A46D-AB8467CB0A2A}" type="presParOf" srcId="{B4FB04BC-167D-4732-8F13-17ECA2CF897A}" destId="{0DBAB39E-7384-4F64-BBDB-79CBB0BB56A7}" srcOrd="4" destOrd="0" presId="urn:microsoft.com/office/officeart/2008/layout/AlternatingHexagons"/>
    <dgm:cxn modelId="{73870295-CE2D-4EFA-A132-ACCC78F2F67B}" type="presParOf" srcId="{7A8C8556-A466-4723-A603-6897F4A904C6}" destId="{56A3B75B-B19F-431F-8A48-0B71920EB865}" srcOrd="5" destOrd="0" presId="urn:microsoft.com/office/officeart/2008/layout/AlternatingHexagons"/>
    <dgm:cxn modelId="{492BA9EE-EEFD-4329-9B68-514708596AC8}" type="presParOf" srcId="{7A8C8556-A466-4723-A603-6897F4A904C6}" destId="{4B8F4B0E-942E-450C-9FD1-7DFFA5B3B95B}" srcOrd="6" destOrd="0" presId="urn:microsoft.com/office/officeart/2008/layout/AlternatingHexagons"/>
    <dgm:cxn modelId="{D1CE40B6-6DDC-434C-85C3-F68F866A61C6}" type="presParOf" srcId="{4B8F4B0E-942E-450C-9FD1-7DFFA5B3B95B}" destId="{5E324559-2EEA-4367-8E9A-B08E994C44F2}" srcOrd="0" destOrd="0" presId="urn:microsoft.com/office/officeart/2008/layout/AlternatingHexagons"/>
    <dgm:cxn modelId="{398B307A-5C8D-4AFE-B6E2-C281C0F0A9C6}" type="presParOf" srcId="{4B8F4B0E-942E-450C-9FD1-7DFFA5B3B95B}" destId="{493D39B2-80FC-4206-85CC-DEB081635455}" srcOrd="1" destOrd="0" presId="urn:microsoft.com/office/officeart/2008/layout/AlternatingHexagons"/>
    <dgm:cxn modelId="{A312B2C3-7862-46E4-8977-766B8BBD6522}" type="presParOf" srcId="{4B8F4B0E-942E-450C-9FD1-7DFFA5B3B95B}" destId="{0F04ACBF-919A-4C91-964B-88C76E2C093C}" srcOrd="2" destOrd="0" presId="urn:microsoft.com/office/officeart/2008/layout/AlternatingHexagons"/>
    <dgm:cxn modelId="{12FAFF49-EE6B-4982-96EB-521250FB6D64}" type="presParOf" srcId="{4B8F4B0E-942E-450C-9FD1-7DFFA5B3B95B}" destId="{0F408734-35F8-4B51-8DB8-BEE7C43C8B78}" srcOrd="3" destOrd="0" presId="urn:microsoft.com/office/officeart/2008/layout/AlternatingHexagons"/>
    <dgm:cxn modelId="{FBA7DEC8-8A22-4E02-B997-5F1EC1E4B75B}" type="presParOf" srcId="{4B8F4B0E-942E-450C-9FD1-7DFFA5B3B95B}" destId="{7B945941-262B-463D-A9FF-B5F344A921F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A9E6131-5DB9-4C2A-BF3B-563FD413EF06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A2450D6-5440-410C-9B31-9A8D69B6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DF8380B-2CF4-4546-8AAA-4FD6CC16ED2D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6E7E84B-98CD-4E2A-952C-CAE6AA8BC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slide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62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19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1734" y="4237592"/>
            <a:ext cx="5586735" cy="48733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3166082-DEC9-4619-88F5-DA673186CCA9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9133" y="4410392"/>
            <a:ext cx="5586735" cy="46450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55E7B7-CFB7-4E73-9F5C-0B1BE0AACF73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9133" y="4410392"/>
            <a:ext cx="5586735" cy="456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B371D11-1191-488E-B45A-0464C7A8F9D1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D9F7760-EB4E-49EA-930A-E72101C3EE86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8E8-FE41-494C-89B8-6CE420E08897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0291-C265-4AC0-91DA-BC196057D994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FE5F-4B83-4E9A-82E5-9704A81E57CB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3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7D2-4608-4DA2-99D5-FB0FF2E4A21F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2133600" cy="365125"/>
          </a:xfrm>
        </p:spPr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295400" y="6400800"/>
            <a:ext cx="7391400" cy="417394"/>
            <a:chOff x="2398246" y="7334435"/>
            <a:chExt cx="7391400" cy="417394"/>
          </a:xfrm>
        </p:grpSpPr>
        <p:sp>
          <p:nvSpPr>
            <p:cNvPr id="8" name="Rectangle 7"/>
            <p:cNvSpPr/>
            <p:nvPr/>
          </p:nvSpPr>
          <p:spPr>
            <a:xfrm>
              <a:off x="2398246" y="7334435"/>
              <a:ext cx="7391400" cy="417394"/>
            </a:xfrm>
            <a:prstGeom prst="rect">
              <a:avLst/>
            </a:prstGeom>
            <a:solidFill>
              <a:srgbClr val="0054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latin typeface="Arial Narrow" panose="020B0606020202030204" pitchFamily="34" charset="0"/>
                </a:rPr>
                <a:t>WSSDA Week</a:t>
              </a:r>
              <a:r>
                <a:rPr lang="en-US" sz="1600" b="1" baseline="0" dirty="0" smtClean="0">
                  <a:latin typeface="Arial Narrow" panose="020B0606020202030204" pitchFamily="34" charset="0"/>
                </a:rPr>
                <a:t> 8 Legislative Update, 3/3/17</a:t>
              </a:r>
              <a:endParaRPr lang="en-US" sz="16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5646" y="7334435"/>
              <a:ext cx="662330" cy="3684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41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5D4B-4C04-4D6D-ABC2-D1A9AA3B24C7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37EA-B160-45FE-9949-D781CA90D664}" type="datetime1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C203-4A82-4A05-88F7-0DBC69CAE8EC}" type="datetime1">
              <a:rPr lang="en-US" smtClean="0"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7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BE14-AAEB-44E1-8557-17E25B39E339}" type="datetime1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5BA3-233A-4938-986C-CBBAEFB07933}" type="datetime1">
              <a:rPr lang="en-US" smtClean="0"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FC0-A2ED-48CC-9D75-6B5244F963B2}" type="datetime1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9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3D5E-E5A3-48D7-99E1-3FD02E72AA7A}" type="datetime1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6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CDD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C4BF7-E475-449C-B1B7-23C64A21F6B1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0030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B6AA464-A7E6-497E-ADB9-393DA218FF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9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5111&amp;Year=2017" TargetMode="External"/><Relationship Id="rId3" Type="http://schemas.openxmlformats.org/officeDocument/2006/relationships/hyperlink" Target="http://app.leg.wa.gov/billsummary?BillNumber=1843&amp;Year=2017" TargetMode="External"/><Relationship Id="rId7" Type="http://schemas.openxmlformats.org/officeDocument/2006/relationships/hyperlink" Target="http://app.leg.wa.gov/billsummary?BillNumber=5453&amp;Year=2017" TargetMode="External"/><Relationship Id="rId2" Type="http://schemas.openxmlformats.org/officeDocument/2006/relationships/hyperlink" Target="http://app.leg.wa.gov/billsummary?BillNumber=5607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5702&amp;Year=2017" TargetMode="External"/><Relationship Id="rId11" Type="http://schemas.openxmlformats.org/officeDocument/2006/relationships/hyperlink" Target="http://app.leg.wa.gov/billsummary?BillNumber=1923&amp;Chamber=House&amp;Year=2017" TargetMode="External"/><Relationship Id="rId5" Type="http://schemas.openxmlformats.org/officeDocument/2006/relationships/hyperlink" Target="http://app.leg.wa.gov/billsummary?BillNumber=5664&amp;Year=2017" TargetMode="External"/><Relationship Id="rId10" Type="http://schemas.openxmlformats.org/officeDocument/2006/relationships/hyperlink" Target="http://app.leg.wa.gov/billsummary?BillNumber=5127&amp;Year=2017" TargetMode="External"/><Relationship Id="rId4" Type="http://schemas.openxmlformats.org/officeDocument/2006/relationships/hyperlink" Target="http://app.leg.wa.gov/billsummary?BillNumber=1059&amp;Year=2017" TargetMode="External"/><Relationship Id="rId9" Type="http://schemas.openxmlformats.org/officeDocument/2006/relationships/hyperlink" Target="http://app.leg.wa.gov/billsummary?BillNumber=5113&amp;Year=2017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leg.wa.gov/Senate/Committees/RULE/Pages/MembersStaff.aspx" TargetMode="External"/><Relationship Id="rId3" Type="http://schemas.openxmlformats.org/officeDocument/2006/relationships/hyperlink" Target="https://wssda.box.com/shared/static/49qj6qhyojaal4skbnmlgn5333bxq2vs.xls" TargetMode="External"/><Relationship Id="rId7" Type="http://schemas.openxmlformats.org/officeDocument/2006/relationships/hyperlink" Target="http://leg.wa.gov/House/Committees/RUL/Pages/MembersStaff.aspx" TargetMode="External"/><Relationship Id="rId2" Type="http://schemas.openxmlformats.org/officeDocument/2006/relationships/hyperlink" Target="https://wssda.box.com/shared/static/djh0z2f4io3g8toerz2wla1bp0pq5l5i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g.wa.gov/House/Committees/APP/Pages/default.aspx" TargetMode="External"/><Relationship Id="rId5" Type="http://schemas.openxmlformats.org/officeDocument/2006/relationships/hyperlink" Target="http://leg.wa.gov/Senate/Committees/EDU/Pages/MembersStaff.aspx" TargetMode="External"/><Relationship Id="rId4" Type="http://schemas.openxmlformats.org/officeDocument/2006/relationships/hyperlink" Target="http://leg.wa.gov/House/Committees/ED/Pages/MembersStaff.asp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pp.leg.wa.gov/billsummary?BillNumber=5607&amp;Year=2017" TargetMode="External"/><Relationship Id="rId2" Type="http://schemas.openxmlformats.org/officeDocument/2006/relationships/hyperlink" Target="http://app.leg.wa.gov/billsummary?BillNumber=1059&amp;Year=201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ssda.box.com/shared/static/9we5zdxphol2wm9ss516jau42ks0qh3n.pdf" TargetMode="External"/><Relationship Id="rId2" Type="http://schemas.openxmlformats.org/officeDocument/2006/relationships/hyperlink" Target="http://wssda.org/Legislative/LegislativeUpdates/2017EducationBudgetProposals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eg.wa.gov/pbc/" TargetMode="External"/><Relationship Id="rId2" Type="http://schemas.openxmlformats.org/officeDocument/2006/relationships/hyperlink" Target="http://app.leg.wa.gov/billinf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.leg.wa.gov/far/Senate/Calendar" TargetMode="External"/><Relationship Id="rId5" Type="http://schemas.openxmlformats.org/officeDocument/2006/relationships/hyperlink" Target="https://app.leg.wa.gov/far/House/Calendar" TargetMode="Externa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vw.org/watch/?eventID=2017011011" TargetMode="External"/><Relationship Id="rId3" Type="http://schemas.openxmlformats.org/officeDocument/2006/relationships/hyperlink" Target="http://app.leg.wa.gov/billinfo/" TargetMode="External"/><Relationship Id="rId7" Type="http://schemas.openxmlformats.org/officeDocument/2006/relationships/hyperlink" Target="http://leg.wa.gov/Senate/Committees/Pages/default.aspx" TargetMode="External"/><Relationship Id="rId2" Type="http://schemas.openxmlformats.org/officeDocument/2006/relationships/hyperlink" Target="http://leg.wa.gov/JointCommittees/EFTF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g.wa.gov/House/Committees/Pages/default.aspx" TargetMode="External"/><Relationship Id="rId5" Type="http://schemas.openxmlformats.org/officeDocument/2006/relationships/hyperlink" Target="http://leg.wa.gov/legislature/Pages/CommitteeListing.aspx" TargetMode="External"/><Relationship Id="rId4" Type="http://schemas.openxmlformats.org/officeDocument/2006/relationships/hyperlink" Target="https://app.leg.wa.gov/pbc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t.kimbrough@wssda.org" TargetMode="External"/><Relationship Id="rId3" Type="http://schemas.openxmlformats.org/officeDocument/2006/relationships/image" Target="../media/image3.jpeg"/><Relationship Id="rId7" Type="http://schemas.openxmlformats.org/officeDocument/2006/relationships/hyperlink" Target="mailto:j.vavrus@wssda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.garchow@wssda.org" TargetMode="External"/><Relationship Id="rId5" Type="http://schemas.openxmlformats.org/officeDocument/2006/relationships/hyperlink" Target="http://wssda.org/Legislative/SchoolBoardLegislativeRepresentatives.aspx" TargetMode="External"/><Relationship Id="rId4" Type="http://schemas.openxmlformats.org/officeDocument/2006/relationships/hyperlink" Target="http://wssda.org/Legislative/LegislativeUpdates.asp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ssda.org/Legislative/OurPrioritiesPositions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ssda.org/Legislative/LegislativeUpdates/2017EducationBudgetProposals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ssda.org/Legislative/AdvocacyResources.aspx" TargetMode="External"/><Relationship Id="rId5" Type="http://schemas.openxmlformats.org/officeDocument/2006/relationships/hyperlink" Target="http://wssda.org/Legislative/LegislativeUpdates.aspx" TargetMode="External"/><Relationship Id="rId4" Type="http://schemas.openxmlformats.org/officeDocument/2006/relationships/hyperlink" Target="http://wssda.org/Legislative/SchoolBoardLegislativeRepresentatives.aspx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earch?q=#waedu&amp;src=typd" TargetMode="External"/><Relationship Id="rId3" Type="http://schemas.openxmlformats.org/officeDocument/2006/relationships/hyperlink" Target="http://wssda.org/Legislative/LegislativeCommittee.aspx" TargetMode="External"/><Relationship Id="rId7" Type="http://schemas.openxmlformats.org/officeDocument/2006/relationships/hyperlink" Target="https://twitter.com/search?q=#wssdaleg&amp;src=typ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jessicavavrus" TargetMode="External"/><Relationship Id="rId5" Type="http://schemas.openxmlformats.org/officeDocument/2006/relationships/hyperlink" Target="http://wssda.org/Events/LegislativeConference.aspx" TargetMode="External"/><Relationship Id="rId4" Type="http://schemas.openxmlformats.org/officeDocument/2006/relationships/hyperlink" Target="http://wssda.org/Events/LegislativeAssembly.aspx" TargetMode="External"/><Relationship Id="rId9" Type="http://schemas.openxmlformats.org/officeDocument/2006/relationships/hyperlink" Target="https://twitter.com/search?q=#waleg&amp;src=typd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j.vavrus@wssda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ssda.org/Legislative/SchoolBoardLegislativeRepresentatives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1046&amp;Year=2017" TargetMode="External"/><Relationship Id="rId13" Type="http://schemas.openxmlformats.org/officeDocument/2006/relationships/hyperlink" Target="http://app.leg.wa.gov/billsummary?BillNumber=5529&amp;Year=2017" TargetMode="External"/><Relationship Id="rId3" Type="http://schemas.openxmlformats.org/officeDocument/2006/relationships/hyperlink" Target="http://app.leg.wa.gov/billsummary?BillNumber=1235&amp;Year=2017" TargetMode="External"/><Relationship Id="rId7" Type="http://schemas.openxmlformats.org/officeDocument/2006/relationships/hyperlink" Target="http://app.leg.wa.gov/billsummary?BillNumber=1508&amp;Year=2017" TargetMode="External"/><Relationship Id="rId12" Type="http://schemas.openxmlformats.org/officeDocument/2006/relationships/hyperlink" Target="http://app.leg.wa.gov/billsummary?BillNumber=1341&amp;Year=2017" TargetMode="External"/><Relationship Id="rId2" Type="http://schemas.openxmlformats.org/officeDocument/2006/relationships/hyperlink" Target="http://app.leg.wa.gov/billsummary?BillNumber=1551&amp;Year=2017" TargetMode="External"/><Relationship Id="rId16" Type="http://schemas.openxmlformats.org/officeDocument/2006/relationships/hyperlink" Target="http://app.leg.wa.gov/billsummary?BillNumber=1827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5529&amp;Chamber=Senate&amp;Year=2017" TargetMode="External"/><Relationship Id="rId11" Type="http://schemas.openxmlformats.org/officeDocument/2006/relationships/hyperlink" Target="http://app.leg.wa.gov/billsummary?BillNumber=1170&amp;Year=2017" TargetMode="External"/><Relationship Id="rId5" Type="http://schemas.openxmlformats.org/officeDocument/2006/relationships/hyperlink" Target="http://app.leg.wa.gov/billsummary?BillNumber=1445&amp;Year=2017" TargetMode="External"/><Relationship Id="rId15" Type="http://schemas.openxmlformats.org/officeDocument/2006/relationships/hyperlink" Target="http://app.leg.wa.gov/billsummary?BillNumber=5712&amp;Year=2017" TargetMode="External"/><Relationship Id="rId10" Type="http://schemas.openxmlformats.org/officeDocument/2006/relationships/hyperlink" Target="http://app.leg.wa.gov/billsummary?BillNumber=5155&amp;Year=2017" TargetMode="External"/><Relationship Id="rId4" Type="http://schemas.openxmlformats.org/officeDocument/2006/relationships/hyperlink" Target="http://app.leg.wa.gov/billsummary?BillNumber=5293&amp;Year=2017" TargetMode="External"/><Relationship Id="rId9" Type="http://schemas.openxmlformats.org/officeDocument/2006/relationships/hyperlink" Target="http://app.leg.wa.gov/billsummary?BillNumber=5708&amp;Chamber=Senate&amp;Year=2017" TargetMode="External"/><Relationship Id="rId14" Type="http://schemas.openxmlformats.org/officeDocument/2006/relationships/hyperlink" Target="http://app.leg.wa.gov/billsummary?BillNumber=1445&amp;Chamber=House&amp;Year=2017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1060&amp;Year=2017" TargetMode="External"/><Relationship Id="rId3" Type="http://schemas.openxmlformats.org/officeDocument/2006/relationships/hyperlink" Target="http://app.leg.wa.gov/billsummary?BillNumber=5404&amp;Year=2017" TargetMode="External"/><Relationship Id="rId7" Type="http://schemas.openxmlformats.org/officeDocument/2006/relationships/hyperlink" Target="http://app.leg.wa.gov/billsummary?BillNumber=1594&amp;Year=2017" TargetMode="External"/><Relationship Id="rId2" Type="http://schemas.openxmlformats.org/officeDocument/2006/relationships/hyperlink" Target="http://app.leg.wa.gov/billsummary?BillNumber=1279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1017&amp;Year=2017" TargetMode="External"/><Relationship Id="rId11" Type="http://schemas.openxmlformats.org/officeDocument/2006/relationships/hyperlink" Target="http://app.leg.wa.gov/billsummary?BillNumber=5726&amp;Year=2017" TargetMode="External"/><Relationship Id="rId5" Type="http://schemas.openxmlformats.org/officeDocument/2006/relationships/hyperlink" Target="http://app.leg.wa.gov/billsummary?BillNumber=1800&amp;Year=2017" TargetMode="External"/><Relationship Id="rId10" Type="http://schemas.openxmlformats.org/officeDocument/2006/relationships/hyperlink" Target="http://app.leg.wa.gov/billsummary?BillNumber=5651&amp;Year=2017" TargetMode="External"/><Relationship Id="rId4" Type="http://schemas.openxmlformats.org/officeDocument/2006/relationships/hyperlink" Target="http://app.leg.wa.gov/billsummary?BillNumber=5107&amp;Year=2017" TargetMode="External"/><Relationship Id="rId9" Type="http://schemas.openxmlformats.org/officeDocument/2006/relationships/hyperlink" Target="http://app.leg.wa.gov/billsummary?BillNumber=1886&amp;Year=20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87" y="914400"/>
            <a:ext cx="2929632" cy="35242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471185"/>
            <a:ext cx="9144000" cy="1428766"/>
          </a:xfrm>
          <a:prstGeom prst="rect">
            <a:avLst/>
          </a:prstGeom>
          <a:solidFill>
            <a:srgbClr val="005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703" y="4648200"/>
            <a:ext cx="7772400" cy="631825"/>
          </a:xfrm>
        </p:spPr>
        <p:txBody>
          <a:bodyPr>
            <a:normAutofit fontScale="90000"/>
          </a:bodyPr>
          <a:lstStyle/>
          <a:p>
            <a:r>
              <a:rPr lang="en-US" b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WSSDA’s Weekly Legislative Update</a:t>
            </a:r>
            <a:endParaRPr lang="en-US" b="1" spc="-15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85800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WEEK 8: March 3,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Week </a:t>
            </a:r>
            <a:r>
              <a:rPr lang="en-US" dirty="0" smtClean="0"/>
              <a:t>8 </a:t>
            </a:r>
            <a:r>
              <a:rPr lang="en-US" dirty="0"/>
              <a:t>Recap: Highlighted Bill / Issue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839200" cy="5791200"/>
          </a:xfrm>
        </p:spPr>
        <p:txBody>
          <a:bodyPr>
            <a:normAutofit/>
          </a:bodyPr>
          <a:lstStyle/>
          <a:p>
            <a:endParaRPr lang="en-US" sz="1400" dirty="0"/>
          </a:p>
          <a:p>
            <a:r>
              <a:rPr lang="en-US" sz="1400" b="1" dirty="0"/>
              <a:t>Funding &amp; Allocations </a:t>
            </a:r>
            <a:r>
              <a:rPr lang="en-US" sz="1400" dirty="0"/>
              <a:t>(WSSDA Position Category 5)</a:t>
            </a:r>
          </a:p>
          <a:p>
            <a:pPr lvl="1"/>
            <a:r>
              <a:rPr lang="en-US" sz="1400" dirty="0" smtClean="0"/>
              <a:t>Passed Chamber &amp; Assigned to Committees in Opposite House</a:t>
            </a:r>
          </a:p>
          <a:p>
            <a:pPr lvl="2"/>
            <a:r>
              <a:rPr lang="en-US" sz="1400" dirty="0" smtClean="0"/>
              <a:t>Ed. Budget Bills (</a:t>
            </a:r>
            <a:r>
              <a:rPr lang="en-US" sz="1400" dirty="0" smtClean="0">
                <a:hlinkClick r:id="rId2"/>
              </a:rPr>
              <a:t>SSB 5607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3"/>
              </a:rPr>
              <a:t>ESHB 1843</a:t>
            </a:r>
            <a:r>
              <a:rPr lang="en-US" sz="1400" dirty="0" smtClean="0"/>
              <a:t>)</a:t>
            </a:r>
          </a:p>
          <a:p>
            <a:pPr lvl="3"/>
            <a:r>
              <a:rPr lang="en-US" sz="1400" dirty="0" smtClean="0"/>
              <a:t>Levy Lid Delay (</a:t>
            </a:r>
            <a:r>
              <a:rPr lang="en-US" sz="1400" dirty="0" smtClean="0">
                <a:hlinkClick r:id="rId4"/>
              </a:rPr>
              <a:t>SHB 1059</a:t>
            </a:r>
            <a:r>
              <a:rPr lang="en-US" sz="1400" dirty="0" smtClean="0"/>
              <a:t>) </a:t>
            </a:r>
          </a:p>
          <a:p>
            <a:pPr lvl="2"/>
            <a:r>
              <a:rPr lang="en-US" sz="1400" dirty="0" smtClean="0"/>
              <a:t>Federal </a:t>
            </a:r>
            <a:r>
              <a:rPr lang="en-US" sz="1400" dirty="0"/>
              <a:t>Forest Revenue Deductions: </a:t>
            </a:r>
            <a:r>
              <a:rPr lang="en-US" sz="1400" dirty="0">
                <a:hlinkClick r:id="rId5"/>
              </a:rPr>
              <a:t>SB 5664</a:t>
            </a:r>
            <a:r>
              <a:rPr lang="en-US" sz="1400" dirty="0"/>
              <a:t> </a:t>
            </a:r>
            <a:endParaRPr lang="en-US" sz="1400" dirty="0" smtClean="0"/>
          </a:p>
          <a:p>
            <a:pPr lvl="2"/>
            <a:r>
              <a:rPr lang="en-US" sz="1400" dirty="0" smtClean="0">
                <a:hlinkClick r:id="rId6"/>
              </a:rPr>
              <a:t>SB </a:t>
            </a:r>
            <a:r>
              <a:rPr lang="en-US" sz="1400" dirty="0">
                <a:hlinkClick r:id="rId6"/>
              </a:rPr>
              <a:t>5702</a:t>
            </a:r>
            <a:r>
              <a:rPr lang="en-US" sz="1400" dirty="0"/>
              <a:t> (improving state funding for school construction, modernization, and asset preservation)</a:t>
            </a:r>
          </a:p>
          <a:p>
            <a:pPr lvl="2"/>
            <a:r>
              <a:rPr lang="en-US" sz="1400" dirty="0">
                <a:hlinkClick r:id="rId7"/>
              </a:rPr>
              <a:t>SB 5453 </a:t>
            </a:r>
            <a:r>
              <a:rPr lang="en-US" sz="1400" dirty="0"/>
              <a:t>(school construction grants for small, rural </a:t>
            </a:r>
            <a:r>
              <a:rPr lang="en-US" sz="1400" dirty="0" smtClean="0"/>
              <a:t>schools)</a:t>
            </a:r>
          </a:p>
          <a:p>
            <a:pPr lvl="1"/>
            <a:r>
              <a:rPr lang="en-US" sz="1400" dirty="0" smtClean="0"/>
              <a:t>On Floor</a:t>
            </a:r>
          </a:p>
          <a:p>
            <a:pPr lvl="2"/>
            <a:r>
              <a:rPr lang="en-US" sz="1400" dirty="0" smtClean="0"/>
              <a:t>Gov. Inslee’s Revenue Bills (SB </a:t>
            </a:r>
            <a:r>
              <a:rPr lang="en-US" sz="1400" dirty="0" smtClean="0">
                <a:hlinkClick r:id="rId8"/>
              </a:rPr>
              <a:t>5111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9"/>
              </a:rPr>
              <a:t>5113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10"/>
              </a:rPr>
              <a:t>5127</a:t>
            </a:r>
            <a:r>
              <a:rPr lang="en-US" sz="1400" dirty="0" smtClean="0"/>
              <a:t>)</a:t>
            </a:r>
            <a:endParaRPr lang="en-US" sz="1400" dirty="0"/>
          </a:p>
          <a:p>
            <a:pPr lvl="1"/>
            <a:r>
              <a:rPr lang="en-US" sz="1400" dirty="0" smtClean="0"/>
              <a:t>In Rules</a:t>
            </a:r>
          </a:p>
          <a:p>
            <a:pPr lvl="2"/>
            <a:r>
              <a:rPr lang="en-US" sz="1200" dirty="0" smtClean="0">
                <a:hlinkClick r:id="rId11"/>
              </a:rPr>
              <a:t>HB </a:t>
            </a:r>
            <a:r>
              <a:rPr lang="en-US" sz="1200" dirty="0">
                <a:hlinkClick r:id="rId11"/>
              </a:rPr>
              <a:t>1923 </a:t>
            </a:r>
            <a:r>
              <a:rPr lang="en-US" sz="1200" dirty="0"/>
              <a:t>(school construction grants for small, rural schools)</a:t>
            </a:r>
          </a:p>
          <a:p>
            <a:pPr marL="457200" lvl="1" indent="0">
              <a:buNone/>
            </a:pPr>
            <a:r>
              <a:rPr lang="en-US" sz="1400" b="1" dirty="0" smtClean="0"/>
              <a:t>Note</a:t>
            </a:r>
            <a:r>
              <a:rPr lang="en-US" sz="1400" b="1" dirty="0"/>
              <a:t>: </a:t>
            </a:r>
            <a:r>
              <a:rPr lang="en-US" sz="1400" dirty="0" smtClean="0"/>
              <a:t>Most bills in this category are likely considered </a:t>
            </a:r>
            <a:r>
              <a:rPr lang="en-US" sz="1400" dirty="0"/>
              <a:t>Necessary to Implement the Budget (NTIB) and therefore aren’t subject to committee cutoff </a:t>
            </a:r>
            <a:r>
              <a:rPr lang="en-US" sz="1400" dirty="0" smtClean="0"/>
              <a:t>dates.</a:t>
            </a:r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r>
              <a:rPr lang="en-US" sz="1400" b="1" dirty="0"/>
              <a:t>Miscellaneous </a:t>
            </a:r>
            <a:endParaRPr lang="en-US" sz="1400" b="1" dirty="0" smtClean="0"/>
          </a:p>
          <a:p>
            <a:pPr marL="457200" lvl="1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Week  Schedule + </a:t>
            </a:r>
            <a:br>
              <a:rPr lang="en-US" dirty="0" smtClean="0"/>
            </a:br>
            <a:r>
              <a:rPr lang="en-US" dirty="0" smtClean="0"/>
              <a:t>Participating &amp; Providing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March 6-10, 2017 Schedule </a:t>
            </a:r>
            <a:r>
              <a:rPr lang="en-US" dirty="0" smtClean="0"/>
              <a:t>– as of 3/2/17 </a:t>
            </a:r>
          </a:p>
          <a:p>
            <a:pPr lvl="1"/>
            <a:r>
              <a:rPr lang="en-US" dirty="0" smtClean="0"/>
              <a:t>Mostly Floor action </a:t>
            </a:r>
            <a:endParaRPr lang="en-US" dirty="0"/>
          </a:p>
          <a:p>
            <a:pPr lvl="2"/>
            <a:r>
              <a:rPr lang="en-US" dirty="0" smtClean="0"/>
              <a:t>Goal </a:t>
            </a:r>
            <a:r>
              <a:rPr lang="en-US" dirty="0"/>
              <a:t>is for key bills to move out of Rules and off of the Floor by 5pm Wednesday, March 8</a:t>
            </a:r>
          </a:p>
          <a:p>
            <a:pPr lvl="1"/>
            <a:r>
              <a:rPr lang="en-US" dirty="0" smtClean="0"/>
              <a:t>Public Hearings – bills to be added daily for hearings starting b back up 3/9/17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Participating &amp; Providing Input:</a:t>
            </a:r>
            <a:endParaRPr lang="en-US" b="1" dirty="0"/>
          </a:p>
          <a:p>
            <a:r>
              <a:rPr lang="en-US" dirty="0">
                <a:hlinkClick r:id="rId3"/>
              </a:rPr>
              <a:t>Legislator </a:t>
            </a:r>
            <a:r>
              <a:rPr lang="en-US" dirty="0" smtClean="0">
                <a:hlinkClick r:id="rId3"/>
              </a:rPr>
              <a:t>Contacts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Education </a:t>
            </a:r>
            <a:r>
              <a:rPr lang="en-US" dirty="0" smtClean="0"/>
              <a:t>Committees (encourage Chairs to schedule bills (or not…))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House</a:t>
            </a:r>
            <a:endParaRPr lang="en-US" dirty="0"/>
          </a:p>
          <a:p>
            <a:pPr lvl="1"/>
            <a:r>
              <a:rPr lang="en-US" dirty="0" smtClean="0">
                <a:hlinkClick r:id="rId5"/>
              </a:rPr>
              <a:t>Senate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Rules </a:t>
            </a:r>
            <a:r>
              <a:rPr lang="en-US" dirty="0" smtClean="0"/>
              <a:t>Committees (encourage members to pull bills to Floor)</a:t>
            </a:r>
            <a:endParaRPr lang="en-US" dirty="0">
              <a:hlinkClick r:id="rId6"/>
            </a:endParaRPr>
          </a:p>
          <a:p>
            <a:pPr lvl="1"/>
            <a:r>
              <a:rPr lang="en-US" dirty="0">
                <a:hlinkClick r:id="rId7"/>
              </a:rPr>
              <a:t>House</a:t>
            </a:r>
            <a:endParaRPr lang="en-US" dirty="0">
              <a:hlinkClick r:id="rId6"/>
            </a:endParaRPr>
          </a:p>
          <a:p>
            <a:pPr lvl="1"/>
            <a:r>
              <a:rPr lang="en-US" dirty="0">
                <a:hlinkClick r:id="rId8"/>
              </a:rPr>
              <a:t>Senate</a:t>
            </a:r>
            <a:endParaRPr lang="en-US" dirty="0">
              <a:hlinkClick r:id="rId6"/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Ways </a:t>
            </a:r>
            <a:r>
              <a:rPr lang="en-US" b="1" dirty="0"/>
              <a:t>to engage:</a:t>
            </a:r>
          </a:p>
          <a:p>
            <a:r>
              <a:rPr lang="en-US" dirty="0"/>
              <a:t>Email and call your legislators regarding bills that are still alive</a:t>
            </a:r>
          </a:p>
          <a:p>
            <a:r>
              <a:rPr lang="en-US" dirty="0"/>
              <a:t>Discuss broad ideas to consider within bills and/or offer specific language for adjustments</a:t>
            </a:r>
          </a:p>
          <a:p>
            <a:r>
              <a:rPr lang="en-US" dirty="0"/>
              <a:t>Visit Olympia – WSSDA staff can help set up meetings! (if we know in advance…)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dive &amp;</a:t>
            </a:r>
            <a:br>
              <a:rPr lang="en-US" dirty="0" smtClean="0"/>
            </a:br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Ed Funding Proposals &amp; information sharing</a:t>
            </a:r>
          </a:p>
          <a:p>
            <a:pPr lvl="1"/>
            <a:r>
              <a:rPr lang="en-US" dirty="0"/>
              <a:t>Where we are in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Deeper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7912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Levy Lid Delay</a:t>
            </a:r>
            <a:r>
              <a:rPr lang="en-US" sz="1600" dirty="0" smtClean="0"/>
              <a:t> </a:t>
            </a:r>
            <a:endParaRPr lang="en-US" sz="1600" dirty="0"/>
          </a:p>
          <a:p>
            <a:pPr lvl="1"/>
            <a:r>
              <a:rPr lang="en-US" sz="1600" dirty="0" smtClean="0">
                <a:hlinkClick r:id="rId2"/>
              </a:rPr>
              <a:t>HB </a:t>
            </a:r>
            <a:r>
              <a:rPr lang="en-US" sz="1600" dirty="0">
                <a:hlinkClick r:id="rId2"/>
              </a:rPr>
              <a:t>1059 </a:t>
            </a:r>
            <a:r>
              <a:rPr lang="en-US" sz="1600" dirty="0" smtClean="0"/>
              <a:t>in Senate Ways &amp; Means</a:t>
            </a:r>
          </a:p>
          <a:p>
            <a:pPr lvl="1"/>
            <a:r>
              <a:rPr lang="en-US" sz="1600" dirty="0" smtClean="0">
                <a:hlinkClick r:id="rId3"/>
              </a:rPr>
              <a:t>SB 5607 </a:t>
            </a:r>
            <a:r>
              <a:rPr lang="en-US" sz="1600" dirty="0" smtClean="0"/>
              <a:t>(Senate R/MCC budget) includes levy lid delay</a:t>
            </a:r>
          </a:p>
          <a:p>
            <a:pPr lvl="1"/>
            <a:r>
              <a:rPr lang="en-US" sz="1600" b="1" dirty="0" smtClean="0"/>
              <a:t>Important: </a:t>
            </a:r>
            <a:r>
              <a:rPr lang="en-US" sz="1600" dirty="0" smtClean="0"/>
              <a:t>Continue sharing information with  Legislators (Tim </a:t>
            </a:r>
            <a:r>
              <a:rPr lang="en-US" sz="1600" dirty="0" err="1" smtClean="0"/>
              <a:t>Garchow’s</a:t>
            </a:r>
            <a:r>
              <a:rPr lang="en-US" sz="1600" dirty="0" smtClean="0"/>
              <a:t> email to all WSSDA members Tuesday 2/21)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What </a:t>
            </a:r>
            <a:r>
              <a:rPr lang="en-US" sz="1600" dirty="0"/>
              <a:t>is the fiscal impact of the levy cliff on your local school district? </a:t>
            </a:r>
            <a:endParaRPr lang="en-US" sz="1600" dirty="0" smtClean="0"/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/>
              <a:t>you must reduce expenditures, where will the cuts come from (i.e., program adjustments, staffing levels, etc</a:t>
            </a:r>
            <a:r>
              <a:rPr lang="en-US" sz="1600" dirty="0" smtClean="0"/>
              <a:t>.)?</a:t>
            </a:r>
            <a:endParaRPr lang="en-US" sz="1600" dirty="0"/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What </a:t>
            </a:r>
            <a:r>
              <a:rPr lang="en-US" sz="1600" dirty="0"/>
              <a:t>is the absolute latest date for you to make the necessary decisions on these reductions</a:t>
            </a:r>
            <a:r>
              <a:rPr lang="en-US" sz="1600" dirty="0" smtClean="0"/>
              <a:t>?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What </a:t>
            </a:r>
            <a:r>
              <a:rPr lang="en-US" sz="1600" dirty="0"/>
              <a:t>challenges does the uncertainty of a levy cliff solution place on your district?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2"/>
            <a:endParaRPr lang="en-US" sz="1600" dirty="0" smtClean="0"/>
          </a:p>
          <a:p>
            <a:pPr marL="914400" lvl="2" indent="0">
              <a:buNone/>
            </a:pPr>
            <a:endParaRPr lang="en-US" sz="1600" dirty="0" smtClean="0"/>
          </a:p>
          <a:p>
            <a:pPr lvl="2"/>
            <a:endParaRPr lang="en-US" sz="1600" dirty="0" smtClean="0"/>
          </a:p>
          <a:p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Deeper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7912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Ed </a:t>
            </a:r>
            <a:r>
              <a:rPr lang="en-US" sz="1600" b="1" dirty="0"/>
              <a:t>Funding </a:t>
            </a:r>
            <a:r>
              <a:rPr lang="en-US" sz="1600" b="1" dirty="0" smtClean="0"/>
              <a:t>Proposals (</a:t>
            </a:r>
            <a:r>
              <a:rPr lang="en-US" sz="1600" dirty="0">
                <a:hlinkClick r:id="rId2"/>
              </a:rPr>
              <a:t>WSSDA web </a:t>
            </a:r>
            <a:r>
              <a:rPr lang="en-US" sz="1600" dirty="0" smtClean="0">
                <a:hlinkClick r:id="rId2"/>
              </a:rPr>
              <a:t>page</a:t>
            </a:r>
            <a:r>
              <a:rPr lang="en-US" sz="1600" dirty="0" smtClean="0"/>
              <a:t>) 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Updated: </a:t>
            </a:r>
          </a:p>
          <a:p>
            <a:pPr lvl="2"/>
            <a:r>
              <a:rPr lang="en-US" sz="1600" dirty="0" smtClean="0"/>
              <a:t>Side-by-side comparison of </a:t>
            </a:r>
            <a:r>
              <a:rPr lang="en-US" sz="1600" i="1" dirty="0" smtClean="0"/>
              <a:t>ALL FOUR </a:t>
            </a:r>
            <a:r>
              <a:rPr lang="en-US" sz="1600" dirty="0" smtClean="0"/>
              <a:t>proposals with WSSDA legislative positions</a:t>
            </a:r>
          </a:p>
          <a:p>
            <a:pPr marL="914400" lvl="2" indent="0">
              <a:buNone/>
            </a:pPr>
            <a:r>
              <a:rPr lang="en-US" sz="1600" dirty="0"/>
              <a:t>Note: All proposals on the table are Necessary to Implement the Budget (NTIB) and therefore aren’t subject to committee cutoff </a:t>
            </a:r>
            <a:r>
              <a:rPr lang="en-US" sz="1600" dirty="0" smtClean="0"/>
              <a:t>dates</a:t>
            </a:r>
          </a:p>
          <a:p>
            <a:pPr lvl="1"/>
            <a:r>
              <a:rPr lang="en-US" sz="1600" b="1" dirty="0" smtClean="0"/>
              <a:t>Coming next week:</a:t>
            </a:r>
          </a:p>
          <a:p>
            <a:pPr lvl="2"/>
            <a:r>
              <a:rPr lang="en-US" sz="1400" dirty="0" smtClean="0"/>
              <a:t>WSSDA Discussion Document for SHB 1843 and SSB 5607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endParaRPr lang="en-US" sz="1400" dirty="0"/>
          </a:p>
          <a:p>
            <a:pPr lvl="2"/>
            <a:r>
              <a:rPr lang="en-US" sz="1400" dirty="0"/>
              <a:t>WSSDA / WASA information collection from Legislative Committees (</a:t>
            </a:r>
            <a:r>
              <a:rPr lang="en-US" sz="1400" dirty="0">
                <a:hlinkClick r:id="rId3"/>
              </a:rPr>
              <a:t>survey</a:t>
            </a:r>
            <a:r>
              <a:rPr lang="en-US" sz="1400" dirty="0"/>
              <a:t>)</a:t>
            </a:r>
          </a:p>
          <a:p>
            <a:pPr lvl="1"/>
            <a:r>
              <a:rPr lang="en-US" sz="1600" b="1" dirty="0" smtClean="0"/>
              <a:t>Other:</a:t>
            </a:r>
          </a:p>
          <a:p>
            <a:pPr lvl="2"/>
            <a:r>
              <a:rPr lang="en-US" sz="1400" dirty="0" smtClean="0"/>
              <a:t>Education </a:t>
            </a:r>
            <a:r>
              <a:rPr lang="en-US" sz="1400" dirty="0"/>
              <a:t>Funding Task Force discussions </a:t>
            </a:r>
            <a:r>
              <a:rPr lang="en-US" sz="1400" dirty="0" smtClean="0"/>
              <a:t>underway</a:t>
            </a:r>
          </a:p>
          <a:p>
            <a:pPr lvl="2"/>
            <a:r>
              <a:rPr lang="en-US" sz="1400" dirty="0"/>
              <a:t>Regular meetings with caucus leaders</a:t>
            </a:r>
          </a:p>
          <a:p>
            <a:pPr marL="457200" lvl="1" indent="0">
              <a:buNone/>
            </a:pPr>
            <a:r>
              <a:rPr lang="en-US" sz="1600" dirty="0" smtClean="0"/>
              <a:t>To consider and share input on: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2"/>
            <a:endParaRPr lang="en-US" sz="1600" dirty="0" smtClean="0"/>
          </a:p>
          <a:p>
            <a:pPr marL="914400" lvl="2" indent="0">
              <a:buNone/>
            </a:pPr>
            <a:endParaRPr lang="en-US" sz="1600" dirty="0" smtClean="0"/>
          </a:p>
          <a:p>
            <a:pPr lvl="2"/>
            <a:endParaRPr lang="en-US" sz="1600" dirty="0" smtClean="0"/>
          </a:p>
          <a:p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02466"/>
              </p:ext>
            </p:extLst>
          </p:nvPr>
        </p:nvGraphicFramePr>
        <p:xfrm>
          <a:off x="1295400" y="2819400"/>
          <a:ext cx="6934200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5625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WSSDA Legislative Position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Questions for Discussion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Recommendations</a:t>
                      </a:r>
                      <a:endParaRPr lang="en-US" sz="1400" dirty="0"/>
                    </a:p>
                  </a:txBody>
                  <a:tcPr/>
                </a:tc>
              </a:tr>
              <a:tr h="4026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45846"/>
              </p:ext>
            </p:extLst>
          </p:nvPr>
        </p:nvGraphicFramePr>
        <p:xfrm>
          <a:off x="990600" y="5181600"/>
          <a:ext cx="73152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8100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Funding model approach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Compensation bargaining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Salary/compensation allocation approach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Levy Lid</a:t>
                      </a:r>
                      <a:r>
                        <a:rPr lang="en-US" sz="1400" b="0" baseline="0" dirty="0" smtClean="0"/>
                        <a:t> Threshold</a:t>
                      </a:r>
                      <a:endParaRPr lang="en-US" sz="1400" b="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Local Effort Assistance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Healthcare Bargaining</a:t>
                      </a:r>
                      <a:endParaRPr lang="en-US" b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5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Law-Making Process – 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2514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Chamber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Comm. Vote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Rules (2-3 votes)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Floor Calendar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Floor Vote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90800" y="1600200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Chamber #2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Introduced</a:t>
            </a: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Hearing</a:t>
            </a: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Comm. Vote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Rules (2-3 votes)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Floor Calendar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Floor Vote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1600200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Reconciliation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Conference agreement</a:t>
            </a:r>
            <a:endParaRPr lang="en-US" dirty="0"/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Floor vote</a:t>
            </a:r>
            <a:endParaRPr lang="en-US" dirty="0"/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Floor vote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0" y="1600200"/>
            <a:ext cx="228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Governor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Partial/ Full Veto</a:t>
            </a:r>
            <a:endParaRPr lang="en-US" dirty="0"/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Interpretive statement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2286000" y="3430721"/>
            <a:ext cx="457200" cy="1600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514600" y="4230821"/>
            <a:ext cx="2864069" cy="77536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78669" y="3733800"/>
            <a:ext cx="3079531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&amp; Next Week: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Rules Committees </a:t>
            </a:r>
            <a:r>
              <a:rPr lang="en-US" dirty="0" smtClean="0"/>
              <a:t>in both Chambers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Floor Votes</a:t>
            </a:r>
          </a:p>
        </p:txBody>
      </p:sp>
    </p:spTree>
    <p:extLst>
      <p:ext uri="{BB962C8B-B14F-4D97-AF65-F5344CB8AC3E}">
        <p14:creationId xmlns:p14="http://schemas.microsoft.com/office/powerpoint/2010/main" val="33033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time to impact a “live” bill</a:t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2200" i="1" dirty="0" smtClean="0"/>
              <a:t>before</a:t>
            </a:r>
            <a:r>
              <a:rPr lang="en-US" sz="2200" dirty="0" smtClean="0"/>
              <a:t> the </a:t>
            </a:r>
            <a:r>
              <a:rPr lang="en-US" sz="2200" dirty="0" smtClean="0">
                <a:solidFill>
                  <a:srgbClr val="FF0000"/>
                </a:solidFill>
              </a:rPr>
              <a:t>RED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2514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Chamber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Comm. Vote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Rules </a:t>
            </a:r>
            <a:r>
              <a:rPr lang="en-US" dirty="0" smtClean="0"/>
              <a:t>(2-3 votes)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Floor Calendar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Floor Vote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90800" y="1600200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Chamber #2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Introduced</a:t>
            </a: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Hearing</a:t>
            </a: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>
                <a:solidFill>
                  <a:srgbClr val="FF0000"/>
                </a:solidFill>
              </a:rPr>
              <a:t>Comm. Vote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>
                <a:solidFill>
                  <a:srgbClr val="FF0000"/>
                </a:solidFill>
              </a:rPr>
              <a:t>Rules </a:t>
            </a:r>
            <a:r>
              <a:rPr lang="en-US" dirty="0" smtClean="0"/>
              <a:t>(2-3 votes)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>
                <a:solidFill>
                  <a:srgbClr val="FF0000"/>
                </a:solidFill>
              </a:rPr>
              <a:t>Floor Calendar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Floor Vote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1600199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Reconciliation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Conference agreement</a:t>
            </a:r>
            <a:endParaRPr lang="en-US" dirty="0"/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Floor vote</a:t>
            </a:r>
            <a:endParaRPr lang="en-US" dirty="0"/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Floor vote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0" y="1600200"/>
            <a:ext cx="228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Governor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Partial/ Full Veto</a:t>
            </a:r>
            <a:endParaRPr lang="en-US" dirty="0"/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Interpretive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What is the status of </a:t>
            </a:r>
            <a:r>
              <a:rPr lang="en-US" u="sng" dirty="0" smtClean="0"/>
              <a:t>XX</a:t>
            </a:r>
            <a:r>
              <a:rPr lang="en-US" dirty="0" smtClean="0"/>
              <a:t> bill?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211763"/>
          </a:xfrm>
        </p:spPr>
        <p:txBody>
          <a:bodyPr/>
          <a:lstStyle/>
          <a:p>
            <a:r>
              <a:rPr lang="en-US" sz="2200" b="1" u="sng" dirty="0">
                <a:hlinkClick r:id="rId2"/>
              </a:rPr>
              <a:t>Bill Information and Tracking</a:t>
            </a:r>
            <a:r>
              <a:rPr lang="en-US" sz="2200" b="1" dirty="0"/>
              <a:t> </a:t>
            </a:r>
            <a:r>
              <a:rPr lang="en-US" sz="2200" dirty="0"/>
              <a:t>- From these pages you can follow the bills you are most interested in and also provide c</a:t>
            </a:r>
            <a:r>
              <a:rPr lang="en-US" sz="2200" u="sng" dirty="0">
                <a:hlinkClick r:id="rId3"/>
              </a:rPr>
              <a:t>omments on bills</a:t>
            </a:r>
            <a:r>
              <a:rPr lang="en-US" sz="2200" dirty="0" smtClean="0"/>
              <a:t>.</a:t>
            </a:r>
          </a:p>
          <a:p>
            <a:pPr lvl="1"/>
            <a:r>
              <a:rPr lang="en-US" sz="1800" dirty="0" smtClean="0"/>
              <a:t>Bill Information page provides more in-depth options for learning more about what’s happening  </a:t>
            </a:r>
            <a:endParaRPr lang="en-US" sz="1800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33687"/>
            <a:ext cx="4790005" cy="3262313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4855063"/>
            <a:ext cx="1676400" cy="120032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Floor Activity Status</a:t>
            </a:r>
          </a:p>
          <a:p>
            <a:pPr algn="ctr"/>
            <a:r>
              <a:rPr lang="en-US" dirty="0" smtClean="0">
                <a:hlinkClick r:id="rId5"/>
              </a:rPr>
              <a:t>House</a:t>
            </a:r>
            <a:endParaRPr lang="en-US" dirty="0" smtClean="0"/>
          </a:p>
          <a:p>
            <a:pPr algn="ctr"/>
            <a:r>
              <a:rPr lang="en-US" dirty="0" smtClean="0">
                <a:hlinkClick r:id="rId6"/>
              </a:rPr>
              <a:t>Senate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07317" y="4367122"/>
            <a:ext cx="1608083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Roll Call votes and other Bill details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91200" y="4828787"/>
            <a:ext cx="1516117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</p:cNvCxnSpPr>
          <p:nvPr/>
        </p:nvCxnSpPr>
        <p:spPr>
          <a:xfrm flipV="1">
            <a:off x="1828800" y="5178230"/>
            <a:ext cx="990600" cy="27699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1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“dead” bills &amp; how to revive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06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During Regular Session:</a:t>
            </a:r>
          </a:p>
          <a:p>
            <a:r>
              <a:rPr lang="en-US" dirty="0" smtClean="0"/>
              <a:t>Necessary To Implement the Budget</a:t>
            </a:r>
          </a:p>
          <a:p>
            <a:pPr lvl="1"/>
            <a:r>
              <a:rPr lang="en-US" dirty="0" smtClean="0"/>
              <a:t>Fiscal </a:t>
            </a:r>
            <a:r>
              <a:rPr lang="en-US" dirty="0"/>
              <a:t>Impacts – with accompanying bills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Budget Proviso</a:t>
            </a:r>
          </a:p>
          <a:p>
            <a:pPr lvl="1"/>
            <a:r>
              <a:rPr lang="en-US" dirty="0" smtClean="0"/>
              <a:t>Budget </a:t>
            </a:r>
            <a:r>
              <a:rPr lang="en-US" dirty="0"/>
              <a:t>Provisos (some with/without $)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During Special Session:</a:t>
            </a:r>
          </a:p>
          <a:p>
            <a:r>
              <a:rPr lang="en-US" dirty="0" smtClean="0"/>
              <a:t>If still in original House – bills stay where they last ended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on the Floor Calendar – bills revert back to Rules </a:t>
            </a:r>
          </a:p>
          <a:p>
            <a:endParaRPr lang="en-US" dirty="0" smtClean="0"/>
          </a:p>
          <a:p>
            <a:r>
              <a:rPr lang="en-US" dirty="0" smtClean="0"/>
              <a:t>If in opposite House – bills revert back to the House of Origin (Rules)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Leadership generally agree on what “types” of bills continue on for deliberation through the Special Session.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 State Legislature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hlinkClick r:id="rId2"/>
              </a:rPr>
              <a:t>WA </a:t>
            </a:r>
            <a:r>
              <a:rPr lang="en-US" b="1" u="sng" dirty="0">
                <a:hlinkClick r:id="rId2"/>
              </a:rPr>
              <a:t>State Legislature</a:t>
            </a:r>
            <a:r>
              <a:rPr lang="en-US" u="sng" dirty="0"/>
              <a:t> </a:t>
            </a:r>
            <a:endParaRPr lang="en-US" dirty="0"/>
          </a:p>
          <a:p>
            <a:r>
              <a:rPr lang="en-US" b="1" u="sng" dirty="0">
                <a:hlinkClick r:id="rId3"/>
              </a:rPr>
              <a:t>Bill Information and Tracking</a:t>
            </a:r>
            <a:r>
              <a:rPr lang="en-US" b="1" dirty="0"/>
              <a:t> </a:t>
            </a:r>
            <a:r>
              <a:rPr lang="en-US" dirty="0"/>
              <a:t>- From these pages you can follow the bills you are most interested in and also provide c</a:t>
            </a:r>
            <a:r>
              <a:rPr lang="en-US" u="sng" dirty="0">
                <a:hlinkClick r:id="rId4"/>
              </a:rPr>
              <a:t>omments on bills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u="sng" dirty="0" smtClean="0">
                <a:hlinkClick r:id="rId5"/>
              </a:rPr>
              <a:t>Legislative </a:t>
            </a:r>
            <a:r>
              <a:rPr lang="en-US" b="1" u="sng" dirty="0">
                <a:hlinkClick r:id="rId5"/>
              </a:rPr>
              <a:t>Committee Information</a:t>
            </a:r>
            <a:r>
              <a:rPr lang="en-US" u="sng" dirty="0">
                <a:hlinkClick r:id="rId5"/>
              </a:rPr>
              <a:t> </a:t>
            </a:r>
            <a:r>
              <a:rPr lang="en-US" dirty="0"/>
              <a:t>- Find out who is on what committee and what their meeting agendas include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Schedules: </a:t>
            </a:r>
            <a:r>
              <a:rPr lang="en-US" dirty="0"/>
              <a:t>To find more details on the Committee Meeting agendas, visit the </a:t>
            </a:r>
            <a:r>
              <a:rPr lang="en-US" u="sng" dirty="0">
                <a:hlinkClick r:id="rId6"/>
              </a:rPr>
              <a:t>House Committee</a:t>
            </a:r>
            <a:r>
              <a:rPr lang="en-US" dirty="0"/>
              <a:t> or </a:t>
            </a:r>
            <a:r>
              <a:rPr lang="en-US" u="sng" dirty="0">
                <a:hlinkClick r:id="rId7"/>
              </a:rPr>
              <a:t>Senate Committee</a:t>
            </a:r>
            <a:r>
              <a:rPr lang="en-US" dirty="0"/>
              <a:t> Web sites and click on the Committee you are interested in.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hlinkClick r:id="rId8"/>
            </a:endParaRPr>
          </a:p>
          <a:p>
            <a:pPr marL="0" indent="0">
              <a:buNone/>
            </a:pPr>
            <a:r>
              <a:rPr lang="en-US" b="1" u="sng" dirty="0" smtClean="0">
                <a:hlinkClick r:id="rId8"/>
              </a:rPr>
              <a:t>TVW</a:t>
            </a:r>
            <a:r>
              <a:rPr lang="en-US" dirty="0" smtClean="0"/>
              <a:t> </a:t>
            </a:r>
            <a:r>
              <a:rPr lang="en-US" dirty="0"/>
              <a:t>- TVW is a great resource where you can watch hearings live, or go to the Archives to view past hearings of interest, just select the date and committee.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dirty="0" smtClean="0"/>
              <a:t>Welcome!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</a:t>
            </a:r>
            <a:r>
              <a:rPr lang="en-US" dirty="0"/>
              <a:t>t</a:t>
            </a:r>
            <a:r>
              <a:rPr lang="en-US" dirty="0" smtClean="0"/>
              <a:t>ype your name, school district / organization, and role into the chat box!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94738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Logistics</a:t>
            </a:r>
          </a:p>
          <a:p>
            <a:pPr lvl="1"/>
            <a:r>
              <a:rPr lang="en-US" sz="2400" dirty="0" smtClean="0"/>
              <a:t>Webinar materials </a:t>
            </a:r>
            <a:r>
              <a:rPr lang="en-US" sz="1500" dirty="0" smtClean="0"/>
              <a:t>(</a:t>
            </a:r>
            <a:r>
              <a:rPr lang="en-US" sz="1500" dirty="0" smtClean="0">
                <a:hlinkClick r:id="rId4"/>
              </a:rPr>
              <a:t>Leg Update Web Page</a:t>
            </a:r>
            <a:r>
              <a:rPr lang="en-US" sz="2400" dirty="0" smtClean="0"/>
              <a:t>)</a:t>
            </a:r>
          </a:p>
          <a:p>
            <a:pPr marL="457200" lvl="1" indent="0">
              <a:buNone/>
            </a:pPr>
            <a:r>
              <a:rPr lang="en-US" sz="1700" dirty="0" smtClean="0">
                <a:hlinkClick r:id="rId4"/>
              </a:rPr>
              <a:t>http</a:t>
            </a:r>
            <a:r>
              <a:rPr lang="en-US" sz="1700" dirty="0">
                <a:hlinkClick r:id="rId4"/>
              </a:rPr>
              <a:t>://</a:t>
            </a:r>
            <a:r>
              <a:rPr lang="en-US" sz="1700" dirty="0" smtClean="0">
                <a:hlinkClick r:id="rId4"/>
              </a:rPr>
              <a:t>wssda.org/Legislative/LegislativeUpdates.aspx</a:t>
            </a:r>
            <a:r>
              <a:rPr lang="en-US" sz="1700" dirty="0" smtClean="0"/>
              <a:t> </a:t>
            </a:r>
          </a:p>
          <a:p>
            <a:pPr lvl="1"/>
            <a:r>
              <a:rPr lang="en-US" sz="2400" dirty="0" smtClean="0"/>
              <a:t>Q&amp;A </a:t>
            </a:r>
            <a:r>
              <a:rPr lang="en-US" sz="2400" dirty="0"/>
              <a:t>/ </a:t>
            </a:r>
            <a:r>
              <a:rPr lang="en-US" sz="2400" dirty="0" smtClean="0"/>
              <a:t>Comment process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hat and Question Boxes</a:t>
            </a:r>
          </a:p>
          <a:p>
            <a:pPr lvl="1"/>
            <a:r>
              <a:rPr lang="en-US" sz="2400" dirty="0" smtClean="0"/>
              <a:t>Phones on mute</a:t>
            </a:r>
          </a:p>
          <a:p>
            <a:pPr lvl="1"/>
            <a:r>
              <a:rPr lang="en-US" sz="2400" dirty="0" smtClean="0"/>
              <a:t>Webinar recordings &amp; </a:t>
            </a:r>
            <a:r>
              <a:rPr lang="en-US" sz="2400" dirty="0" err="1" smtClean="0"/>
              <a:t>ppt</a:t>
            </a:r>
            <a:r>
              <a:rPr lang="en-US" sz="2400" dirty="0" smtClean="0"/>
              <a:t> materials </a:t>
            </a:r>
            <a:r>
              <a:rPr lang="en-US" sz="1500" dirty="0" smtClean="0"/>
              <a:t>(</a:t>
            </a:r>
            <a:r>
              <a:rPr lang="en-US" sz="1500" dirty="0" smtClean="0">
                <a:hlinkClick r:id="rId5"/>
              </a:rPr>
              <a:t>Leg Rep Web Page</a:t>
            </a:r>
            <a:r>
              <a:rPr lang="en-US" sz="1500" dirty="0" smtClean="0"/>
              <a:t>)</a:t>
            </a:r>
          </a:p>
          <a:p>
            <a:pPr marL="457200" lvl="1" indent="0">
              <a:buNone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wssda.org/Legislative/SchoolBoardLegislativeRepresentatives.aspx</a:t>
            </a:r>
            <a:r>
              <a:rPr lang="en-US" sz="1600" dirty="0" smtClean="0"/>
              <a:t> 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sz="2800" b="1" dirty="0" smtClean="0"/>
              <a:t>Introductions</a:t>
            </a:r>
          </a:p>
          <a:p>
            <a:pPr lvl="1"/>
            <a:r>
              <a:rPr lang="en-US" sz="2600" dirty="0" smtClean="0"/>
              <a:t>WSSDA Staff </a:t>
            </a:r>
          </a:p>
          <a:p>
            <a:pPr lvl="2"/>
            <a:r>
              <a:rPr lang="en-US" sz="1900" dirty="0" smtClean="0"/>
              <a:t>Tim </a:t>
            </a:r>
            <a:r>
              <a:rPr lang="en-US" sz="1900" dirty="0"/>
              <a:t>Garchow, WSSDA Executive Director, </a:t>
            </a:r>
            <a:r>
              <a:rPr lang="en-US" sz="1900" dirty="0">
                <a:hlinkClick r:id="rId6"/>
              </a:rPr>
              <a:t>t.garchow@wssda.org</a:t>
            </a:r>
            <a:r>
              <a:rPr lang="en-US" sz="1900" dirty="0"/>
              <a:t> </a:t>
            </a:r>
          </a:p>
          <a:p>
            <a:pPr lvl="2"/>
            <a:r>
              <a:rPr lang="en-US" sz="1900" dirty="0"/>
              <a:t>Jessica Vavrus, Gov’t Relations Director, </a:t>
            </a:r>
            <a:r>
              <a:rPr lang="en-US" sz="1900" dirty="0">
                <a:hlinkClick r:id="rId7"/>
              </a:rPr>
              <a:t>j.vavrus@wssda.org</a:t>
            </a:r>
            <a:r>
              <a:rPr lang="en-US" sz="1900" dirty="0"/>
              <a:t>  and/or 360-890-5867</a:t>
            </a:r>
          </a:p>
          <a:p>
            <a:pPr lvl="2"/>
            <a:r>
              <a:rPr lang="en-US" sz="1900" dirty="0"/>
              <a:t>Tricia Kimbrough, Legislative Coordinator, </a:t>
            </a:r>
            <a:r>
              <a:rPr lang="en-US" sz="1900" dirty="0">
                <a:hlinkClick r:id="rId8"/>
              </a:rPr>
              <a:t>t.kimbrough@wssda.org</a:t>
            </a:r>
            <a:r>
              <a:rPr lang="en-US" sz="19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1183719"/>
            <a:ext cx="3581400" cy="150810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Webinar Materials </a:t>
            </a:r>
            <a:r>
              <a:rPr lang="en-US" sz="1400" b="1" dirty="0" smtClean="0"/>
              <a:t>(3 </a:t>
            </a:r>
            <a:r>
              <a:rPr lang="en-US" sz="1400" b="1" dirty="0"/>
              <a:t>documents)</a:t>
            </a:r>
            <a:r>
              <a:rPr lang="en-US" sz="20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Legislative Schedules: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Week 9 preview (pdf)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Bill Watch List, </a:t>
            </a:r>
            <a:r>
              <a:rPr lang="en-US" b="1" dirty="0" smtClean="0"/>
              <a:t>3/3/17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PowerPoint presentation (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34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Updates </a:t>
            </a:r>
            <a:r>
              <a:rPr lang="en-US" b="1" dirty="0"/>
              <a:t>and Actions:</a:t>
            </a:r>
          </a:p>
          <a:p>
            <a:r>
              <a:rPr lang="en-US" dirty="0"/>
              <a:t>Week </a:t>
            </a:r>
            <a:r>
              <a:rPr lang="en-US" dirty="0" smtClean="0"/>
              <a:t>9 </a:t>
            </a:r>
            <a:r>
              <a:rPr lang="en-US" dirty="0"/>
              <a:t>recap</a:t>
            </a:r>
          </a:p>
          <a:p>
            <a:r>
              <a:rPr lang="en-US" dirty="0"/>
              <a:t>Bill and issue updates</a:t>
            </a:r>
          </a:p>
          <a:p>
            <a:r>
              <a:rPr lang="en-US" dirty="0"/>
              <a:t>Week </a:t>
            </a:r>
            <a:r>
              <a:rPr lang="en-US" dirty="0" smtClean="0"/>
              <a:t>10 preview – work sessions, public hearings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Foundations:</a:t>
            </a:r>
          </a:p>
          <a:p>
            <a:r>
              <a:rPr lang="en-US" dirty="0" smtClean="0"/>
              <a:t>TBD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Thoughts? 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9025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2017 WSSDA </a:t>
            </a:r>
            <a:r>
              <a:rPr lang="en-US" dirty="0"/>
              <a:t>Legislative Priorities</a:t>
            </a:r>
            <a:br>
              <a:rPr lang="en-US" dirty="0"/>
            </a:b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wssda.org/Legislative/OurPrioritiesPositions.aspx</a:t>
            </a:r>
            <a:r>
              <a:rPr lang="en-US" sz="2200" dirty="0" smtClean="0"/>
              <a:t> 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90600"/>
            <a:ext cx="7143750" cy="55070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 smtClean="0"/>
              <a:t>2016 Legislative Assembly</a:t>
            </a:r>
            <a:r>
              <a:rPr lang="en-US" sz="2400" dirty="0" smtClean="0"/>
              <a:t> </a:t>
            </a:r>
            <a:r>
              <a:rPr lang="en-US" sz="1800" dirty="0" smtClean="0"/>
              <a:t>(September)</a:t>
            </a:r>
          </a:p>
          <a:p>
            <a:pPr lvl="1">
              <a:defRPr/>
            </a:pPr>
            <a:r>
              <a:rPr lang="en-US" sz="2000" dirty="0" smtClean="0"/>
              <a:t>95 school district board delegates</a:t>
            </a:r>
          </a:p>
          <a:p>
            <a:pPr lvl="1">
              <a:defRPr/>
            </a:pPr>
            <a:r>
              <a:rPr lang="en-US" sz="2000" dirty="0" smtClean="0"/>
              <a:t>Deliberated 62 legislative positions</a:t>
            </a:r>
            <a:endParaRPr lang="en-US" sz="2000" dirty="0"/>
          </a:p>
          <a:p>
            <a:pPr>
              <a:defRPr/>
            </a:pPr>
            <a:r>
              <a:rPr lang="en-US" sz="2400" b="1" dirty="0" smtClean="0"/>
              <a:t>2017 Priorities </a:t>
            </a:r>
            <a:r>
              <a:rPr lang="en-US" sz="2000" dirty="0" smtClean="0"/>
              <a:t>(Top 20 rankings from Leg. Assembly)</a:t>
            </a:r>
          </a:p>
          <a:p>
            <a:pPr lvl="1">
              <a:defRPr/>
            </a:pPr>
            <a:r>
              <a:rPr lang="en-US" sz="2000" dirty="0" smtClean="0"/>
              <a:t>Invest in our students </a:t>
            </a:r>
          </a:p>
          <a:p>
            <a:pPr lvl="2">
              <a:defRPr/>
            </a:pPr>
            <a:r>
              <a:rPr lang="en-US" sz="1600" dirty="0" smtClean="0"/>
              <a:t>Funding, levies, revenue</a:t>
            </a:r>
          </a:p>
          <a:p>
            <a:pPr lvl="1">
              <a:defRPr/>
            </a:pPr>
            <a:r>
              <a:rPr lang="en-US" sz="2000" dirty="0" smtClean="0"/>
              <a:t>Support our schools</a:t>
            </a:r>
          </a:p>
          <a:p>
            <a:pPr lvl="2">
              <a:defRPr/>
            </a:pPr>
            <a:r>
              <a:rPr lang="en-US" sz="1600" dirty="0" smtClean="0"/>
              <a:t>Facilities, school construction &amp; siting</a:t>
            </a:r>
          </a:p>
          <a:p>
            <a:pPr lvl="2">
              <a:defRPr/>
            </a:pPr>
            <a:r>
              <a:rPr lang="en-US" sz="1600" dirty="0" smtClean="0"/>
              <a:t>Public records requests</a:t>
            </a:r>
          </a:p>
          <a:p>
            <a:pPr lvl="1">
              <a:defRPr/>
            </a:pPr>
            <a:r>
              <a:rPr lang="en-US" sz="2000" dirty="0" smtClean="0"/>
              <a:t>Attract and retain quality staff</a:t>
            </a:r>
          </a:p>
          <a:p>
            <a:pPr lvl="2">
              <a:defRPr/>
            </a:pPr>
            <a:r>
              <a:rPr lang="en-US" sz="1600" dirty="0" smtClean="0"/>
              <a:t>Compensation</a:t>
            </a:r>
          </a:p>
          <a:p>
            <a:pPr lvl="2">
              <a:defRPr/>
            </a:pPr>
            <a:r>
              <a:rPr lang="en-US" sz="1600" dirty="0" smtClean="0"/>
              <a:t>Bargaining</a:t>
            </a:r>
          </a:p>
          <a:p>
            <a:pPr lvl="2">
              <a:defRPr/>
            </a:pPr>
            <a:r>
              <a:rPr lang="en-US" sz="1600" dirty="0" smtClean="0"/>
              <a:t>Teacher recruitment, retention, professional development</a:t>
            </a:r>
          </a:p>
          <a:p>
            <a:pPr>
              <a:defRPr/>
            </a:pPr>
            <a:r>
              <a:rPr lang="en-US" b="1" dirty="0"/>
              <a:t>Joint Association Ed Funding Priorities </a:t>
            </a:r>
          </a:p>
          <a:p>
            <a:pPr lvl="1">
              <a:defRPr/>
            </a:pPr>
            <a:r>
              <a:rPr lang="en-US" sz="1600" dirty="0"/>
              <a:t>Prioritized To-Do List for Education Funding</a:t>
            </a:r>
          </a:p>
          <a:p>
            <a:pPr marL="274638" lvl="1" indent="0">
              <a:buFont typeface="Arial" pitchFamily="34" charset="0"/>
              <a:buNone/>
              <a:defRPr/>
            </a:pPr>
            <a:endParaRPr lang="en-US" sz="2000" dirty="0" smtClean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1143000"/>
            <a:ext cx="2177626" cy="2713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847" y="4000500"/>
            <a:ext cx="1786832" cy="230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4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304800"/>
            <a:ext cx="8443912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WSSDA Resources for learning and communications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8" y="1238250"/>
            <a:ext cx="8799512" cy="478155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b="1" dirty="0" smtClean="0">
                <a:hlinkClick r:id="rId3"/>
              </a:rPr>
              <a:t>New: 2017 Education Budget Proposal web page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4"/>
              </a:rPr>
              <a:t>–</a:t>
            </a:r>
            <a:r>
              <a:rPr lang="en-US" sz="2400" b="1" dirty="0" smtClean="0"/>
              <a:t> </a:t>
            </a:r>
            <a:r>
              <a:rPr lang="en-US" sz="2400" dirty="0" smtClean="0"/>
              <a:t>includes general information about proposals along with side-by-side comparisons </a:t>
            </a:r>
            <a:endParaRPr lang="en-US" sz="2400" dirty="0" smtClean="0">
              <a:hlinkClick r:id="rId4"/>
            </a:endParaRPr>
          </a:p>
          <a:p>
            <a:pPr marL="0" indent="0">
              <a:buNone/>
              <a:defRPr/>
            </a:pPr>
            <a:endParaRPr lang="en-US" sz="2400" b="1" dirty="0" smtClean="0">
              <a:hlinkClick r:id="rId4"/>
            </a:endParaRPr>
          </a:p>
          <a:p>
            <a:pPr>
              <a:defRPr/>
            </a:pPr>
            <a:r>
              <a:rPr lang="en-US" sz="2400" b="1" dirty="0" smtClean="0">
                <a:hlinkClick r:id="rId4"/>
              </a:rPr>
              <a:t>WSSDA’s Legislative Representative Web Page </a:t>
            </a:r>
            <a:r>
              <a:rPr lang="en-US" sz="2400" dirty="0" smtClean="0"/>
              <a:t>– this is a new web page just for school district board legislative reps. It is where you can register for the weekly updates and also access quick links for legislative activities.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b="1" u="sng" dirty="0" smtClean="0">
                <a:hlinkClick r:id="rId5"/>
              </a:rPr>
              <a:t>WSSDA </a:t>
            </a:r>
            <a:r>
              <a:rPr lang="en-US" b="1" u="sng" dirty="0">
                <a:hlinkClick r:id="rId5"/>
              </a:rPr>
              <a:t>Legislative Updates</a:t>
            </a:r>
            <a:r>
              <a:rPr lang="en-US" u="sng" dirty="0">
                <a:hlinkClick r:id="rId5"/>
              </a:rPr>
              <a:t> </a:t>
            </a:r>
            <a:r>
              <a:rPr lang="en-US" b="1" dirty="0"/>
              <a:t>- </a:t>
            </a:r>
            <a:r>
              <a:rPr lang="en-US" dirty="0"/>
              <a:t>Includes weekly committee schedules, bill watch lists, and WSSDA’s legislative updates during the legislative session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b="1" dirty="0" smtClean="0">
                <a:hlinkClick r:id="rId6"/>
              </a:rPr>
              <a:t>WSSDA Advocacy Resources</a:t>
            </a:r>
            <a:r>
              <a:rPr lang="en-US" sz="2400" b="1" dirty="0" smtClean="0"/>
              <a:t> - </a:t>
            </a:r>
            <a:r>
              <a:rPr lang="en-US" sz="2000" dirty="0" smtClean="0"/>
              <a:t>Organized by WSSDA position categories</a:t>
            </a:r>
          </a:p>
        </p:txBody>
      </p:sp>
    </p:spTree>
    <p:extLst>
      <p:ext uri="{BB962C8B-B14F-4D97-AF65-F5344CB8AC3E}">
        <p14:creationId xmlns:p14="http://schemas.microsoft.com/office/powerpoint/2010/main" val="13080191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7388" y="76200"/>
            <a:ext cx="79025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WSSDA Resources, cont’d</a:t>
            </a:r>
            <a:endParaRPr lang="en-US" b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1613" y="685800"/>
            <a:ext cx="8729662" cy="5486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WSSDA opportunities:</a:t>
            </a:r>
          </a:p>
          <a:p>
            <a:pPr lvl="1">
              <a:defRPr/>
            </a:pPr>
            <a:r>
              <a:rPr lang="en-US" b="1" dirty="0" smtClean="0"/>
              <a:t>Know</a:t>
            </a:r>
            <a:r>
              <a:rPr lang="en-US" dirty="0" smtClean="0"/>
              <a:t> and </a:t>
            </a:r>
            <a:r>
              <a:rPr lang="en-US" b="1" dirty="0" smtClean="0"/>
              <a:t>Access</a:t>
            </a:r>
            <a:r>
              <a:rPr lang="en-US" dirty="0" smtClean="0"/>
              <a:t> your </a:t>
            </a:r>
            <a:r>
              <a:rPr lang="en-US" dirty="0" smtClean="0">
                <a:hlinkClick r:id="rId3"/>
              </a:rPr>
              <a:t>Legislative Committee DA Representatives </a:t>
            </a:r>
            <a:r>
              <a:rPr lang="en-US" dirty="0" smtClean="0"/>
              <a:t>(elected at Annual Conference)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Participate</a:t>
            </a:r>
            <a:r>
              <a:rPr lang="en-US" dirty="0" smtClean="0"/>
              <a:t> in key statewide events:</a:t>
            </a:r>
          </a:p>
          <a:p>
            <a:pPr lvl="2">
              <a:defRPr/>
            </a:pPr>
            <a:r>
              <a:rPr lang="en-US" dirty="0" smtClean="0">
                <a:hlinkClick r:id="rId4"/>
              </a:rPr>
              <a:t>WSSDA Legislative Assembly </a:t>
            </a:r>
            <a:r>
              <a:rPr lang="en-US" dirty="0" smtClean="0"/>
              <a:t>– set WSSDA’s legislative priorities (Sept)</a:t>
            </a:r>
          </a:p>
          <a:p>
            <a:pPr lvl="2">
              <a:defRPr/>
            </a:pPr>
            <a:r>
              <a:rPr lang="en-US" dirty="0" smtClean="0">
                <a:hlinkClick r:id="rId5"/>
              </a:rPr>
              <a:t>Legislative Conference and Day on the Hill</a:t>
            </a:r>
            <a:r>
              <a:rPr lang="en-US" dirty="0" smtClean="0"/>
              <a:t>  in Olympia (with WASA / WASBO) (Jan/Feb)</a:t>
            </a:r>
          </a:p>
          <a:p>
            <a:pPr marL="914400" lvl="2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Serve</a:t>
            </a:r>
            <a:r>
              <a:rPr lang="en-US" dirty="0" smtClean="0"/>
              <a:t> as your board’s Legislative Representative, discuss issues with your board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Attend</a:t>
            </a:r>
            <a:r>
              <a:rPr lang="en-US" dirty="0" smtClean="0"/>
              <a:t> WSSDA Regional meetings in the Spring or Fall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Tune-in:</a:t>
            </a:r>
          </a:p>
          <a:p>
            <a:pPr lvl="2">
              <a:defRPr/>
            </a:pPr>
            <a:r>
              <a:rPr lang="en-US" dirty="0" smtClean="0"/>
              <a:t>Sign-up for WSSDA </a:t>
            </a:r>
            <a:r>
              <a:rPr lang="en-US" dirty="0" err="1" smtClean="0"/>
              <a:t>eClips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During session: weekly Legislative Updates to members; 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Social media (Facebook &amp; Twitter):You </a:t>
            </a:r>
            <a:r>
              <a:rPr lang="en-US" dirty="0"/>
              <a:t>don’t have to have an account to follow “tweeters” during the session! </a:t>
            </a:r>
            <a:endParaRPr lang="en-US" dirty="0" smtClean="0"/>
          </a:p>
          <a:p>
            <a:pPr lvl="3">
              <a:defRPr/>
            </a:pPr>
            <a:r>
              <a:rPr lang="en-US" dirty="0" smtClean="0"/>
              <a:t>Follow </a:t>
            </a:r>
            <a:r>
              <a:rPr lang="en-US" u="sng" dirty="0">
                <a:hlinkClick r:id="rId6"/>
              </a:rPr>
              <a:t>Jessica </a:t>
            </a:r>
            <a:r>
              <a:rPr lang="en-US" dirty="0"/>
              <a:t>or </a:t>
            </a:r>
            <a:r>
              <a:rPr lang="en-US" u="sng" dirty="0">
                <a:hlinkClick r:id="rId7"/>
              </a:rPr>
              <a:t>#</a:t>
            </a:r>
            <a:r>
              <a:rPr lang="en-US" u="sng" dirty="0" err="1">
                <a:hlinkClick r:id="rId7"/>
              </a:rPr>
              <a:t>wssdaleg</a:t>
            </a:r>
            <a:r>
              <a:rPr lang="en-US" dirty="0"/>
              <a:t> and also check out </a:t>
            </a:r>
            <a:r>
              <a:rPr lang="en-US" u="sng" dirty="0">
                <a:hlinkClick r:id="rId8"/>
              </a:rPr>
              <a:t> #</a:t>
            </a:r>
            <a:r>
              <a:rPr lang="en-US" u="sng" dirty="0" err="1">
                <a:hlinkClick r:id="rId8"/>
              </a:rPr>
              <a:t>WAedu</a:t>
            </a:r>
            <a:r>
              <a:rPr lang="en-US" dirty="0"/>
              <a:t> and </a:t>
            </a:r>
            <a:r>
              <a:rPr lang="en-US" u="sng" dirty="0">
                <a:hlinkClick r:id="rId9"/>
              </a:rPr>
              <a:t>#</a:t>
            </a:r>
            <a:r>
              <a:rPr lang="en-US" u="sng" dirty="0" err="1">
                <a:hlinkClick r:id="rId9"/>
              </a:rPr>
              <a:t>WAleg</a:t>
            </a:r>
            <a:r>
              <a:rPr lang="en-US" dirty="0"/>
              <a:t> 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58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343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In closing….Why are YOUR legislative partnerships &amp; priorities important?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711325"/>
            <a:ext cx="5038725" cy="44878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YOU’VE been entrusted in your community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Power in numbers and voice</a:t>
            </a:r>
          </a:p>
          <a:p>
            <a:pPr lvl="1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How can we better engage / involve Leg. Reps across the state??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Decisions made in Olympia DO and WILL affect your district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140148" y="1184349"/>
          <a:ext cx="7694428" cy="4801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906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Comments?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Chat/Question Box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Contact: Jessica </a:t>
            </a:r>
            <a:r>
              <a:rPr lang="en-US" dirty="0"/>
              <a:t>Vavrus, Gov’t Relations Director, </a:t>
            </a:r>
            <a:r>
              <a:rPr lang="en-US" dirty="0">
                <a:hlinkClick r:id="rId3"/>
              </a:rPr>
              <a:t>j.vavrus@wssda.org</a:t>
            </a:r>
            <a:r>
              <a:rPr lang="en-US" dirty="0"/>
              <a:t>  </a:t>
            </a:r>
            <a:r>
              <a:rPr lang="en-US" dirty="0" smtClean="0"/>
              <a:t>; 360-890-5867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344015"/>
            <a:ext cx="821184" cy="456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to you next week!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Updates &amp; Actions</a:t>
            </a:r>
          </a:p>
          <a:p>
            <a:pPr lvl="1"/>
            <a:r>
              <a:rPr lang="en-US" dirty="0"/>
              <a:t>Key Dates</a:t>
            </a:r>
          </a:p>
          <a:p>
            <a:pPr lvl="1"/>
            <a:r>
              <a:rPr lang="en-US" dirty="0"/>
              <a:t>Bill Watch – Bill/Issue highlights</a:t>
            </a:r>
          </a:p>
          <a:p>
            <a:pPr lvl="1"/>
            <a:r>
              <a:rPr lang="en-US" dirty="0" smtClean="0"/>
              <a:t>Weekly Recap &amp; Week Ahead Preview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5924" y="1676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Deeper Dive &amp; Foundations:</a:t>
            </a:r>
          </a:p>
          <a:p>
            <a:pPr lvl="1"/>
            <a:r>
              <a:rPr lang="en-US" dirty="0" smtClean="0"/>
              <a:t>Ed Funding Proposals &amp; information sharing</a:t>
            </a:r>
          </a:p>
          <a:p>
            <a:pPr lvl="1"/>
            <a:r>
              <a:rPr lang="en-US" dirty="0" smtClean="0"/>
              <a:t>Where we are in the process</a:t>
            </a:r>
          </a:p>
        </p:txBody>
      </p:sp>
    </p:spTree>
    <p:extLst>
      <p:ext uri="{BB962C8B-B14F-4D97-AF65-F5344CB8AC3E}">
        <p14:creationId xmlns:p14="http://schemas.microsoft.com/office/powerpoint/2010/main" val="5302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WSSDA’s Weekly Legislative Update Webinars:</a:t>
            </a:r>
            <a:br>
              <a:rPr lang="en-US" dirty="0" smtClean="0"/>
            </a:br>
            <a:r>
              <a:rPr lang="en-US" dirty="0" smtClean="0"/>
              <a:t>Purpose and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Who:</a:t>
            </a:r>
          </a:p>
          <a:p>
            <a:r>
              <a:rPr lang="en-US" dirty="0" smtClean="0"/>
              <a:t>School Board Legislative Representatives</a:t>
            </a:r>
          </a:p>
          <a:p>
            <a:r>
              <a:rPr lang="en-US" dirty="0" smtClean="0"/>
              <a:t>Other interested school directors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What:</a:t>
            </a:r>
          </a:p>
          <a:p>
            <a:r>
              <a:rPr lang="en-US" dirty="0" smtClean="0"/>
              <a:t>Timely legislative </a:t>
            </a:r>
            <a:r>
              <a:rPr lang="en-US" dirty="0"/>
              <a:t>and </a:t>
            </a:r>
            <a:r>
              <a:rPr lang="en-US" dirty="0" smtClean="0"/>
              <a:t>bill / issue updates</a:t>
            </a:r>
          </a:p>
          <a:p>
            <a:r>
              <a:rPr lang="en-US" dirty="0" smtClean="0"/>
              <a:t>Summary of the week’s activities and preview to hearings for the coming week</a:t>
            </a:r>
          </a:p>
          <a:p>
            <a:r>
              <a:rPr lang="en-US" dirty="0" smtClean="0"/>
              <a:t>Orientation to the legislative process, bill tracking, and web-based resources</a:t>
            </a:r>
          </a:p>
          <a:p>
            <a:pPr marL="0" indent="0">
              <a:buNone/>
            </a:pPr>
            <a:r>
              <a:rPr lang="en-US" b="1" dirty="0" smtClean="0"/>
              <a:t>Why: </a:t>
            </a:r>
          </a:p>
          <a:p>
            <a:r>
              <a:rPr lang="en-US" dirty="0" smtClean="0"/>
              <a:t>To engage and empower school board legislative representatives to work with their boards and communities in legislative issues that matter the most 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Where/When:</a:t>
            </a:r>
          </a:p>
          <a:p>
            <a:r>
              <a:rPr lang="en-US" dirty="0" smtClean="0"/>
              <a:t>Every Friday during the Legislative Session, at 12:00</a:t>
            </a:r>
          </a:p>
          <a:p>
            <a:r>
              <a:rPr lang="en-US" dirty="0"/>
              <a:t>Register here: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wssda.org/Legislative/SchoolBoardLegislativeRepresentatives.aspx</a:t>
            </a:r>
            <a:r>
              <a:rPr lang="en-US" sz="1600" dirty="0" smtClean="0"/>
              <a:t> </a:t>
            </a:r>
          </a:p>
          <a:p>
            <a:pPr lvl="1"/>
            <a:r>
              <a:rPr lang="en-US" sz="2100" dirty="0" smtClean="0"/>
              <a:t>Recording will be posted to the web site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Weekly recap</a:t>
            </a:r>
            <a:br>
              <a:rPr lang="en-US" dirty="0" smtClean="0"/>
            </a:br>
            <a:r>
              <a:rPr lang="en-US" dirty="0" smtClean="0"/>
              <a:t>Bill/Issue Updates</a:t>
            </a:r>
            <a:br>
              <a:rPr lang="en-US" dirty="0" smtClean="0"/>
            </a:br>
            <a:r>
              <a:rPr lang="en-US" dirty="0" smtClean="0"/>
              <a:t>the week ahead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9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Session Dates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trike="sngStrike" dirty="0" smtClean="0"/>
              <a:t>Feb. 17 – House Policy Committee Cutoff</a:t>
            </a:r>
          </a:p>
          <a:p>
            <a:r>
              <a:rPr lang="en-US" strike="sngStrike" dirty="0" smtClean="0"/>
              <a:t>Feb. 24 – Fiscal Committee Cutoff</a:t>
            </a:r>
          </a:p>
          <a:p>
            <a:r>
              <a:rPr lang="en-US" dirty="0" smtClean="0"/>
              <a:t>March 8 – House of Origin Cutoff</a:t>
            </a:r>
          </a:p>
          <a:p>
            <a:r>
              <a:rPr lang="en-US" dirty="0" smtClean="0"/>
              <a:t>March 29 – Policy Cutoff – Opposite House</a:t>
            </a:r>
          </a:p>
          <a:p>
            <a:r>
              <a:rPr lang="en-US" dirty="0" smtClean="0"/>
              <a:t>April 4 – Fiscal Cutoff – Opposite House</a:t>
            </a:r>
          </a:p>
          <a:p>
            <a:r>
              <a:rPr lang="en-US" dirty="0" smtClean="0"/>
              <a:t>April 12 – Opposite House Cutoff</a:t>
            </a:r>
          </a:p>
          <a:p>
            <a:r>
              <a:rPr lang="en-US" dirty="0" smtClean="0"/>
              <a:t>April 23 – Last Day of 105-day Regular Session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these deadlines are important to help “weed out” bills; but they also can get in the way…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4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Week 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/>
              <a:t>Recap: </a:t>
            </a:r>
            <a:r>
              <a:rPr lang="en-US" dirty="0" smtClean="0"/>
              <a:t>By the Numbers</a:t>
            </a:r>
            <a:br>
              <a:rPr lang="en-US" dirty="0" smtClean="0"/>
            </a:br>
            <a:r>
              <a:rPr lang="en-US" sz="3100" dirty="0" smtClean="0"/>
              <a:t>(as of March 3, 8am)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~2,000 bills, joint resolutions, memorials introduced</a:t>
            </a:r>
          </a:p>
          <a:p>
            <a:pPr lvl="1"/>
            <a:r>
              <a:rPr lang="en-US" dirty="0" smtClean="0"/>
              <a:t>286 on WSSDA’s Bill Watch List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sz="12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951718"/>
              </p:ext>
            </p:extLst>
          </p:nvPr>
        </p:nvGraphicFramePr>
        <p:xfrm>
          <a:off x="609600" y="2743200"/>
          <a:ext cx="8001000" cy="334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40726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Teaching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Leadership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Governance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Funding &amp; Allocations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Misc.</a:t>
                      </a:r>
                      <a:endParaRPr lang="en-US" sz="1400" dirty="0"/>
                    </a:p>
                  </a:txBody>
                  <a:tcPr/>
                </a:tc>
              </a:tr>
              <a:tr h="40726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Bills  (293)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</a:tr>
              <a:tr h="103768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Passed to Opposite House</a:t>
                      </a:r>
                    </a:p>
                    <a:p>
                      <a:r>
                        <a:rPr lang="en-US" sz="1400" dirty="0" smtClean="0"/>
                        <a:t>(37)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127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 Floor or in Rules</a:t>
                      </a:r>
                    </a:p>
                    <a:p>
                      <a:r>
                        <a:rPr lang="en-US" sz="1400" dirty="0" smtClean="0"/>
                        <a:t>(55)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 in Rules/Floor</a:t>
                      </a:r>
                    </a:p>
                    <a:p>
                      <a:pPr algn="ctr"/>
                      <a:r>
                        <a:rPr lang="en-US" sz="1400" dirty="0" smtClean="0"/>
                        <a:t>Most</a:t>
                      </a:r>
                      <a:r>
                        <a:rPr lang="en-US" sz="1400" baseline="0" dirty="0" smtClean="0"/>
                        <a:t> NTIB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4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Week 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/>
              <a:t>Recap: Highlighted Bill / Issue </a:t>
            </a:r>
            <a:r>
              <a:rPr lang="en-US" dirty="0" smtClean="0"/>
              <a:t>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960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Learning</a:t>
            </a:r>
            <a:r>
              <a:rPr lang="en-US" sz="1400" dirty="0" smtClean="0"/>
              <a:t> (WSSDA Position Category 1)</a:t>
            </a:r>
          </a:p>
          <a:p>
            <a:pPr lvl="1"/>
            <a:r>
              <a:rPr lang="en-US" sz="1400" dirty="0" smtClean="0"/>
              <a:t>Passed Chamber</a:t>
            </a:r>
          </a:p>
          <a:p>
            <a:pPr lvl="2"/>
            <a:r>
              <a:rPr lang="en-US" sz="1400" dirty="0">
                <a:hlinkClick r:id="rId2"/>
              </a:rPr>
              <a:t>EHB </a:t>
            </a:r>
            <a:r>
              <a:rPr lang="en-US" sz="1400" dirty="0" smtClean="0">
                <a:hlinkClick r:id="rId2"/>
              </a:rPr>
              <a:t>1551 </a:t>
            </a:r>
            <a:r>
              <a:rPr lang="en-US" sz="1400" dirty="0" smtClean="0"/>
              <a:t> (equipment </a:t>
            </a:r>
            <a:r>
              <a:rPr lang="en-US" sz="1400" dirty="0"/>
              <a:t>assistance grant program to enhance student nutrition in public </a:t>
            </a:r>
            <a:r>
              <a:rPr lang="en-US" sz="1400" dirty="0" smtClean="0"/>
              <a:t>schools)</a:t>
            </a:r>
          </a:p>
          <a:p>
            <a:pPr lvl="2"/>
            <a:r>
              <a:rPr lang="en-US" sz="1400" dirty="0">
                <a:hlinkClick r:id="rId3"/>
              </a:rPr>
              <a:t>SHB </a:t>
            </a:r>
            <a:r>
              <a:rPr lang="en-US" sz="1400" dirty="0" smtClean="0">
                <a:hlinkClick r:id="rId3"/>
              </a:rPr>
              <a:t>1235 </a:t>
            </a:r>
            <a:r>
              <a:rPr lang="en-US" sz="1400" dirty="0"/>
              <a:t>(</a:t>
            </a:r>
            <a:r>
              <a:rPr lang="en-US" sz="1400" dirty="0" smtClean="0"/>
              <a:t>Physical Education Assessments and Reporting)</a:t>
            </a:r>
          </a:p>
          <a:p>
            <a:pPr lvl="2"/>
            <a:r>
              <a:rPr lang="en-US" sz="1400" dirty="0" smtClean="0">
                <a:hlinkClick r:id="rId4"/>
              </a:rPr>
              <a:t>ESSB 5293 </a:t>
            </a:r>
            <a:r>
              <a:rPr lang="en-US" sz="1400" dirty="0" smtClean="0"/>
              <a:t>(</a:t>
            </a:r>
            <a:r>
              <a:rPr lang="en-US" sz="1400" dirty="0"/>
              <a:t>court-based and school-based efforts to promote attendance and reduce </a:t>
            </a:r>
            <a:r>
              <a:rPr lang="en-US" sz="1400" dirty="0" smtClean="0"/>
              <a:t>truancy) </a:t>
            </a:r>
          </a:p>
          <a:p>
            <a:pPr lvl="1"/>
            <a:r>
              <a:rPr lang="en-US" sz="1400" dirty="0"/>
              <a:t>On Floor</a:t>
            </a:r>
          </a:p>
          <a:p>
            <a:pPr lvl="2"/>
            <a:r>
              <a:rPr lang="en-US" sz="1400" dirty="0">
                <a:hlinkClick r:id="rId5"/>
              </a:rPr>
              <a:t>SHB </a:t>
            </a:r>
            <a:r>
              <a:rPr lang="en-US" sz="1400" dirty="0" smtClean="0">
                <a:hlinkClick r:id="rId5"/>
              </a:rPr>
              <a:t>1445</a:t>
            </a:r>
            <a:r>
              <a:rPr lang="en-US" sz="1400" dirty="0" smtClean="0"/>
              <a:t> / </a:t>
            </a:r>
            <a:r>
              <a:rPr lang="en-US" sz="1400" dirty="0" smtClean="0">
                <a:hlinkClick r:id="rId6"/>
              </a:rPr>
              <a:t>SSB </a:t>
            </a:r>
            <a:r>
              <a:rPr lang="en-US" sz="1400" dirty="0">
                <a:hlinkClick r:id="rId6"/>
              </a:rPr>
              <a:t>5529 </a:t>
            </a:r>
            <a:r>
              <a:rPr lang="en-US" sz="1400" dirty="0"/>
              <a:t>(Dual language in early learning &amp; K12)</a:t>
            </a:r>
          </a:p>
          <a:p>
            <a:pPr lvl="2"/>
            <a:r>
              <a:rPr lang="en-US" sz="1400" dirty="0">
                <a:hlinkClick r:id="rId7"/>
              </a:rPr>
              <a:t>SHB 1508 </a:t>
            </a:r>
            <a:r>
              <a:rPr lang="en-US" sz="1400" dirty="0"/>
              <a:t>(Student </a:t>
            </a:r>
            <a:r>
              <a:rPr lang="en-US" sz="1400" dirty="0" smtClean="0"/>
              <a:t>Nutrition/Breakfast after the Bell)</a:t>
            </a:r>
            <a:endParaRPr lang="en-US" sz="1400" dirty="0"/>
          </a:p>
          <a:p>
            <a:pPr lvl="1"/>
            <a:r>
              <a:rPr lang="en-US" sz="1400" dirty="0" smtClean="0"/>
              <a:t>Still in Rules </a:t>
            </a:r>
          </a:p>
          <a:p>
            <a:pPr lvl="2"/>
            <a:r>
              <a:rPr lang="en-US" sz="1400" dirty="0" smtClean="0">
                <a:hlinkClick r:id="rId8"/>
              </a:rPr>
              <a:t>HB 1046</a:t>
            </a:r>
            <a:r>
              <a:rPr lang="en-US" sz="1400" dirty="0" smtClean="0"/>
              <a:t> (Delinking ELA, Math, Science high school assessments as graduation requirements)</a:t>
            </a:r>
          </a:p>
          <a:p>
            <a:pPr lvl="2"/>
            <a:r>
              <a:rPr lang="en-US" sz="1400" dirty="0" smtClean="0"/>
              <a:t> </a:t>
            </a:r>
            <a:r>
              <a:rPr lang="en-US" sz="1400" dirty="0" smtClean="0">
                <a:hlinkClick r:id="rId9"/>
              </a:rPr>
              <a:t>SB 5708 </a:t>
            </a:r>
            <a:r>
              <a:rPr lang="en-US" sz="1400" dirty="0"/>
              <a:t>(equipment assistance grant program to enhance student nutrition in public </a:t>
            </a:r>
            <a:r>
              <a:rPr lang="en-US" sz="1400" dirty="0" smtClean="0"/>
              <a:t>schools)</a:t>
            </a:r>
          </a:p>
          <a:p>
            <a:pPr lvl="2"/>
            <a:r>
              <a:rPr lang="en-US" sz="1400" dirty="0" smtClean="0">
                <a:hlinkClick r:id="rId10"/>
              </a:rPr>
              <a:t>SSB 5155 </a:t>
            </a:r>
            <a:r>
              <a:rPr lang="en-US" sz="1400" dirty="0" smtClean="0"/>
              <a:t>(suspension </a:t>
            </a:r>
            <a:r>
              <a:rPr lang="en-US" sz="1400" dirty="0"/>
              <a:t>and expulsion of kindergarten and early elementary school </a:t>
            </a:r>
            <a:r>
              <a:rPr lang="en-US" sz="1400" dirty="0" smtClean="0"/>
              <a:t>students)</a:t>
            </a:r>
          </a:p>
          <a:p>
            <a:pPr lvl="2"/>
            <a:r>
              <a:rPr lang="en-US" sz="1400" dirty="0" smtClean="0">
                <a:hlinkClick r:id="rId11"/>
              </a:rPr>
              <a:t>2SHB 1170</a:t>
            </a:r>
            <a:r>
              <a:rPr lang="en-US" sz="1400" dirty="0" smtClean="0"/>
              <a:t> (Truancy reduction)</a:t>
            </a:r>
            <a:endParaRPr lang="en-US" sz="1400" dirty="0"/>
          </a:p>
          <a:p>
            <a:r>
              <a:rPr lang="en-US" sz="1400" b="1" dirty="0" smtClean="0"/>
              <a:t>Teaching</a:t>
            </a:r>
            <a:r>
              <a:rPr lang="en-US" sz="1400" dirty="0" smtClean="0"/>
              <a:t> (WSSDA Position Category 2)</a:t>
            </a:r>
          </a:p>
          <a:p>
            <a:pPr lvl="1"/>
            <a:r>
              <a:rPr lang="en-US" sz="1400" dirty="0" smtClean="0"/>
              <a:t>Passed Chamber </a:t>
            </a:r>
          </a:p>
          <a:p>
            <a:pPr lvl="2"/>
            <a:r>
              <a:rPr lang="en-US" sz="1400" dirty="0" smtClean="0">
                <a:hlinkClick r:id="rId12"/>
              </a:rPr>
              <a:t>2SHB </a:t>
            </a:r>
            <a:r>
              <a:rPr lang="en-US" sz="1400" dirty="0">
                <a:hlinkClick r:id="rId12"/>
              </a:rPr>
              <a:t>1341 </a:t>
            </a:r>
            <a:r>
              <a:rPr lang="en-US" sz="1400" dirty="0"/>
              <a:t>(professional certification for teachers/administrators)	</a:t>
            </a:r>
          </a:p>
          <a:p>
            <a:pPr lvl="1"/>
            <a:r>
              <a:rPr lang="en-US" sz="1400" dirty="0" smtClean="0"/>
              <a:t>On Floor </a:t>
            </a:r>
          </a:p>
          <a:p>
            <a:pPr lvl="2"/>
            <a:r>
              <a:rPr lang="en-US" sz="1400" dirty="0">
                <a:hlinkClick r:id="rId13"/>
              </a:rPr>
              <a:t>SB 5529</a:t>
            </a:r>
            <a:r>
              <a:rPr lang="en-US" sz="1400" dirty="0"/>
              <a:t>/ </a:t>
            </a:r>
            <a:r>
              <a:rPr lang="en-US" sz="1400" dirty="0">
                <a:hlinkClick r:id="rId14"/>
              </a:rPr>
              <a:t>HB 1445 </a:t>
            </a:r>
            <a:r>
              <a:rPr lang="en-US" sz="1400" dirty="0"/>
              <a:t>(dual language in K-12 </a:t>
            </a:r>
            <a:r>
              <a:rPr lang="en-US" sz="1400" dirty="0" err="1"/>
              <a:t>ed</a:t>
            </a:r>
            <a:r>
              <a:rPr lang="en-US" sz="1400" dirty="0"/>
              <a:t>)</a:t>
            </a:r>
          </a:p>
          <a:p>
            <a:pPr lvl="2"/>
            <a:r>
              <a:rPr lang="en-US" sz="1400" dirty="0">
                <a:hlinkClick r:id="rId15"/>
              </a:rPr>
              <a:t>SB 5712 </a:t>
            </a:r>
            <a:r>
              <a:rPr lang="en-US" sz="1400" dirty="0"/>
              <a:t>(bilingual </a:t>
            </a:r>
            <a:r>
              <a:rPr lang="en-US" sz="1400" dirty="0" err="1"/>
              <a:t>ed</a:t>
            </a:r>
            <a:r>
              <a:rPr lang="en-US" sz="1400" dirty="0"/>
              <a:t> workforce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Still in Rules </a:t>
            </a:r>
          </a:p>
          <a:p>
            <a:pPr lvl="2"/>
            <a:r>
              <a:rPr lang="en-US" sz="1400" dirty="0" smtClean="0">
                <a:hlinkClick r:id="rId16"/>
              </a:rPr>
              <a:t>HB 1827 </a:t>
            </a:r>
            <a:r>
              <a:rPr lang="en-US" sz="1400" dirty="0" smtClean="0"/>
              <a:t>(broad bill to address many components related to </a:t>
            </a:r>
            <a:r>
              <a:rPr lang="en-US" sz="1400" b="1" dirty="0" smtClean="0"/>
              <a:t>Teacher Recruitment</a:t>
            </a:r>
            <a:r>
              <a:rPr lang="en-US" sz="1400" dirty="0" smtClean="0"/>
              <a:t>, Educator Retention, Evaluation </a:t>
            </a:r>
            <a:r>
              <a:rPr lang="en-US" sz="1400" dirty="0"/>
              <a:t>of Educator </a:t>
            </a:r>
            <a:r>
              <a:rPr lang="en-US" sz="1400" dirty="0" smtClean="0"/>
              <a:t>Effectiveness, Educator Certification, Incentives </a:t>
            </a:r>
            <a:r>
              <a:rPr lang="en-US" sz="1400" dirty="0"/>
              <a:t>and Assistance for </a:t>
            </a:r>
            <a:r>
              <a:rPr lang="en-US" sz="1400" dirty="0" smtClean="0"/>
              <a:t>Educators)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1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Week 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/>
              <a:t>Recap: Highlighted Bill / Issue </a:t>
            </a:r>
            <a:r>
              <a:rPr lang="en-US" dirty="0" smtClean="0"/>
              <a:t>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96000"/>
          </a:xfrm>
        </p:spPr>
        <p:txBody>
          <a:bodyPr>
            <a:noAutofit/>
          </a:bodyPr>
          <a:lstStyle/>
          <a:p>
            <a:r>
              <a:rPr lang="en-US" sz="1400" b="1" dirty="0"/>
              <a:t>Leadership</a:t>
            </a:r>
            <a:r>
              <a:rPr lang="en-US" sz="1400" dirty="0"/>
              <a:t> (WSSDA Position Category 3) </a:t>
            </a:r>
          </a:p>
          <a:p>
            <a:pPr lvl="1"/>
            <a:r>
              <a:rPr lang="en-US" sz="1400" dirty="0"/>
              <a:t>Passed Chamber</a:t>
            </a:r>
          </a:p>
          <a:p>
            <a:pPr lvl="2"/>
            <a:r>
              <a:rPr lang="en-US" sz="1400" dirty="0">
                <a:hlinkClick r:id="rId2"/>
              </a:rPr>
              <a:t>SHB </a:t>
            </a:r>
            <a:r>
              <a:rPr lang="en-US" sz="1400" dirty="0" smtClean="0">
                <a:hlinkClick r:id="rId2"/>
              </a:rPr>
              <a:t>1279 </a:t>
            </a:r>
            <a:r>
              <a:rPr lang="en-US" sz="1400" dirty="0" smtClean="0"/>
              <a:t>(School </a:t>
            </a:r>
            <a:r>
              <a:rPr lang="en-US" sz="1400" dirty="0"/>
              <a:t>Safety </a:t>
            </a:r>
            <a:r>
              <a:rPr lang="en-US" sz="1400" dirty="0" smtClean="0"/>
              <a:t>Drills)</a:t>
            </a:r>
            <a:endParaRPr lang="en-US" sz="1400" dirty="0"/>
          </a:p>
          <a:p>
            <a:pPr lvl="2"/>
            <a:r>
              <a:rPr lang="en-US" sz="1400" dirty="0">
                <a:hlinkClick r:id="rId3"/>
              </a:rPr>
              <a:t>SSB </a:t>
            </a:r>
            <a:r>
              <a:rPr lang="en-US" sz="1400" dirty="0" smtClean="0">
                <a:hlinkClick r:id="rId3"/>
              </a:rPr>
              <a:t>5404 </a:t>
            </a:r>
            <a:r>
              <a:rPr lang="en-US" sz="1400" dirty="0" smtClean="0"/>
              <a:t>(Sunscreen </a:t>
            </a:r>
            <a:r>
              <a:rPr lang="en-US" sz="1400" dirty="0"/>
              <a:t>in </a:t>
            </a:r>
            <a:r>
              <a:rPr lang="en-US" sz="1400" dirty="0" smtClean="0"/>
              <a:t>Schools)</a:t>
            </a:r>
            <a:endParaRPr lang="en-US" sz="1400" dirty="0"/>
          </a:p>
          <a:p>
            <a:pPr lvl="2"/>
            <a:r>
              <a:rPr lang="en-US" sz="1400" dirty="0">
                <a:hlinkClick r:id="rId4"/>
              </a:rPr>
              <a:t>2SSB 5107 </a:t>
            </a:r>
            <a:r>
              <a:rPr lang="en-US" sz="1400" dirty="0" smtClean="0"/>
              <a:t>(Early </a:t>
            </a:r>
            <a:r>
              <a:rPr lang="en-US" sz="1400" dirty="0"/>
              <a:t>Childhood </a:t>
            </a:r>
            <a:r>
              <a:rPr lang="en-US" sz="1400" dirty="0" smtClean="0"/>
              <a:t>Ed/Assistance)</a:t>
            </a:r>
          </a:p>
          <a:p>
            <a:pPr lvl="2"/>
            <a:endParaRPr lang="en-US" sz="1400" dirty="0"/>
          </a:p>
          <a:p>
            <a:r>
              <a:rPr lang="en-US" sz="1400" b="1" dirty="0" smtClean="0"/>
              <a:t>Governance </a:t>
            </a:r>
            <a:r>
              <a:rPr lang="en-US" sz="1400" dirty="0"/>
              <a:t>(WSSDA Position Category 4)</a:t>
            </a:r>
          </a:p>
          <a:p>
            <a:pPr lvl="1"/>
            <a:r>
              <a:rPr lang="en-US" sz="1400" dirty="0" smtClean="0"/>
              <a:t>Passed Chamber</a:t>
            </a:r>
          </a:p>
          <a:p>
            <a:pPr lvl="2"/>
            <a:r>
              <a:rPr lang="en-US" sz="1400" dirty="0">
                <a:hlinkClick r:id="rId5"/>
              </a:rPr>
              <a:t>HB 1800 </a:t>
            </a:r>
            <a:r>
              <a:rPr lang="en-US" sz="1400" dirty="0" smtClean="0"/>
              <a:t>(Voting </a:t>
            </a:r>
            <a:r>
              <a:rPr lang="en-US" sz="1400" dirty="0"/>
              <a:t>Rights </a:t>
            </a:r>
            <a:r>
              <a:rPr lang="en-US" sz="1400" dirty="0" smtClean="0"/>
              <a:t>Act) </a:t>
            </a:r>
            <a:endParaRPr lang="en-US" sz="1400" dirty="0"/>
          </a:p>
          <a:p>
            <a:pPr lvl="1"/>
            <a:r>
              <a:rPr lang="en-US" sz="1400" dirty="0" smtClean="0"/>
              <a:t>On Floor</a:t>
            </a:r>
          </a:p>
          <a:p>
            <a:pPr lvl="2"/>
            <a:r>
              <a:rPr lang="en-US" sz="1400" dirty="0">
                <a:hlinkClick r:id="rId6"/>
              </a:rPr>
              <a:t>HB 1017</a:t>
            </a:r>
            <a:r>
              <a:rPr lang="en-US" sz="1400" dirty="0"/>
              <a:t> (School Siting – limited sites in E and W Washington) </a:t>
            </a:r>
          </a:p>
          <a:p>
            <a:pPr lvl="2"/>
            <a:r>
              <a:rPr lang="en-US" sz="1400" dirty="0" smtClean="0"/>
              <a:t>Public </a:t>
            </a:r>
            <a:r>
              <a:rPr lang="en-US" sz="1400" dirty="0"/>
              <a:t>Records Act Updates: </a:t>
            </a:r>
            <a:r>
              <a:rPr lang="en-US" sz="1400" dirty="0">
                <a:hlinkClick r:id="rId7"/>
              </a:rPr>
              <a:t>HB 1595 </a:t>
            </a:r>
            <a:r>
              <a:rPr lang="en-US" sz="1400" dirty="0"/>
              <a:t>(public records request costs) &amp; </a:t>
            </a:r>
            <a:r>
              <a:rPr lang="en-US" sz="1400" dirty="0">
                <a:hlinkClick r:id="rId7"/>
              </a:rPr>
              <a:t>HB 1594 </a:t>
            </a:r>
            <a:r>
              <a:rPr lang="en-US" sz="1400" dirty="0"/>
              <a:t>(improving public records administration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>
                <a:hlinkClick r:id="rId8"/>
              </a:rPr>
              <a:t>HB </a:t>
            </a:r>
            <a:r>
              <a:rPr lang="en-US" sz="1400" dirty="0" smtClean="0">
                <a:hlinkClick r:id="rId8"/>
              </a:rPr>
              <a:t>1060 </a:t>
            </a:r>
            <a:r>
              <a:rPr lang="en-US" sz="1400" dirty="0" smtClean="0"/>
              <a:t>(Medical Marijuana in schools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>
                <a:hlinkClick r:id="rId9"/>
              </a:rPr>
              <a:t>HB 1886</a:t>
            </a:r>
            <a:r>
              <a:rPr lang="en-US" sz="1400" dirty="0"/>
              <a:t> (SBE / OSPI Governance Accountability </a:t>
            </a:r>
            <a:r>
              <a:rPr lang="en-US" sz="1400" dirty="0" smtClean="0"/>
              <a:t>Roles</a:t>
            </a:r>
            <a:r>
              <a:rPr lang="en-US" sz="1400" dirty="0"/>
              <a:t>)</a:t>
            </a:r>
            <a:endParaRPr lang="en-US" sz="1400" dirty="0"/>
          </a:p>
          <a:p>
            <a:pPr lvl="1"/>
            <a:r>
              <a:rPr lang="en-US" sz="1400" dirty="0" smtClean="0"/>
              <a:t>Still in Rules</a:t>
            </a:r>
          </a:p>
          <a:p>
            <a:pPr lvl="2"/>
            <a:r>
              <a:rPr lang="en-US" sz="1400" dirty="0">
                <a:hlinkClick r:id="rId10"/>
              </a:rPr>
              <a:t>SB </a:t>
            </a:r>
            <a:r>
              <a:rPr lang="en-US" sz="1400" dirty="0" smtClean="0">
                <a:hlinkClick r:id="rId10"/>
              </a:rPr>
              <a:t>5651</a:t>
            </a:r>
            <a:r>
              <a:rPr lang="en-US" sz="1400" dirty="0" smtClean="0"/>
              <a:t> (School </a:t>
            </a:r>
            <a:r>
              <a:rPr lang="en-US" sz="1400" dirty="0"/>
              <a:t>Siting </a:t>
            </a:r>
            <a:r>
              <a:rPr lang="en-US" sz="1400" dirty="0" smtClean="0"/>
              <a:t> - statewide)</a:t>
            </a:r>
            <a:endParaRPr lang="en-US" sz="1400" dirty="0"/>
          </a:p>
          <a:p>
            <a:pPr lvl="2"/>
            <a:r>
              <a:rPr lang="en-US" sz="1400" dirty="0">
                <a:hlinkClick r:id="rId11"/>
              </a:rPr>
              <a:t>SB 5726 </a:t>
            </a:r>
            <a:r>
              <a:rPr lang="en-US" sz="1400" dirty="0" smtClean="0"/>
              <a:t>(School </a:t>
            </a:r>
            <a:r>
              <a:rPr lang="en-US" sz="1400" dirty="0"/>
              <a:t>Employee Health Care </a:t>
            </a:r>
            <a:r>
              <a:rPr lang="en-US" sz="1400" dirty="0" smtClean="0"/>
              <a:t>Benefits -Requires </a:t>
            </a:r>
            <a:r>
              <a:rPr lang="en-US" sz="1400" dirty="0"/>
              <a:t>that school and educational service districts provide based health care to employees through the Public Employee Benefits Board</a:t>
            </a:r>
            <a:r>
              <a:rPr lang="en-US" sz="1400" dirty="0" smtClean="0"/>
              <a:t>)</a:t>
            </a:r>
            <a:endParaRPr lang="en-US" sz="1400" dirty="0"/>
          </a:p>
          <a:p>
            <a:pPr marL="914400" lvl="2" indent="0">
              <a:buNone/>
            </a:pPr>
            <a:endParaRPr lang="en-US" sz="1200" dirty="0"/>
          </a:p>
          <a:p>
            <a:pPr marL="914400" lvl="2" indent="0">
              <a:buNone/>
            </a:pPr>
            <a:endParaRPr lang="en-US" sz="1200" dirty="0" smtClean="0"/>
          </a:p>
          <a:p>
            <a:pPr marL="914400" lvl="2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4170</TotalTime>
  <Words>2038</Words>
  <Application>Microsoft Office PowerPoint</Application>
  <PresentationFormat>On-screen Show (4:3)</PresentationFormat>
  <Paragraphs>407</Paragraphs>
  <Slides>27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WSSDA’s Weekly Legislative Update</vt:lpstr>
      <vt:lpstr>Welcome! Please type your name, school district / organization, and role into the chat box!</vt:lpstr>
      <vt:lpstr>Today’s Focus</vt:lpstr>
      <vt:lpstr>WSSDA’s Weekly Legislative Update Webinars: Purpose and Audience</vt:lpstr>
      <vt:lpstr>Weekly recap Bill/Issue Updates the week ahead</vt:lpstr>
      <vt:lpstr>Key Session Dates</vt:lpstr>
      <vt:lpstr>Week 8 Recap: By the Numbers (as of March 3, 8am)</vt:lpstr>
      <vt:lpstr>Week 8 Recap: Highlighted Bill / Issue Actions </vt:lpstr>
      <vt:lpstr>Week 8 Recap: Highlighted Bill / Issue Actions </vt:lpstr>
      <vt:lpstr>Week 8 Recap: Highlighted Bill / Issue Actions</vt:lpstr>
      <vt:lpstr>Week  Schedule +  Participating &amp; Providing Input</vt:lpstr>
      <vt:lpstr>Deeper dive &amp; foundations</vt:lpstr>
      <vt:lpstr>Deeper Dive</vt:lpstr>
      <vt:lpstr>Deeper Dive</vt:lpstr>
      <vt:lpstr>Law-Making Process – where are we now?</vt:lpstr>
      <vt:lpstr>Good time to impact a “live” bill (before the RED)</vt:lpstr>
      <vt:lpstr>What is the status of XX bill?</vt:lpstr>
      <vt:lpstr>Understanding “dead” bills &amp; how to revive</vt:lpstr>
      <vt:lpstr>WA State Legislature Resources</vt:lpstr>
      <vt:lpstr>Things to remember</vt:lpstr>
      <vt:lpstr>Next Week’s Webinar</vt:lpstr>
      <vt:lpstr>2017 WSSDA Legislative Priorities http://wssda.org/Legislative/OurPrioritiesPositions.aspx </vt:lpstr>
      <vt:lpstr>WSSDA Resources for learning and communications </vt:lpstr>
      <vt:lpstr>WSSDA Resources, cont’d</vt:lpstr>
      <vt:lpstr>In closing….Why are YOUR legislative partnerships &amp; priorities important?</vt:lpstr>
      <vt:lpstr>Questions / Comments?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Legislative Assembly</dc:title>
  <dc:creator>Twombly, Abigail (WSSDA)</dc:creator>
  <cp:lastModifiedBy>Vavrus, Jessica (WSSDA)</cp:lastModifiedBy>
  <cp:revision>122</cp:revision>
  <cp:lastPrinted>2017-03-03T19:48:26Z</cp:lastPrinted>
  <dcterms:created xsi:type="dcterms:W3CDTF">2016-03-17T15:32:55Z</dcterms:created>
  <dcterms:modified xsi:type="dcterms:W3CDTF">2017-03-05T21:40:25Z</dcterms:modified>
</cp:coreProperties>
</file>