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5" r:id="rId3"/>
    <p:sldId id="305" r:id="rId4"/>
    <p:sldId id="281" r:id="rId5"/>
    <p:sldId id="316" r:id="rId6"/>
    <p:sldId id="317" r:id="rId7"/>
    <p:sldId id="335" r:id="rId8"/>
    <p:sldId id="334" r:id="rId9"/>
    <p:sldId id="318" r:id="rId10"/>
    <p:sldId id="319" r:id="rId11"/>
    <p:sldId id="306" r:id="rId12"/>
    <p:sldId id="310" r:id="rId13"/>
    <p:sldId id="336" r:id="rId14"/>
    <p:sldId id="332" r:id="rId15"/>
    <p:sldId id="320" r:id="rId16"/>
    <p:sldId id="301" r:id="rId17"/>
    <p:sldId id="295" r:id="rId18"/>
    <p:sldId id="302" r:id="rId19"/>
    <p:sldId id="303" r:id="rId20"/>
    <p:sldId id="304" r:id="rId21"/>
    <p:sldId id="333" r:id="rId22"/>
    <p:sldId id="293" r:id="rId23"/>
    <p:sldId id="294" r:id="rId24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76"/>
    <a:srgbClr val="97DC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81105" autoAdjust="0"/>
  </p:normalViewPr>
  <p:slideViewPr>
    <p:cSldViewPr>
      <p:cViewPr>
        <p:scale>
          <a:sx n="60" d="100"/>
          <a:sy n="60" d="100"/>
        </p:scale>
        <p:origin x="-1172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138" y="-84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3362B2-18DC-40DF-9F82-798A18F4DC40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1553C6D-9D2F-437D-98AB-4D1F1462A6F9}">
      <dgm:prSet phldrT="[Text]"/>
      <dgm:spPr/>
      <dgm:t>
        <a:bodyPr/>
        <a:lstStyle/>
        <a:p>
          <a:r>
            <a:rPr lang="en-US" dirty="0" smtClean="0"/>
            <a:t>1.1 million</a:t>
          </a:r>
          <a:endParaRPr lang="en-US" dirty="0"/>
        </a:p>
      </dgm:t>
    </dgm:pt>
    <dgm:pt modelId="{7520F3C7-8095-42DB-A42B-12F45FAFA849}" type="parTrans" cxnId="{91E4A03F-A90A-4175-8B92-B942CA59EB72}">
      <dgm:prSet/>
      <dgm:spPr/>
      <dgm:t>
        <a:bodyPr/>
        <a:lstStyle/>
        <a:p>
          <a:endParaRPr lang="en-US"/>
        </a:p>
      </dgm:t>
    </dgm:pt>
    <dgm:pt modelId="{4780210B-7731-4E73-878D-CE6910D40349}" type="sibTrans" cxnId="{91E4A03F-A90A-4175-8B92-B942CA59EB72}">
      <dgm:prSet/>
      <dgm:spPr/>
      <dgm:t>
        <a:bodyPr/>
        <a:lstStyle/>
        <a:p>
          <a:r>
            <a:rPr lang="en-US" dirty="0" smtClean="0"/>
            <a:t>K-12 Students</a:t>
          </a:r>
          <a:endParaRPr lang="en-US" dirty="0"/>
        </a:p>
      </dgm:t>
    </dgm:pt>
    <dgm:pt modelId="{BC8FC7E8-B2AD-4065-963B-30623D2A49F6}">
      <dgm:prSet phldrT="[Text]"/>
      <dgm:spPr/>
      <dgm:t>
        <a:bodyPr/>
        <a:lstStyle/>
        <a:p>
          <a:r>
            <a:rPr lang="en-US" dirty="0" smtClean="0"/>
            <a:t>295</a:t>
          </a:r>
          <a:endParaRPr lang="en-US" dirty="0"/>
        </a:p>
      </dgm:t>
    </dgm:pt>
    <dgm:pt modelId="{DAD5E90D-0FA7-4B1E-AD01-2463A34537EE}" type="parTrans" cxnId="{D45A76B0-4CED-4DD8-80C8-35144DD95BDF}">
      <dgm:prSet/>
      <dgm:spPr/>
      <dgm:t>
        <a:bodyPr/>
        <a:lstStyle/>
        <a:p>
          <a:endParaRPr lang="en-US"/>
        </a:p>
      </dgm:t>
    </dgm:pt>
    <dgm:pt modelId="{CD874FB4-2438-4160-8DEE-3A1B678E3F80}" type="sibTrans" cxnId="{D45A76B0-4CED-4DD8-80C8-35144DD95BDF}">
      <dgm:prSet/>
      <dgm:spPr/>
      <dgm:t>
        <a:bodyPr/>
        <a:lstStyle/>
        <a:p>
          <a:r>
            <a:rPr lang="en-US" dirty="0" smtClean="0"/>
            <a:t>School districts</a:t>
          </a:r>
          <a:endParaRPr lang="en-US" dirty="0"/>
        </a:p>
      </dgm:t>
    </dgm:pt>
    <dgm:pt modelId="{2B253F46-7848-4226-8026-C36737FD90C0}">
      <dgm:prSet phldrT="[Text]"/>
      <dgm:spPr/>
      <dgm:t>
        <a:bodyPr/>
        <a:lstStyle/>
        <a:p>
          <a:r>
            <a:rPr lang="en-US" dirty="0" smtClean="0"/>
            <a:t>147 </a:t>
          </a:r>
          <a:endParaRPr lang="en-US" dirty="0"/>
        </a:p>
      </dgm:t>
    </dgm:pt>
    <dgm:pt modelId="{3A9D54D8-1223-4665-8571-F1D8AFEF2303}" type="parTrans" cxnId="{B1FA27D2-D37A-4837-82F2-8BDD14B51126}">
      <dgm:prSet/>
      <dgm:spPr/>
      <dgm:t>
        <a:bodyPr/>
        <a:lstStyle/>
        <a:p>
          <a:endParaRPr lang="en-US"/>
        </a:p>
      </dgm:t>
    </dgm:pt>
    <dgm:pt modelId="{B0232C16-24BF-43C6-9244-57ABC0BE6E95}" type="sibTrans" cxnId="{B1FA27D2-D37A-4837-82F2-8BDD14B51126}">
      <dgm:prSet/>
      <dgm:spPr/>
      <dgm:t>
        <a:bodyPr/>
        <a:lstStyle/>
        <a:p>
          <a:r>
            <a:rPr lang="en-US" dirty="0" smtClean="0"/>
            <a:t>Legislators</a:t>
          </a:r>
          <a:endParaRPr lang="en-US" dirty="0"/>
        </a:p>
      </dgm:t>
    </dgm:pt>
    <dgm:pt modelId="{AD47F150-87C4-463B-ADCA-D121440CB37D}">
      <dgm:prSet phldrT="[Text]"/>
      <dgm:spPr/>
      <dgm:t>
        <a:bodyPr/>
        <a:lstStyle/>
        <a:p>
          <a:r>
            <a:rPr lang="en-US" dirty="0" smtClean="0"/>
            <a:t>1,477</a:t>
          </a:r>
          <a:endParaRPr lang="en-US" dirty="0"/>
        </a:p>
      </dgm:t>
    </dgm:pt>
    <dgm:pt modelId="{6C9F0E2E-CA36-45B4-BD04-2B93A7F289CF}" type="parTrans" cxnId="{0EBFB38A-90E6-40F4-941C-29F501D4B01F}">
      <dgm:prSet/>
      <dgm:spPr/>
      <dgm:t>
        <a:bodyPr/>
        <a:lstStyle/>
        <a:p>
          <a:endParaRPr lang="en-US"/>
        </a:p>
      </dgm:t>
    </dgm:pt>
    <dgm:pt modelId="{FD0CAD4E-5FA3-42AC-BDBB-13B7A659310D}" type="sibTrans" cxnId="{0EBFB38A-90E6-40F4-941C-29F501D4B01F}">
      <dgm:prSet/>
      <dgm:spPr/>
      <dgm:t>
        <a:bodyPr/>
        <a:lstStyle/>
        <a:p>
          <a:r>
            <a:rPr lang="en-US" dirty="0" smtClean="0"/>
            <a:t>YOU</a:t>
          </a:r>
          <a:endParaRPr lang="en-US" dirty="0"/>
        </a:p>
      </dgm:t>
    </dgm:pt>
    <dgm:pt modelId="{7A8C8556-A466-4723-A603-6897F4A904C6}" type="pres">
      <dgm:prSet presAssocID="{263362B2-18DC-40DF-9F82-798A18F4DC40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C66AED1-BDC0-4F80-B852-87C58F04A4F2}" type="pres">
      <dgm:prSet presAssocID="{41553C6D-9D2F-437D-98AB-4D1F1462A6F9}" presName="composite" presStyleCnt="0"/>
      <dgm:spPr/>
    </dgm:pt>
    <dgm:pt modelId="{D42C427A-0E5F-4769-ABAF-EF88BD9660E0}" type="pres">
      <dgm:prSet presAssocID="{41553C6D-9D2F-437D-98AB-4D1F1462A6F9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6D40C8-A3E4-41A1-A579-915949B2EFB1}" type="pres">
      <dgm:prSet presAssocID="{41553C6D-9D2F-437D-98AB-4D1F1462A6F9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367DE9-FE32-4162-B2F4-C70A058336D0}" type="pres">
      <dgm:prSet presAssocID="{41553C6D-9D2F-437D-98AB-4D1F1462A6F9}" presName="BalanceSpacing" presStyleCnt="0"/>
      <dgm:spPr/>
    </dgm:pt>
    <dgm:pt modelId="{7D6F261F-D80D-4730-9CCE-C85626F25EBD}" type="pres">
      <dgm:prSet presAssocID="{41553C6D-9D2F-437D-98AB-4D1F1462A6F9}" presName="BalanceSpacing1" presStyleCnt="0"/>
      <dgm:spPr/>
    </dgm:pt>
    <dgm:pt modelId="{A4E4CC88-CEC6-4762-98C1-2BE789AA99BA}" type="pres">
      <dgm:prSet presAssocID="{4780210B-7731-4E73-878D-CE6910D40349}" presName="Accent1Text" presStyleLbl="node1" presStyleIdx="1" presStyleCnt="8"/>
      <dgm:spPr/>
      <dgm:t>
        <a:bodyPr/>
        <a:lstStyle/>
        <a:p>
          <a:endParaRPr lang="en-US"/>
        </a:p>
      </dgm:t>
    </dgm:pt>
    <dgm:pt modelId="{35362A76-C04D-4B98-B88E-7D07D9F8322D}" type="pres">
      <dgm:prSet presAssocID="{4780210B-7731-4E73-878D-CE6910D40349}" presName="spaceBetweenRectangles" presStyleCnt="0"/>
      <dgm:spPr/>
    </dgm:pt>
    <dgm:pt modelId="{3B241B53-D39B-4BD1-A9E8-BFD45CB4977B}" type="pres">
      <dgm:prSet presAssocID="{BC8FC7E8-B2AD-4065-963B-30623D2A49F6}" presName="composite" presStyleCnt="0"/>
      <dgm:spPr/>
    </dgm:pt>
    <dgm:pt modelId="{50EC734D-E236-419F-9777-92F7E0C9253B}" type="pres">
      <dgm:prSet presAssocID="{BC8FC7E8-B2AD-4065-963B-30623D2A49F6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EBE02E-1312-4DB6-A595-27946D996CAE}" type="pres">
      <dgm:prSet presAssocID="{BC8FC7E8-B2AD-4065-963B-30623D2A49F6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AF7007-88DA-4A29-A05B-3C7009B36249}" type="pres">
      <dgm:prSet presAssocID="{BC8FC7E8-B2AD-4065-963B-30623D2A49F6}" presName="BalanceSpacing" presStyleCnt="0"/>
      <dgm:spPr/>
    </dgm:pt>
    <dgm:pt modelId="{5FB923E9-75EE-4E09-B4B4-CDB3E036D04C}" type="pres">
      <dgm:prSet presAssocID="{BC8FC7E8-B2AD-4065-963B-30623D2A49F6}" presName="BalanceSpacing1" presStyleCnt="0"/>
      <dgm:spPr/>
    </dgm:pt>
    <dgm:pt modelId="{840DE0A7-D224-4DFF-A787-988F8936BA11}" type="pres">
      <dgm:prSet presAssocID="{CD874FB4-2438-4160-8DEE-3A1B678E3F80}" presName="Accent1Text" presStyleLbl="node1" presStyleIdx="3" presStyleCnt="8"/>
      <dgm:spPr/>
      <dgm:t>
        <a:bodyPr/>
        <a:lstStyle/>
        <a:p>
          <a:endParaRPr lang="en-US"/>
        </a:p>
      </dgm:t>
    </dgm:pt>
    <dgm:pt modelId="{E7A53267-4F79-455B-8EB7-7A688DE869C4}" type="pres">
      <dgm:prSet presAssocID="{CD874FB4-2438-4160-8DEE-3A1B678E3F80}" presName="spaceBetweenRectangles" presStyleCnt="0"/>
      <dgm:spPr/>
    </dgm:pt>
    <dgm:pt modelId="{B4FB04BC-167D-4732-8F13-17ECA2CF897A}" type="pres">
      <dgm:prSet presAssocID="{AD47F150-87C4-463B-ADCA-D121440CB37D}" presName="composite" presStyleCnt="0"/>
      <dgm:spPr/>
    </dgm:pt>
    <dgm:pt modelId="{EC36B649-04FE-400C-A49E-672CB869C4F2}" type="pres">
      <dgm:prSet presAssocID="{AD47F150-87C4-463B-ADCA-D121440CB37D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40A4A6-020A-4436-BE89-DC88FE44C031}" type="pres">
      <dgm:prSet presAssocID="{AD47F150-87C4-463B-ADCA-D121440CB37D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AB55076E-76C3-4D36-B1C3-04AE4A363F99}" type="pres">
      <dgm:prSet presAssocID="{AD47F150-87C4-463B-ADCA-D121440CB37D}" presName="BalanceSpacing" presStyleCnt="0"/>
      <dgm:spPr/>
    </dgm:pt>
    <dgm:pt modelId="{5D6BE336-2332-4EFD-A9CC-1FE6C548175B}" type="pres">
      <dgm:prSet presAssocID="{AD47F150-87C4-463B-ADCA-D121440CB37D}" presName="BalanceSpacing1" presStyleCnt="0"/>
      <dgm:spPr/>
    </dgm:pt>
    <dgm:pt modelId="{0DBAB39E-7384-4F64-BBDB-79CBB0BB56A7}" type="pres">
      <dgm:prSet presAssocID="{FD0CAD4E-5FA3-42AC-BDBB-13B7A659310D}" presName="Accent1Text" presStyleLbl="node1" presStyleIdx="5" presStyleCnt="8"/>
      <dgm:spPr/>
      <dgm:t>
        <a:bodyPr/>
        <a:lstStyle/>
        <a:p>
          <a:endParaRPr lang="en-US"/>
        </a:p>
      </dgm:t>
    </dgm:pt>
    <dgm:pt modelId="{56A3B75B-B19F-431F-8A48-0B71920EB865}" type="pres">
      <dgm:prSet presAssocID="{FD0CAD4E-5FA3-42AC-BDBB-13B7A659310D}" presName="spaceBetweenRectangles" presStyleCnt="0"/>
      <dgm:spPr/>
    </dgm:pt>
    <dgm:pt modelId="{4B8F4B0E-942E-450C-9FD1-7DFFA5B3B95B}" type="pres">
      <dgm:prSet presAssocID="{2B253F46-7848-4226-8026-C36737FD90C0}" presName="composite" presStyleCnt="0"/>
      <dgm:spPr/>
    </dgm:pt>
    <dgm:pt modelId="{5E324559-2EEA-4367-8E9A-B08E994C44F2}" type="pres">
      <dgm:prSet presAssocID="{2B253F46-7848-4226-8026-C36737FD90C0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3D39B2-80FC-4206-85CC-DEB081635455}" type="pres">
      <dgm:prSet presAssocID="{2B253F46-7848-4226-8026-C36737FD90C0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0F04ACBF-919A-4C91-964B-88C76E2C093C}" type="pres">
      <dgm:prSet presAssocID="{2B253F46-7848-4226-8026-C36737FD90C0}" presName="BalanceSpacing" presStyleCnt="0"/>
      <dgm:spPr/>
    </dgm:pt>
    <dgm:pt modelId="{0F408734-35F8-4B51-8DB8-BEE7C43C8B78}" type="pres">
      <dgm:prSet presAssocID="{2B253F46-7848-4226-8026-C36737FD90C0}" presName="BalanceSpacing1" presStyleCnt="0"/>
      <dgm:spPr/>
    </dgm:pt>
    <dgm:pt modelId="{7B945941-262B-463D-A9FF-B5F344A921F4}" type="pres">
      <dgm:prSet presAssocID="{B0232C16-24BF-43C6-9244-57ABC0BE6E95}" presName="Accent1Text" presStyleLbl="node1" presStyleIdx="7" presStyleCnt="8"/>
      <dgm:spPr/>
      <dgm:t>
        <a:bodyPr/>
        <a:lstStyle/>
        <a:p>
          <a:endParaRPr lang="en-US"/>
        </a:p>
      </dgm:t>
    </dgm:pt>
  </dgm:ptLst>
  <dgm:cxnLst>
    <dgm:cxn modelId="{0EBFB38A-90E6-40F4-941C-29F501D4B01F}" srcId="{263362B2-18DC-40DF-9F82-798A18F4DC40}" destId="{AD47F150-87C4-463B-ADCA-D121440CB37D}" srcOrd="2" destOrd="0" parTransId="{6C9F0E2E-CA36-45B4-BD04-2B93A7F289CF}" sibTransId="{FD0CAD4E-5FA3-42AC-BDBB-13B7A659310D}"/>
    <dgm:cxn modelId="{7243B418-B905-420C-880A-E3F159985104}" type="presOf" srcId="{2B253F46-7848-4226-8026-C36737FD90C0}" destId="{5E324559-2EEA-4367-8E9A-B08E994C44F2}" srcOrd="0" destOrd="0" presId="urn:microsoft.com/office/officeart/2008/layout/AlternatingHexagons"/>
    <dgm:cxn modelId="{57AFC3B5-BEF5-48F7-AD5D-9FB9B5D99C3E}" type="presOf" srcId="{4780210B-7731-4E73-878D-CE6910D40349}" destId="{A4E4CC88-CEC6-4762-98C1-2BE789AA99BA}" srcOrd="0" destOrd="0" presId="urn:microsoft.com/office/officeart/2008/layout/AlternatingHexagons"/>
    <dgm:cxn modelId="{91E4A03F-A90A-4175-8B92-B942CA59EB72}" srcId="{263362B2-18DC-40DF-9F82-798A18F4DC40}" destId="{41553C6D-9D2F-437D-98AB-4D1F1462A6F9}" srcOrd="0" destOrd="0" parTransId="{7520F3C7-8095-42DB-A42B-12F45FAFA849}" sibTransId="{4780210B-7731-4E73-878D-CE6910D40349}"/>
    <dgm:cxn modelId="{CF1F86B1-A250-48EE-B10D-A7E57EC56E72}" type="presOf" srcId="{41553C6D-9D2F-437D-98AB-4D1F1462A6F9}" destId="{D42C427A-0E5F-4769-ABAF-EF88BD9660E0}" srcOrd="0" destOrd="0" presId="urn:microsoft.com/office/officeart/2008/layout/AlternatingHexagons"/>
    <dgm:cxn modelId="{E668BFE4-5937-4040-A65E-2E851B0FCBF1}" type="presOf" srcId="{BC8FC7E8-B2AD-4065-963B-30623D2A49F6}" destId="{50EC734D-E236-419F-9777-92F7E0C9253B}" srcOrd="0" destOrd="0" presId="urn:microsoft.com/office/officeart/2008/layout/AlternatingHexagons"/>
    <dgm:cxn modelId="{3E869030-E667-45E0-8A24-EA1B95ECFF56}" type="presOf" srcId="{AD47F150-87C4-463B-ADCA-D121440CB37D}" destId="{EC36B649-04FE-400C-A49E-672CB869C4F2}" srcOrd="0" destOrd="0" presId="urn:microsoft.com/office/officeart/2008/layout/AlternatingHexagons"/>
    <dgm:cxn modelId="{170A5F87-FD33-415E-84D7-3D0335ABD16C}" type="presOf" srcId="{CD874FB4-2438-4160-8DEE-3A1B678E3F80}" destId="{840DE0A7-D224-4DFF-A787-988F8936BA11}" srcOrd="0" destOrd="0" presId="urn:microsoft.com/office/officeart/2008/layout/AlternatingHexagons"/>
    <dgm:cxn modelId="{B1FA27D2-D37A-4837-82F2-8BDD14B51126}" srcId="{263362B2-18DC-40DF-9F82-798A18F4DC40}" destId="{2B253F46-7848-4226-8026-C36737FD90C0}" srcOrd="3" destOrd="0" parTransId="{3A9D54D8-1223-4665-8571-F1D8AFEF2303}" sibTransId="{B0232C16-24BF-43C6-9244-57ABC0BE6E95}"/>
    <dgm:cxn modelId="{CF657584-5CF6-42B7-B64B-6087E9F8D1C5}" type="presOf" srcId="{263362B2-18DC-40DF-9F82-798A18F4DC40}" destId="{7A8C8556-A466-4723-A603-6897F4A904C6}" srcOrd="0" destOrd="0" presId="urn:microsoft.com/office/officeart/2008/layout/AlternatingHexagons"/>
    <dgm:cxn modelId="{D45A76B0-4CED-4DD8-80C8-35144DD95BDF}" srcId="{263362B2-18DC-40DF-9F82-798A18F4DC40}" destId="{BC8FC7E8-B2AD-4065-963B-30623D2A49F6}" srcOrd="1" destOrd="0" parTransId="{DAD5E90D-0FA7-4B1E-AD01-2463A34537EE}" sibTransId="{CD874FB4-2438-4160-8DEE-3A1B678E3F80}"/>
    <dgm:cxn modelId="{4C831921-5D7A-44ED-B07F-4649128CFC0E}" type="presOf" srcId="{B0232C16-24BF-43C6-9244-57ABC0BE6E95}" destId="{7B945941-262B-463D-A9FF-B5F344A921F4}" srcOrd="0" destOrd="0" presId="urn:microsoft.com/office/officeart/2008/layout/AlternatingHexagons"/>
    <dgm:cxn modelId="{5486CD45-911E-4C34-A288-93A8B08FB981}" type="presOf" srcId="{FD0CAD4E-5FA3-42AC-BDBB-13B7A659310D}" destId="{0DBAB39E-7384-4F64-BBDB-79CBB0BB56A7}" srcOrd="0" destOrd="0" presId="urn:microsoft.com/office/officeart/2008/layout/AlternatingHexagons"/>
    <dgm:cxn modelId="{CEA8D714-6C90-4CF0-AE58-6AE91C5DD4A2}" type="presParOf" srcId="{7A8C8556-A466-4723-A603-6897F4A904C6}" destId="{EC66AED1-BDC0-4F80-B852-87C58F04A4F2}" srcOrd="0" destOrd="0" presId="urn:microsoft.com/office/officeart/2008/layout/AlternatingHexagons"/>
    <dgm:cxn modelId="{AEE6B4C9-07F3-4D0F-945C-17ADD6DFB94F}" type="presParOf" srcId="{EC66AED1-BDC0-4F80-B852-87C58F04A4F2}" destId="{D42C427A-0E5F-4769-ABAF-EF88BD9660E0}" srcOrd="0" destOrd="0" presId="urn:microsoft.com/office/officeart/2008/layout/AlternatingHexagons"/>
    <dgm:cxn modelId="{B12B24C7-DAA4-424C-8FD2-86ADFFAD45BE}" type="presParOf" srcId="{EC66AED1-BDC0-4F80-B852-87C58F04A4F2}" destId="{736D40C8-A3E4-41A1-A579-915949B2EFB1}" srcOrd="1" destOrd="0" presId="urn:microsoft.com/office/officeart/2008/layout/AlternatingHexagons"/>
    <dgm:cxn modelId="{32F1B752-B840-47C7-BCD3-8A4057F9973B}" type="presParOf" srcId="{EC66AED1-BDC0-4F80-B852-87C58F04A4F2}" destId="{F9367DE9-FE32-4162-B2F4-C70A058336D0}" srcOrd="2" destOrd="0" presId="urn:microsoft.com/office/officeart/2008/layout/AlternatingHexagons"/>
    <dgm:cxn modelId="{0DF572C1-06A7-4D49-9DF3-4309E47F494B}" type="presParOf" srcId="{EC66AED1-BDC0-4F80-B852-87C58F04A4F2}" destId="{7D6F261F-D80D-4730-9CCE-C85626F25EBD}" srcOrd="3" destOrd="0" presId="urn:microsoft.com/office/officeart/2008/layout/AlternatingHexagons"/>
    <dgm:cxn modelId="{42F016F8-924B-4ADF-B000-02C7E2229FB5}" type="presParOf" srcId="{EC66AED1-BDC0-4F80-B852-87C58F04A4F2}" destId="{A4E4CC88-CEC6-4762-98C1-2BE789AA99BA}" srcOrd="4" destOrd="0" presId="urn:microsoft.com/office/officeart/2008/layout/AlternatingHexagons"/>
    <dgm:cxn modelId="{9D181604-4A49-45C5-A6D7-40FAF66FFD42}" type="presParOf" srcId="{7A8C8556-A466-4723-A603-6897F4A904C6}" destId="{35362A76-C04D-4B98-B88E-7D07D9F8322D}" srcOrd="1" destOrd="0" presId="urn:microsoft.com/office/officeart/2008/layout/AlternatingHexagons"/>
    <dgm:cxn modelId="{20F7FB0B-B305-4E87-81D6-33B7DB653E4E}" type="presParOf" srcId="{7A8C8556-A466-4723-A603-6897F4A904C6}" destId="{3B241B53-D39B-4BD1-A9E8-BFD45CB4977B}" srcOrd="2" destOrd="0" presId="urn:microsoft.com/office/officeart/2008/layout/AlternatingHexagons"/>
    <dgm:cxn modelId="{A2B05EBD-0CC1-4A03-82DA-380F14AE10E5}" type="presParOf" srcId="{3B241B53-D39B-4BD1-A9E8-BFD45CB4977B}" destId="{50EC734D-E236-419F-9777-92F7E0C9253B}" srcOrd="0" destOrd="0" presId="urn:microsoft.com/office/officeart/2008/layout/AlternatingHexagons"/>
    <dgm:cxn modelId="{0D02326A-DA9C-4EBC-A6DB-B10FE544EC41}" type="presParOf" srcId="{3B241B53-D39B-4BD1-A9E8-BFD45CB4977B}" destId="{C4EBE02E-1312-4DB6-A595-27946D996CAE}" srcOrd="1" destOrd="0" presId="urn:microsoft.com/office/officeart/2008/layout/AlternatingHexagons"/>
    <dgm:cxn modelId="{56172AC6-BA67-48D4-BE7E-6BD32FE6F49F}" type="presParOf" srcId="{3B241B53-D39B-4BD1-A9E8-BFD45CB4977B}" destId="{C4AF7007-88DA-4A29-A05B-3C7009B36249}" srcOrd="2" destOrd="0" presId="urn:microsoft.com/office/officeart/2008/layout/AlternatingHexagons"/>
    <dgm:cxn modelId="{86C7E2EB-B6A0-43F9-9DBE-0EE876D42F8F}" type="presParOf" srcId="{3B241B53-D39B-4BD1-A9E8-BFD45CB4977B}" destId="{5FB923E9-75EE-4E09-B4B4-CDB3E036D04C}" srcOrd="3" destOrd="0" presId="urn:microsoft.com/office/officeart/2008/layout/AlternatingHexagons"/>
    <dgm:cxn modelId="{9C7BBB22-C4D1-4EC0-A404-389B7E50B93F}" type="presParOf" srcId="{3B241B53-D39B-4BD1-A9E8-BFD45CB4977B}" destId="{840DE0A7-D224-4DFF-A787-988F8936BA11}" srcOrd="4" destOrd="0" presId="urn:microsoft.com/office/officeart/2008/layout/AlternatingHexagons"/>
    <dgm:cxn modelId="{D8EE3817-3BE5-4179-8869-540712F8DBF4}" type="presParOf" srcId="{7A8C8556-A466-4723-A603-6897F4A904C6}" destId="{E7A53267-4F79-455B-8EB7-7A688DE869C4}" srcOrd="3" destOrd="0" presId="urn:microsoft.com/office/officeart/2008/layout/AlternatingHexagons"/>
    <dgm:cxn modelId="{41D02FBA-04D7-42AE-8BF1-E618BD121A4C}" type="presParOf" srcId="{7A8C8556-A466-4723-A603-6897F4A904C6}" destId="{B4FB04BC-167D-4732-8F13-17ECA2CF897A}" srcOrd="4" destOrd="0" presId="urn:microsoft.com/office/officeart/2008/layout/AlternatingHexagons"/>
    <dgm:cxn modelId="{2BD0B237-877E-49F7-BE61-A46D0F0642AE}" type="presParOf" srcId="{B4FB04BC-167D-4732-8F13-17ECA2CF897A}" destId="{EC36B649-04FE-400C-A49E-672CB869C4F2}" srcOrd="0" destOrd="0" presId="urn:microsoft.com/office/officeart/2008/layout/AlternatingHexagons"/>
    <dgm:cxn modelId="{BBAC8022-BD7E-4295-9C4D-2C03A72CA566}" type="presParOf" srcId="{B4FB04BC-167D-4732-8F13-17ECA2CF897A}" destId="{F840A4A6-020A-4436-BE89-DC88FE44C031}" srcOrd="1" destOrd="0" presId="urn:microsoft.com/office/officeart/2008/layout/AlternatingHexagons"/>
    <dgm:cxn modelId="{4EB1D238-7B00-4359-9287-576F44A55A71}" type="presParOf" srcId="{B4FB04BC-167D-4732-8F13-17ECA2CF897A}" destId="{AB55076E-76C3-4D36-B1C3-04AE4A363F99}" srcOrd="2" destOrd="0" presId="urn:microsoft.com/office/officeart/2008/layout/AlternatingHexagons"/>
    <dgm:cxn modelId="{F51E8446-1FDD-46CC-A0C0-76123A27864C}" type="presParOf" srcId="{B4FB04BC-167D-4732-8F13-17ECA2CF897A}" destId="{5D6BE336-2332-4EFD-A9CC-1FE6C548175B}" srcOrd="3" destOrd="0" presId="urn:microsoft.com/office/officeart/2008/layout/AlternatingHexagons"/>
    <dgm:cxn modelId="{A4551D0E-D671-4345-A46D-AB8467CB0A2A}" type="presParOf" srcId="{B4FB04BC-167D-4732-8F13-17ECA2CF897A}" destId="{0DBAB39E-7384-4F64-BBDB-79CBB0BB56A7}" srcOrd="4" destOrd="0" presId="urn:microsoft.com/office/officeart/2008/layout/AlternatingHexagons"/>
    <dgm:cxn modelId="{73870295-CE2D-4EFA-A132-ACCC78F2F67B}" type="presParOf" srcId="{7A8C8556-A466-4723-A603-6897F4A904C6}" destId="{56A3B75B-B19F-431F-8A48-0B71920EB865}" srcOrd="5" destOrd="0" presId="urn:microsoft.com/office/officeart/2008/layout/AlternatingHexagons"/>
    <dgm:cxn modelId="{492BA9EE-EEFD-4329-9B68-514708596AC8}" type="presParOf" srcId="{7A8C8556-A466-4723-A603-6897F4A904C6}" destId="{4B8F4B0E-942E-450C-9FD1-7DFFA5B3B95B}" srcOrd="6" destOrd="0" presId="urn:microsoft.com/office/officeart/2008/layout/AlternatingHexagons"/>
    <dgm:cxn modelId="{D1CE40B6-6DDC-434C-85C3-F68F866A61C6}" type="presParOf" srcId="{4B8F4B0E-942E-450C-9FD1-7DFFA5B3B95B}" destId="{5E324559-2EEA-4367-8E9A-B08E994C44F2}" srcOrd="0" destOrd="0" presId="urn:microsoft.com/office/officeart/2008/layout/AlternatingHexagons"/>
    <dgm:cxn modelId="{398B307A-5C8D-4AFE-B6E2-C281C0F0A9C6}" type="presParOf" srcId="{4B8F4B0E-942E-450C-9FD1-7DFFA5B3B95B}" destId="{493D39B2-80FC-4206-85CC-DEB081635455}" srcOrd="1" destOrd="0" presId="urn:microsoft.com/office/officeart/2008/layout/AlternatingHexagons"/>
    <dgm:cxn modelId="{A312B2C3-7862-46E4-8977-766B8BBD6522}" type="presParOf" srcId="{4B8F4B0E-942E-450C-9FD1-7DFFA5B3B95B}" destId="{0F04ACBF-919A-4C91-964B-88C76E2C093C}" srcOrd="2" destOrd="0" presId="urn:microsoft.com/office/officeart/2008/layout/AlternatingHexagons"/>
    <dgm:cxn modelId="{12FAFF49-EE6B-4982-96EB-521250FB6D64}" type="presParOf" srcId="{4B8F4B0E-942E-450C-9FD1-7DFFA5B3B95B}" destId="{0F408734-35F8-4B51-8DB8-BEE7C43C8B78}" srcOrd="3" destOrd="0" presId="urn:microsoft.com/office/officeart/2008/layout/AlternatingHexagons"/>
    <dgm:cxn modelId="{FBA7DEC8-8A22-4E02-B997-5F1EC1E4B75B}" type="presParOf" srcId="{4B8F4B0E-942E-450C-9FD1-7DFFA5B3B95B}" destId="{7B945941-262B-463D-A9FF-B5F344A921F4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EA9E6131-5DB9-4C2A-BF3B-563FD413EF06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3A2450D6-5440-410C-9B31-9A8D69B60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4962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2DF8380B-2CF4-4546-8AAA-4FD6CC16ED2D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E6E7E84B-98CD-4E2A-952C-CAE6AA8BC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05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Welcome slide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7E84B-98CD-4E2A-952C-CAE6AA8BCF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05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Jessica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7E84B-98CD-4E2A-952C-CAE6AA8BCF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62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7E84B-98CD-4E2A-952C-CAE6AA8BCF1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319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7E84B-98CD-4E2A-952C-CAE6AA8BCF1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89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1734" y="4237592"/>
            <a:ext cx="5586735" cy="487330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800" dirty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1159" indent="-28506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0245" indent="-22804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6343" indent="-22804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2441" indent="-22804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08539" indent="-2280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64636" indent="-2280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0735" indent="-2280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76833" indent="-2280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3166082-DEC9-4619-88F5-DA673186CCA9}" type="slidenum">
              <a:rPr lang="en-US" altLang="en-US" smtClean="0"/>
              <a:pPr eaLnBrk="1" hangingPunct="1"/>
              <a:t>18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99133" y="4410392"/>
            <a:ext cx="5586735" cy="464502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800" dirty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1159" indent="-28506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0245" indent="-22804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6343" indent="-22804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2441" indent="-22804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08539" indent="-2280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64636" indent="-2280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0735" indent="-2280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76833" indent="-2280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B55E7B7-CFB7-4E73-9F5C-0B1BE0AACF73}" type="slidenum">
              <a:rPr lang="en-US" altLang="en-US" smtClean="0"/>
              <a:pPr eaLnBrk="1" hangingPunct="1"/>
              <a:t>19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99133" y="4410392"/>
            <a:ext cx="5586735" cy="4568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80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1159" indent="-28506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0245" indent="-22804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6343" indent="-22804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2441" indent="-22804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08539" indent="-2280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64636" indent="-2280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0735" indent="-2280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76833" indent="-2280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B371D11-1191-488E-B45A-0464C7A8F9D1}" type="slidenum">
              <a:rPr lang="en-US" altLang="en-US" smtClean="0"/>
              <a:pPr eaLnBrk="1" hangingPunct="1"/>
              <a:t>20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800" dirty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1159" indent="-28506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0245" indent="-22804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6343" indent="-22804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2441" indent="-22804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08539" indent="-2280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64636" indent="-2280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0735" indent="-2280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76833" indent="-2280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D9F7760-EB4E-49EA-930A-E72101C3EE86}" type="slidenum">
              <a:rPr lang="en-US" altLang="en-US" smtClean="0"/>
              <a:pPr eaLnBrk="1" hangingPunct="1"/>
              <a:t>21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18E8-FE41-494C-89B8-6CE420E08897}" type="datetime1">
              <a:rPr lang="en-US" smtClean="0"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826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E0291-C265-4AC0-91DA-BC196057D994}" type="datetime1">
              <a:rPr lang="en-US" smtClean="0"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63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0FE5F-4B83-4E9A-82E5-9704A81E57CB}" type="datetime1">
              <a:rPr lang="en-US" smtClean="0"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36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B37D2-4608-4DA2-99D5-FB0FF2E4A21F}" type="datetime1">
              <a:rPr lang="en-US" smtClean="0"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295400" y="6208594"/>
            <a:ext cx="7391400" cy="609600"/>
            <a:chOff x="2398246" y="7142229"/>
            <a:chExt cx="7391400" cy="609600"/>
          </a:xfrm>
        </p:grpSpPr>
        <p:sp>
          <p:nvSpPr>
            <p:cNvPr id="8" name="Rectangle 7"/>
            <p:cNvSpPr/>
            <p:nvPr/>
          </p:nvSpPr>
          <p:spPr>
            <a:xfrm>
              <a:off x="2398246" y="7142229"/>
              <a:ext cx="7391400" cy="609600"/>
            </a:xfrm>
            <a:prstGeom prst="rect">
              <a:avLst/>
            </a:prstGeom>
            <a:solidFill>
              <a:srgbClr val="0054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b="1" dirty="0" smtClean="0">
                  <a:latin typeface="Arial Narrow" panose="020B0606020202030204" pitchFamily="34" charset="0"/>
                </a:rPr>
                <a:t>WSSDA Week</a:t>
              </a:r>
              <a:r>
                <a:rPr lang="en-US" sz="1600" b="1" baseline="0" dirty="0" smtClean="0">
                  <a:latin typeface="Arial Narrow" panose="020B0606020202030204" pitchFamily="34" charset="0"/>
                </a:rPr>
                <a:t> 6 Legislative Update, 2/17/17</a:t>
              </a:r>
              <a:endParaRPr lang="en-US" sz="1600" b="1" dirty="0">
                <a:latin typeface="Arial Narrow" panose="020B0606020202030204" pitchFamily="34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6792" y="7218609"/>
              <a:ext cx="821184" cy="4568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44187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5D4B-4C04-4D6D-ABC2-D1A9AA3B24C7}" type="datetime1">
              <a:rPr lang="en-US" smtClean="0"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41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37EA-B160-45FE-9949-D781CA90D664}" type="datetime1">
              <a:rPr lang="en-US" smtClean="0"/>
              <a:t>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019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0C203-4A82-4A05-88F7-0DBC69CAE8EC}" type="datetime1">
              <a:rPr lang="en-US" smtClean="0"/>
              <a:t>2/18/2017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170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8BE14-AAEB-44E1-8557-17E25B39E339}" type="datetime1">
              <a:rPr lang="en-US" smtClean="0"/>
              <a:t>2/18/2017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55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85BA3-233A-4938-986C-CBBAEFB07933}" type="datetime1">
              <a:rPr lang="en-US" smtClean="0"/>
              <a:t>2/18/2017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5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9CFC0-A2ED-48CC-9D75-6B5244F963B2}" type="datetime1">
              <a:rPr lang="en-US" smtClean="0"/>
              <a:t>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990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3D5E-E5A3-48D7-99E1-3FD02E72AA7A}" type="datetime1">
              <a:rPr lang="en-US" smtClean="0"/>
              <a:t>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62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7DCDD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C4BF7-E475-449C-B1B7-23C64A21F6B1}" type="datetime1">
              <a:rPr lang="en-US" smtClean="0"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77000" y="630030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B6AA464-A7E6-497E-ADB9-393DA218FF0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899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leg.wa.gov/pbc/" TargetMode="External"/><Relationship Id="rId2" Type="http://schemas.openxmlformats.org/officeDocument/2006/relationships/hyperlink" Target="http://app.leg.wa.gov/billinfo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leg.wa.gov/House/Committees/RUL/Pages/MembersStaff.aspx" TargetMode="External"/><Relationship Id="rId7" Type="http://schemas.openxmlformats.org/officeDocument/2006/relationships/hyperlink" Target="https://wssda.box.com/shared/static/qd9j8i2hcpq2bioj0i1r79qlfosf6gla.xls" TargetMode="External"/><Relationship Id="rId2" Type="http://schemas.openxmlformats.org/officeDocument/2006/relationships/hyperlink" Target="http://leg.wa.gov/House/Committees/APP/Pages/default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eg.wa.gov/House/Committees/CB/Pages/default.aspx" TargetMode="External"/><Relationship Id="rId5" Type="http://schemas.openxmlformats.org/officeDocument/2006/relationships/hyperlink" Target="http://leg.wa.gov/Senate/Committees/WM/Pages/default.aspx" TargetMode="External"/><Relationship Id="rId4" Type="http://schemas.openxmlformats.org/officeDocument/2006/relationships/hyperlink" Target="http://leg.wa.gov/Senate/Committees/RULE/Pages/MembersStaff.aspx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vw.org/watch/?eventID=2017011011" TargetMode="External"/><Relationship Id="rId3" Type="http://schemas.openxmlformats.org/officeDocument/2006/relationships/hyperlink" Target="http://app.leg.wa.gov/billinfo/" TargetMode="External"/><Relationship Id="rId7" Type="http://schemas.openxmlformats.org/officeDocument/2006/relationships/hyperlink" Target="http://leg.wa.gov/Senate/Committees/Pages/default.aspx" TargetMode="External"/><Relationship Id="rId2" Type="http://schemas.openxmlformats.org/officeDocument/2006/relationships/hyperlink" Target="http://leg.wa.gov/JointCommittees/EFTF/Pages/default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eg.wa.gov/House/Committees/Pages/default.aspx" TargetMode="External"/><Relationship Id="rId5" Type="http://schemas.openxmlformats.org/officeDocument/2006/relationships/hyperlink" Target="http://leg.wa.gov/legislature/Pages/CommitteeListing.aspx" TargetMode="External"/><Relationship Id="rId4" Type="http://schemas.openxmlformats.org/officeDocument/2006/relationships/hyperlink" Target="https://app.leg.wa.gov/pbc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ssda.org/Legislative/OurPrioritiesPositions.asp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ssda.org/Legislative/LegislativeUpdates/2017EducationBudgetProposals.asp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ssda.org/Legislative/AdvocacyResources.aspx" TargetMode="External"/><Relationship Id="rId5" Type="http://schemas.openxmlformats.org/officeDocument/2006/relationships/hyperlink" Target="http://wssda.org/Legislative/LegislativeUpdates.aspx" TargetMode="External"/><Relationship Id="rId4" Type="http://schemas.openxmlformats.org/officeDocument/2006/relationships/hyperlink" Target="http://wssda.org/Legislative/SchoolBoardLegislativeRepresentatives.aspx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t.kimbrough@wssda.org" TargetMode="External"/><Relationship Id="rId3" Type="http://schemas.openxmlformats.org/officeDocument/2006/relationships/image" Target="../media/image3.jpeg"/><Relationship Id="rId7" Type="http://schemas.openxmlformats.org/officeDocument/2006/relationships/hyperlink" Target="mailto:j.vavrus@wssda.or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.garchow@wssda.org" TargetMode="External"/><Relationship Id="rId5" Type="http://schemas.openxmlformats.org/officeDocument/2006/relationships/hyperlink" Target="http://wssda.org/Legislative/SchoolBoardLegislativeRepresentatives.aspx" TargetMode="External"/><Relationship Id="rId4" Type="http://schemas.openxmlformats.org/officeDocument/2006/relationships/hyperlink" Target="http://wssda.org/Legislative/LegislativeUpdates.aspx" TargetMode="Externa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search?q=#waedu&amp;src=typd" TargetMode="External"/><Relationship Id="rId3" Type="http://schemas.openxmlformats.org/officeDocument/2006/relationships/hyperlink" Target="http://wssda.org/Legislative/LegislativeCommittee.aspx" TargetMode="External"/><Relationship Id="rId7" Type="http://schemas.openxmlformats.org/officeDocument/2006/relationships/hyperlink" Target="https://twitter.com/search?q=#wssdaleg&amp;src=typd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witter.com/jessicavavrus" TargetMode="External"/><Relationship Id="rId5" Type="http://schemas.openxmlformats.org/officeDocument/2006/relationships/hyperlink" Target="http://wssda.org/Events/LegislativeConference.aspx" TargetMode="External"/><Relationship Id="rId4" Type="http://schemas.openxmlformats.org/officeDocument/2006/relationships/hyperlink" Target="http://wssda.org/Events/LegislativeAssembly.aspx" TargetMode="External"/><Relationship Id="rId9" Type="http://schemas.openxmlformats.org/officeDocument/2006/relationships/hyperlink" Target="https://twitter.com/search?q=#waleg&amp;src=typd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j.vavrus@wssda.or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ssda.org/Legislative/SchoolBoardLegislativeRepresentatives.asp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app.leg.wa.gov/billsummary?BillNumber=1393&amp;Year=2017" TargetMode="External"/><Relationship Id="rId13" Type="http://schemas.openxmlformats.org/officeDocument/2006/relationships/hyperlink" Target="http://app.leg.wa.gov/billsummary?BillNumber=1341&amp;Year=2017" TargetMode="External"/><Relationship Id="rId3" Type="http://schemas.openxmlformats.org/officeDocument/2006/relationships/hyperlink" Target="http://app.leg.wa.gov/billsummary?BillNumber=1017&amp;Year=2017" TargetMode="External"/><Relationship Id="rId7" Type="http://schemas.openxmlformats.org/officeDocument/2006/relationships/hyperlink" Target="http://app.leg.wa.gov/billsummary?BillNumber=5664&amp;Year=2017" TargetMode="External"/><Relationship Id="rId12" Type="http://schemas.openxmlformats.org/officeDocument/2006/relationships/hyperlink" Target="http://app.leg.wa.gov/billsummary?BillNumber=1827&amp;Year=2017" TargetMode="External"/><Relationship Id="rId2" Type="http://schemas.openxmlformats.org/officeDocument/2006/relationships/hyperlink" Target="http://app.leg.wa.gov/billsummary?BillNumber=5651&amp;Year=201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pp.leg.wa.gov/billsummary?BillNumber=1923&amp;Chamber=House&amp;Year=2017" TargetMode="External"/><Relationship Id="rId11" Type="http://schemas.openxmlformats.org/officeDocument/2006/relationships/hyperlink" Target="http://app.leg.wa.gov/billsummary?BillNumber=1445&amp;Chamber=House&amp;Year=2017" TargetMode="External"/><Relationship Id="rId5" Type="http://schemas.openxmlformats.org/officeDocument/2006/relationships/hyperlink" Target="http://app.leg.wa.gov/billsummary?BillNumber=5453&amp;Year=2017" TargetMode="External"/><Relationship Id="rId10" Type="http://schemas.openxmlformats.org/officeDocument/2006/relationships/hyperlink" Target="http://app.leg.wa.gov/billsummary?BillNumber=5529&amp;Year=2017" TargetMode="External"/><Relationship Id="rId4" Type="http://schemas.openxmlformats.org/officeDocument/2006/relationships/hyperlink" Target="http://app.leg.wa.gov/billsummary?BillNumber=5702&amp;Year=2017" TargetMode="External"/><Relationship Id="rId9" Type="http://schemas.openxmlformats.org/officeDocument/2006/relationships/hyperlink" Target="http://app.leg.wa.gov/billsummary?BillNumber=5712&amp;Year=2017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app.leg.wa.gov/billsummary?BillNumber=5673&amp;Chamber=Senate&amp;Year=2017" TargetMode="External"/><Relationship Id="rId3" Type="http://schemas.openxmlformats.org/officeDocument/2006/relationships/hyperlink" Target="http://app.leg.wa.gov/billsummary?BillNumber=5727&amp;Year=2017" TargetMode="External"/><Relationship Id="rId7" Type="http://schemas.openxmlformats.org/officeDocument/2006/relationships/hyperlink" Target="http://app.leg.wa.gov/billsummary?BillNumber=1886&amp;Year=2017" TargetMode="External"/><Relationship Id="rId12" Type="http://schemas.openxmlformats.org/officeDocument/2006/relationships/hyperlink" Target="http://app.leg.wa.gov/billsummary?BillNumber=5367&amp;Year=2017" TargetMode="External"/><Relationship Id="rId2" Type="http://schemas.openxmlformats.org/officeDocument/2006/relationships/hyperlink" Target="http://app.leg.wa.gov/billsummary?BillNumber=5726&amp;Year=201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pp.leg.wa.gov/billsummary?BillNumber=5067&amp;Year=2017" TargetMode="External"/><Relationship Id="rId11" Type="http://schemas.openxmlformats.org/officeDocument/2006/relationships/hyperlink" Target="http://app.leg.wa.gov/billsummary?BillNumber=1689&amp;Year=2017" TargetMode="External"/><Relationship Id="rId5" Type="http://schemas.openxmlformats.org/officeDocument/2006/relationships/hyperlink" Target="http://app.leg.wa.gov/billsummary?BillNumber=1800&amp;Year=2017" TargetMode="External"/><Relationship Id="rId10" Type="http://schemas.openxmlformats.org/officeDocument/2006/relationships/hyperlink" Target="http://app.leg.wa.gov/billsummary?BillNumber=1451&amp;Year=2017" TargetMode="External"/><Relationship Id="rId4" Type="http://schemas.openxmlformats.org/officeDocument/2006/relationships/hyperlink" Target="http://app.leg.wa.gov/billsummary?BillNumber=1594&amp;Year=2017" TargetMode="External"/><Relationship Id="rId9" Type="http://schemas.openxmlformats.org/officeDocument/2006/relationships/hyperlink" Target="http://app.leg.wa.gov/billsummary?BillNumber=1511&amp;Year=2017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ssda.box.com/shared/static/2q502tkstu9vy77fblork6lp77j3kkgw.pdf" TargetMode="External"/><Relationship Id="rId3" Type="http://schemas.openxmlformats.org/officeDocument/2006/relationships/hyperlink" Target="http://wssda.org/Legislative/LegislativeUpdates/2017EducationBudgetProposals.aspx" TargetMode="External"/><Relationship Id="rId7" Type="http://schemas.openxmlformats.org/officeDocument/2006/relationships/hyperlink" Target="http://bit.ly/2l4gHKz" TargetMode="External"/><Relationship Id="rId2" Type="http://schemas.openxmlformats.org/officeDocument/2006/relationships/hyperlink" Target="http://app.leg.wa.gov/billsummary?BillNumber=1059&amp;Year=201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eg.wa.gov/House/Committees/JUDI/Pages/MembersStaff.aspx" TargetMode="External"/><Relationship Id="rId5" Type="http://schemas.openxmlformats.org/officeDocument/2006/relationships/hyperlink" Target="http://app.leg.wa.gov/billsummary?BillNumber=5505&amp;Year=2017" TargetMode="External"/><Relationship Id="rId4" Type="http://schemas.openxmlformats.org/officeDocument/2006/relationships/hyperlink" Target="http://app.leg.wa.gov/billsummary?BillNumber=5825&amp;Year=2017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ssda.box.com/shared/static/lvoept2cq7koq280cf1krmr6vj8pbeqy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087" y="914400"/>
            <a:ext cx="2929632" cy="352423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471185"/>
            <a:ext cx="9144000" cy="1428766"/>
          </a:xfrm>
          <a:prstGeom prst="rect">
            <a:avLst/>
          </a:prstGeom>
          <a:solidFill>
            <a:srgbClr val="0054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703" y="4648200"/>
            <a:ext cx="7772400" cy="631825"/>
          </a:xfrm>
        </p:spPr>
        <p:txBody>
          <a:bodyPr>
            <a:normAutofit fontScale="90000"/>
          </a:bodyPr>
          <a:lstStyle/>
          <a:p>
            <a:r>
              <a:rPr lang="en-US" b="1" spc="-15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WSSDA’s Weekly Legislative Update</a:t>
            </a:r>
            <a:endParaRPr lang="en-US" b="1" spc="-15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29200"/>
            <a:ext cx="6400800" cy="685800"/>
          </a:xfrm>
        </p:spPr>
        <p:txBody>
          <a:bodyPr>
            <a:normAutofit fontScale="92500" lnSpcReduction="10000"/>
          </a:bodyPr>
          <a:lstStyle/>
          <a:p>
            <a:endParaRPr lang="en-US" sz="200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WEEK 6: February 17,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21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877" y="304800"/>
            <a:ext cx="4486094" cy="513007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Session Dates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Feb. 17 – House Policy Committee Cutoff</a:t>
            </a:r>
          </a:p>
          <a:p>
            <a:r>
              <a:rPr lang="en-US" dirty="0" smtClean="0"/>
              <a:t>Feb. 24 – Fiscal Committee Cutoff</a:t>
            </a:r>
          </a:p>
          <a:p>
            <a:r>
              <a:rPr lang="en-US" dirty="0" smtClean="0"/>
              <a:t>March 8 – House of Origin Cutoff</a:t>
            </a:r>
          </a:p>
          <a:p>
            <a:r>
              <a:rPr lang="en-US" dirty="0" smtClean="0"/>
              <a:t>March 29 – Policy Cutoff – Opposite House</a:t>
            </a:r>
          </a:p>
          <a:p>
            <a:r>
              <a:rPr lang="en-US" dirty="0" smtClean="0"/>
              <a:t>April 4 – Fiscal Cutoff – Opposite House</a:t>
            </a:r>
          </a:p>
          <a:p>
            <a:r>
              <a:rPr lang="en-US" dirty="0" smtClean="0"/>
              <a:t>April 12 – Opposite House Cutoff</a:t>
            </a:r>
          </a:p>
          <a:p>
            <a:r>
              <a:rPr lang="en-US" dirty="0" smtClean="0"/>
              <a:t>April 23 – Last Day of 105-day Regular Session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06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Bill / amendments &amp; tracking</a:t>
            </a:r>
          </a:p>
          <a:p>
            <a:pPr lvl="1"/>
            <a:r>
              <a:rPr lang="en-US" dirty="0"/>
              <a:t>Committees and communications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43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Law-Making Process – where are we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2514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Chamber #1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Introduced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Hearing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Comm. Vote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Rules (2-3 votes)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Floor Calendar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Floor Vote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12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90800" y="1600200"/>
            <a:ext cx="2514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u="sng" dirty="0" smtClean="0"/>
              <a:t>Chamber #2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dirty="0" smtClean="0"/>
              <a:t>Introduced</a:t>
            </a:r>
            <a:endParaRPr lang="en-US" dirty="0"/>
          </a:p>
          <a:p>
            <a:pPr marL="457200" indent="-457200">
              <a:buFont typeface="+mj-lt"/>
              <a:buAutoNum type="arabicPeriod" startAt="7"/>
            </a:pPr>
            <a:r>
              <a:rPr lang="en-US" dirty="0" smtClean="0"/>
              <a:t>Hearing</a:t>
            </a:r>
            <a:endParaRPr lang="en-US" dirty="0"/>
          </a:p>
          <a:p>
            <a:pPr marL="457200" indent="-457200">
              <a:buFont typeface="+mj-lt"/>
              <a:buAutoNum type="arabicPeriod" startAt="7"/>
            </a:pPr>
            <a:r>
              <a:rPr lang="en-US" dirty="0" smtClean="0"/>
              <a:t>Comm. Vote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dirty="0" smtClean="0"/>
              <a:t>Rules (2-3 votes)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dirty="0" smtClean="0"/>
              <a:t>Floor Calendar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dirty="0" smtClean="0"/>
              <a:t>Floor Vote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24400" y="1600200"/>
            <a:ext cx="2514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u="sng" dirty="0" smtClean="0"/>
              <a:t>Reconciliation</a:t>
            </a:r>
          </a:p>
          <a:p>
            <a:pPr marL="457200" indent="-457200">
              <a:buFont typeface="+mj-lt"/>
              <a:buAutoNum type="arabicPeriod" startAt="13"/>
            </a:pPr>
            <a:r>
              <a:rPr lang="en-US" dirty="0" smtClean="0"/>
              <a:t>Conference agreement</a:t>
            </a:r>
            <a:endParaRPr lang="en-US" dirty="0"/>
          </a:p>
          <a:p>
            <a:pPr marL="457200" indent="-457200">
              <a:buFont typeface="+mj-lt"/>
              <a:buAutoNum type="arabicPeriod" startAt="13"/>
            </a:pPr>
            <a:r>
              <a:rPr lang="en-US" dirty="0" smtClean="0"/>
              <a:t>Floor vote</a:t>
            </a:r>
            <a:endParaRPr lang="en-US" dirty="0"/>
          </a:p>
          <a:p>
            <a:pPr marL="457200" indent="-457200">
              <a:buFont typeface="+mj-lt"/>
              <a:buAutoNum type="arabicPeriod" startAt="13"/>
            </a:pPr>
            <a:r>
              <a:rPr lang="en-US" dirty="0" smtClean="0"/>
              <a:t>Floor vote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858000" y="1600200"/>
            <a:ext cx="228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u="sng" dirty="0" smtClean="0"/>
              <a:t>Governor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dirty="0" smtClean="0"/>
              <a:t>Partial/ Full Veto</a:t>
            </a:r>
            <a:endParaRPr lang="en-US" dirty="0"/>
          </a:p>
          <a:p>
            <a:pPr marL="457200" indent="-457200">
              <a:buFont typeface="+mj-lt"/>
              <a:buAutoNum type="arabicPeriod" startAt="16"/>
            </a:pPr>
            <a:r>
              <a:rPr lang="en-US" dirty="0" smtClean="0"/>
              <a:t>Interpretive statement</a:t>
            </a:r>
            <a:endParaRPr lang="en-US" dirty="0"/>
          </a:p>
        </p:txBody>
      </p:sp>
      <p:sp>
        <p:nvSpPr>
          <p:cNvPr id="8" name="Right Brace 7"/>
          <p:cNvSpPr/>
          <p:nvPr/>
        </p:nvSpPr>
        <p:spPr>
          <a:xfrm>
            <a:off x="2286000" y="3048000"/>
            <a:ext cx="457200" cy="160020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2559269" y="3863181"/>
            <a:ext cx="2819400" cy="1143000"/>
          </a:xfrm>
          <a:prstGeom prst="straightConnector1">
            <a:avLst/>
          </a:prstGeom>
          <a:ln w="635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78669" y="3733800"/>
            <a:ext cx="3079531" cy="2308324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This week: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Fiscal Committees </a:t>
            </a:r>
            <a:r>
              <a:rPr lang="en-US" dirty="0" smtClean="0"/>
              <a:t>(House Appropriations, Capital, Finance, Transportation; Senate Ways &amp; Means, Transportation)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Rules Committees </a:t>
            </a:r>
            <a:r>
              <a:rPr lang="en-US" dirty="0" smtClean="0"/>
              <a:t>in both Chambers</a:t>
            </a:r>
          </a:p>
        </p:txBody>
      </p:sp>
    </p:spTree>
    <p:extLst>
      <p:ext uri="{BB962C8B-B14F-4D97-AF65-F5344CB8AC3E}">
        <p14:creationId xmlns:p14="http://schemas.microsoft.com/office/powerpoint/2010/main" val="330334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What is the status of </a:t>
            </a:r>
            <a:r>
              <a:rPr lang="en-US" u="sng" dirty="0" smtClean="0"/>
              <a:t>XX</a:t>
            </a:r>
            <a:r>
              <a:rPr lang="en-US" dirty="0" smtClean="0"/>
              <a:t> bill?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7"/>
            <a:ext cx="8229600" cy="5211763"/>
          </a:xfrm>
        </p:spPr>
        <p:txBody>
          <a:bodyPr/>
          <a:lstStyle/>
          <a:p>
            <a:r>
              <a:rPr lang="en-US" sz="2200" b="1" u="sng" dirty="0">
                <a:hlinkClick r:id="rId2"/>
              </a:rPr>
              <a:t>Bill Information and Tracking</a:t>
            </a:r>
            <a:r>
              <a:rPr lang="en-US" sz="2200" b="1" dirty="0"/>
              <a:t> </a:t>
            </a:r>
            <a:r>
              <a:rPr lang="en-US" sz="2200" dirty="0"/>
              <a:t>- From these pages you can follow the bills you are most interested in and also provide c</a:t>
            </a:r>
            <a:r>
              <a:rPr lang="en-US" sz="2200" u="sng" dirty="0">
                <a:hlinkClick r:id="rId3"/>
              </a:rPr>
              <a:t>omments on bills</a:t>
            </a:r>
            <a:r>
              <a:rPr lang="en-US" sz="2200" dirty="0" smtClean="0"/>
              <a:t>.</a:t>
            </a:r>
          </a:p>
          <a:p>
            <a:pPr lvl="1"/>
            <a:r>
              <a:rPr lang="en-US" sz="1800" dirty="0" smtClean="0"/>
              <a:t>Bill Information page provides more in-depth options for learning more about what’s happening  </a:t>
            </a:r>
            <a:endParaRPr lang="en-US" sz="1800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13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833687"/>
            <a:ext cx="4790005" cy="3262313"/>
          </a:xfrm>
          <a:prstGeom prst="rect">
            <a:avLst/>
          </a:prstGeom>
          <a:noFill/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" y="4855063"/>
            <a:ext cx="1676400" cy="646331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Floor Activity Status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307317" y="4367122"/>
            <a:ext cx="1608083" cy="92333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Roll Call votes and other Bill details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5791200" y="4828787"/>
            <a:ext cx="1516117" cy="0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</p:cNvCxnSpPr>
          <p:nvPr/>
        </p:nvCxnSpPr>
        <p:spPr>
          <a:xfrm flipV="1">
            <a:off x="1828800" y="5178228"/>
            <a:ext cx="990600" cy="1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719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Participating &amp; Providing Input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Rules Committees</a:t>
            </a:r>
            <a:endParaRPr lang="en-US" dirty="0" smtClean="0">
              <a:hlinkClick r:id="rId2"/>
            </a:endParaRPr>
          </a:p>
          <a:p>
            <a:pPr lvl="1"/>
            <a:r>
              <a:rPr lang="en-US" dirty="0" smtClean="0">
                <a:hlinkClick r:id="rId3"/>
              </a:rPr>
              <a:t>House</a:t>
            </a:r>
            <a:endParaRPr lang="en-US" dirty="0" smtClean="0">
              <a:hlinkClick r:id="rId2"/>
            </a:endParaRPr>
          </a:p>
          <a:p>
            <a:pPr lvl="1"/>
            <a:r>
              <a:rPr lang="en-US" dirty="0" smtClean="0">
                <a:hlinkClick r:id="rId4"/>
              </a:rPr>
              <a:t>Senate</a:t>
            </a:r>
            <a:endParaRPr lang="en-US" dirty="0" smtClean="0">
              <a:hlinkClick r:id="rId2"/>
            </a:endParaRPr>
          </a:p>
          <a:p>
            <a:r>
              <a:rPr lang="en-US" dirty="0" smtClean="0"/>
              <a:t>Fiscal Committees</a:t>
            </a:r>
            <a:endParaRPr lang="en-US" dirty="0" smtClean="0">
              <a:hlinkClick r:id="rId2"/>
            </a:endParaRPr>
          </a:p>
          <a:p>
            <a:pPr lvl="1"/>
            <a:r>
              <a:rPr lang="en-US" dirty="0" smtClean="0">
                <a:hlinkClick r:id="rId2"/>
              </a:rPr>
              <a:t>House Appropriations </a:t>
            </a:r>
            <a:endParaRPr lang="en-US" dirty="0" smtClean="0"/>
          </a:p>
          <a:p>
            <a:pPr lvl="1"/>
            <a:r>
              <a:rPr lang="en-US" dirty="0" smtClean="0">
                <a:hlinkClick r:id="rId5"/>
              </a:rPr>
              <a:t>Senate Ways &amp; Means</a:t>
            </a:r>
            <a:endParaRPr lang="en-US" dirty="0" smtClean="0"/>
          </a:p>
          <a:p>
            <a:pPr lvl="1"/>
            <a:r>
              <a:rPr lang="en-US" dirty="0" smtClean="0">
                <a:hlinkClick r:id="rId6"/>
              </a:rPr>
              <a:t>House Capital Budget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Legislator Contacts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Ways to engage:</a:t>
            </a:r>
          </a:p>
          <a:p>
            <a:r>
              <a:rPr lang="en-US" dirty="0" smtClean="0"/>
              <a:t>Email and call your legislators regarding bills that are scheduled for public hearing and/or executive sessions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Provide written testimony for WSSDA staff to share</a:t>
            </a:r>
            <a:r>
              <a:rPr lang="en-US" dirty="0" smtClean="0"/>
              <a:t>?</a:t>
            </a:r>
          </a:p>
          <a:p>
            <a:r>
              <a:rPr lang="en-US" dirty="0" smtClean="0"/>
              <a:t>Come to Olympia – to testify! (not just to watch </a:t>
            </a:r>
            <a:r>
              <a:rPr lang="en-US" dirty="0" smtClean="0">
                <a:sym typeface="Wingdings" panose="05000000000000000000" pitchFamily="2" charset="2"/>
              </a:rPr>
              <a:t>)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95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 State Legislature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u="sng" dirty="0" smtClean="0">
                <a:hlinkClick r:id="rId2"/>
              </a:rPr>
              <a:t>WA </a:t>
            </a:r>
            <a:r>
              <a:rPr lang="en-US" b="1" u="sng" dirty="0">
                <a:hlinkClick r:id="rId2"/>
              </a:rPr>
              <a:t>State Legislature</a:t>
            </a:r>
            <a:r>
              <a:rPr lang="en-US" u="sng" dirty="0"/>
              <a:t> </a:t>
            </a:r>
            <a:endParaRPr lang="en-US" dirty="0"/>
          </a:p>
          <a:p>
            <a:r>
              <a:rPr lang="en-US" b="1" u="sng" dirty="0">
                <a:hlinkClick r:id="rId3"/>
              </a:rPr>
              <a:t>Bill Information and Tracking</a:t>
            </a:r>
            <a:r>
              <a:rPr lang="en-US" b="1" dirty="0"/>
              <a:t> </a:t>
            </a:r>
            <a:r>
              <a:rPr lang="en-US" dirty="0"/>
              <a:t>- From these pages you can follow the bills you are most interested in and also provide c</a:t>
            </a:r>
            <a:r>
              <a:rPr lang="en-US" u="sng" dirty="0">
                <a:hlinkClick r:id="rId4"/>
              </a:rPr>
              <a:t>omments on bills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b="1" u="sng" dirty="0" smtClean="0">
                <a:hlinkClick r:id="rId5"/>
              </a:rPr>
              <a:t>Legislative </a:t>
            </a:r>
            <a:r>
              <a:rPr lang="en-US" b="1" u="sng" dirty="0">
                <a:hlinkClick r:id="rId5"/>
              </a:rPr>
              <a:t>Committee Information</a:t>
            </a:r>
            <a:r>
              <a:rPr lang="en-US" u="sng" dirty="0">
                <a:hlinkClick r:id="rId5"/>
              </a:rPr>
              <a:t> </a:t>
            </a:r>
            <a:r>
              <a:rPr lang="en-US" dirty="0"/>
              <a:t>- Find out who is on what committee and what their meeting agendas include</a:t>
            </a:r>
            <a:r>
              <a:rPr lang="en-US" dirty="0" smtClean="0"/>
              <a:t>.</a:t>
            </a:r>
          </a:p>
          <a:p>
            <a:r>
              <a:rPr lang="en-US" dirty="0" smtClean="0"/>
              <a:t>Schedules: </a:t>
            </a:r>
            <a:r>
              <a:rPr lang="en-US" dirty="0"/>
              <a:t>To find more details on the Committee Meeting agendas, visit the </a:t>
            </a:r>
            <a:r>
              <a:rPr lang="en-US" u="sng" dirty="0">
                <a:hlinkClick r:id="rId6"/>
              </a:rPr>
              <a:t>House Committee</a:t>
            </a:r>
            <a:r>
              <a:rPr lang="en-US" dirty="0"/>
              <a:t> or </a:t>
            </a:r>
            <a:r>
              <a:rPr lang="en-US" u="sng" dirty="0">
                <a:hlinkClick r:id="rId7"/>
              </a:rPr>
              <a:t>Senate Committee</a:t>
            </a:r>
            <a:r>
              <a:rPr lang="en-US" dirty="0"/>
              <a:t> Web sites and click on the Committee you are interested in.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>
              <a:hlinkClick r:id="rId8"/>
            </a:endParaRPr>
          </a:p>
          <a:p>
            <a:pPr marL="0" indent="0">
              <a:buNone/>
            </a:pPr>
            <a:r>
              <a:rPr lang="en-US" b="1" u="sng" dirty="0" smtClean="0">
                <a:hlinkClick r:id="rId8"/>
              </a:rPr>
              <a:t>TVW</a:t>
            </a:r>
            <a:r>
              <a:rPr lang="en-US" dirty="0" smtClean="0"/>
              <a:t> </a:t>
            </a:r>
            <a:r>
              <a:rPr lang="en-US" dirty="0"/>
              <a:t>- TVW is a great resource where you can watch hearings live, or go to the Archives to view past hearings of interest, just select the date and committee.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0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remember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Looking Ahead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7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Week’s Webinar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Updates </a:t>
            </a:r>
            <a:r>
              <a:rPr lang="en-US" b="1" dirty="0"/>
              <a:t>and Actions:</a:t>
            </a:r>
          </a:p>
          <a:p>
            <a:r>
              <a:rPr lang="en-US" dirty="0"/>
              <a:t>Week </a:t>
            </a:r>
            <a:r>
              <a:rPr lang="en-US" dirty="0" smtClean="0"/>
              <a:t>7 </a:t>
            </a:r>
            <a:r>
              <a:rPr lang="en-US" dirty="0"/>
              <a:t>recap</a:t>
            </a:r>
          </a:p>
          <a:p>
            <a:r>
              <a:rPr lang="en-US" dirty="0"/>
              <a:t>Bill and issue updates</a:t>
            </a:r>
          </a:p>
          <a:p>
            <a:r>
              <a:rPr lang="en-US" dirty="0"/>
              <a:t>Week </a:t>
            </a:r>
            <a:r>
              <a:rPr lang="en-US" dirty="0" smtClean="0"/>
              <a:t>8 preview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Foundations:</a:t>
            </a:r>
          </a:p>
          <a:p>
            <a:r>
              <a:rPr lang="en-US" dirty="0" smtClean="0"/>
              <a:t>TBD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/>
              <a:t>What do you think?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97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902575" cy="609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0" dirty="0" smtClean="0"/>
              <a:t>2017 WSSDA </a:t>
            </a:r>
            <a:r>
              <a:rPr lang="en-US" dirty="0"/>
              <a:t>Legislative Priorities</a:t>
            </a:r>
            <a:br>
              <a:rPr lang="en-US" dirty="0"/>
            </a:br>
            <a:r>
              <a:rPr lang="en-US" sz="2200" dirty="0">
                <a:hlinkClick r:id="rId3"/>
              </a:rPr>
              <a:t>http://</a:t>
            </a:r>
            <a:r>
              <a:rPr lang="en-US" sz="2200" dirty="0" smtClean="0">
                <a:hlinkClick r:id="rId3"/>
              </a:rPr>
              <a:t>wssda.org/Legislative/OurPrioritiesPositions.aspx</a:t>
            </a:r>
            <a:r>
              <a:rPr lang="en-US" sz="2200" dirty="0" smtClean="0"/>
              <a:t> </a:t>
            </a:r>
            <a:endParaRPr lang="en-US" sz="22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990600"/>
            <a:ext cx="7143750" cy="550703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400" b="1" dirty="0" smtClean="0"/>
              <a:t>2016 Legislative Assembly</a:t>
            </a:r>
            <a:r>
              <a:rPr lang="en-US" sz="2400" dirty="0" smtClean="0"/>
              <a:t> </a:t>
            </a:r>
            <a:r>
              <a:rPr lang="en-US" sz="1800" dirty="0" smtClean="0"/>
              <a:t>(September)</a:t>
            </a:r>
          </a:p>
          <a:p>
            <a:pPr lvl="1">
              <a:defRPr/>
            </a:pPr>
            <a:r>
              <a:rPr lang="en-US" sz="2000" dirty="0" smtClean="0"/>
              <a:t>95 school district board delegates</a:t>
            </a:r>
          </a:p>
          <a:p>
            <a:pPr lvl="1">
              <a:defRPr/>
            </a:pPr>
            <a:r>
              <a:rPr lang="en-US" sz="2000" dirty="0" smtClean="0"/>
              <a:t>Deliberated 62 legislative positions</a:t>
            </a:r>
            <a:endParaRPr lang="en-US" sz="2000" dirty="0"/>
          </a:p>
          <a:p>
            <a:pPr>
              <a:defRPr/>
            </a:pPr>
            <a:r>
              <a:rPr lang="en-US" sz="2400" b="1" dirty="0" smtClean="0"/>
              <a:t>2017 Priorities </a:t>
            </a:r>
            <a:r>
              <a:rPr lang="en-US" sz="2000" dirty="0" smtClean="0"/>
              <a:t>(Top 20 rankings from Leg. Assembly)</a:t>
            </a:r>
          </a:p>
          <a:p>
            <a:pPr lvl="1">
              <a:defRPr/>
            </a:pPr>
            <a:r>
              <a:rPr lang="en-US" sz="2000" dirty="0" smtClean="0"/>
              <a:t>Invest in our students </a:t>
            </a:r>
          </a:p>
          <a:p>
            <a:pPr lvl="2">
              <a:defRPr/>
            </a:pPr>
            <a:r>
              <a:rPr lang="en-US" sz="1600" dirty="0" smtClean="0"/>
              <a:t>Funding, levies, revenue</a:t>
            </a:r>
          </a:p>
          <a:p>
            <a:pPr lvl="1">
              <a:defRPr/>
            </a:pPr>
            <a:r>
              <a:rPr lang="en-US" sz="2000" dirty="0" smtClean="0"/>
              <a:t>Support our schools</a:t>
            </a:r>
          </a:p>
          <a:p>
            <a:pPr lvl="2">
              <a:defRPr/>
            </a:pPr>
            <a:r>
              <a:rPr lang="en-US" sz="1600" dirty="0" smtClean="0"/>
              <a:t>Facilities, school construction &amp; siting</a:t>
            </a:r>
          </a:p>
          <a:p>
            <a:pPr lvl="2">
              <a:defRPr/>
            </a:pPr>
            <a:r>
              <a:rPr lang="en-US" sz="1600" dirty="0" smtClean="0"/>
              <a:t>Public records requests</a:t>
            </a:r>
          </a:p>
          <a:p>
            <a:pPr lvl="1">
              <a:defRPr/>
            </a:pPr>
            <a:r>
              <a:rPr lang="en-US" sz="2000" dirty="0" smtClean="0"/>
              <a:t>Attract and retain quality staff</a:t>
            </a:r>
          </a:p>
          <a:p>
            <a:pPr lvl="2">
              <a:defRPr/>
            </a:pPr>
            <a:r>
              <a:rPr lang="en-US" sz="1600" dirty="0" smtClean="0"/>
              <a:t>Compensation</a:t>
            </a:r>
          </a:p>
          <a:p>
            <a:pPr lvl="2">
              <a:defRPr/>
            </a:pPr>
            <a:r>
              <a:rPr lang="en-US" sz="1600" dirty="0" smtClean="0"/>
              <a:t>Bargaining</a:t>
            </a:r>
          </a:p>
          <a:p>
            <a:pPr lvl="2">
              <a:defRPr/>
            </a:pPr>
            <a:r>
              <a:rPr lang="en-US" sz="1600" dirty="0" smtClean="0"/>
              <a:t>Teacher recruitment, retention, professional development</a:t>
            </a:r>
          </a:p>
          <a:p>
            <a:pPr>
              <a:defRPr/>
            </a:pPr>
            <a:r>
              <a:rPr lang="en-US" b="1" dirty="0"/>
              <a:t>Joint Association Ed Funding Priorities </a:t>
            </a:r>
          </a:p>
          <a:p>
            <a:pPr lvl="1">
              <a:defRPr/>
            </a:pPr>
            <a:r>
              <a:rPr lang="en-US" sz="1600" dirty="0"/>
              <a:t>Prioritized To-Do List for Education Funding</a:t>
            </a:r>
          </a:p>
          <a:p>
            <a:pPr marL="274638" lvl="1" indent="0">
              <a:buFont typeface="Arial" pitchFamily="34" charset="0"/>
              <a:buNone/>
              <a:defRPr/>
            </a:pPr>
            <a:endParaRPr lang="en-US" sz="2000" dirty="0" smtClean="0"/>
          </a:p>
        </p:txBody>
      </p:sp>
      <p:pic>
        <p:nvPicPr>
          <p:cNvPr id="1843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450" y="1143000"/>
            <a:ext cx="2177626" cy="2713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847" y="4000500"/>
            <a:ext cx="1786832" cy="2306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840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13" y="304800"/>
            <a:ext cx="8443912" cy="609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0" dirty="0" smtClean="0"/>
              <a:t>WSSDA Resources for learning and communications 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888" y="1238250"/>
            <a:ext cx="8799512" cy="478155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sz="2400" b="1" dirty="0" smtClean="0">
                <a:hlinkClick r:id="rId3"/>
              </a:rPr>
              <a:t>New: 2017 Education Budget Proposal web page</a:t>
            </a:r>
            <a:r>
              <a:rPr lang="en-US" sz="2400" b="1" dirty="0" smtClean="0"/>
              <a:t> </a:t>
            </a:r>
            <a:r>
              <a:rPr lang="en-US" sz="2400" b="1" dirty="0" smtClean="0">
                <a:hlinkClick r:id="rId4"/>
              </a:rPr>
              <a:t>–</a:t>
            </a:r>
            <a:r>
              <a:rPr lang="en-US" sz="2400" b="1" dirty="0" smtClean="0"/>
              <a:t> </a:t>
            </a:r>
            <a:r>
              <a:rPr lang="en-US" sz="2400" dirty="0" smtClean="0"/>
              <a:t>includes general information about proposals along with side-by-side comparisons </a:t>
            </a:r>
            <a:endParaRPr lang="en-US" sz="2400" dirty="0" smtClean="0">
              <a:hlinkClick r:id="rId4"/>
            </a:endParaRPr>
          </a:p>
          <a:p>
            <a:pPr marL="0" indent="0">
              <a:buNone/>
              <a:defRPr/>
            </a:pPr>
            <a:endParaRPr lang="en-US" sz="2400" b="1" dirty="0" smtClean="0">
              <a:hlinkClick r:id="rId4"/>
            </a:endParaRPr>
          </a:p>
          <a:p>
            <a:pPr>
              <a:defRPr/>
            </a:pPr>
            <a:r>
              <a:rPr lang="en-US" sz="2400" b="1" dirty="0" smtClean="0">
                <a:hlinkClick r:id="rId4"/>
              </a:rPr>
              <a:t>WSSDA’s Legislative Representative Web Page </a:t>
            </a:r>
            <a:r>
              <a:rPr lang="en-US" sz="2400" dirty="0" smtClean="0"/>
              <a:t>– this is a new web page just for school district board legislative reps. It is where you can register for the weekly updates and also access quick links for legislative activities.</a:t>
            </a:r>
          </a:p>
          <a:p>
            <a:pPr marL="0" indent="0">
              <a:buNone/>
              <a:defRPr/>
            </a:pPr>
            <a:endParaRPr lang="en-US" sz="2400" dirty="0" smtClean="0"/>
          </a:p>
          <a:p>
            <a:pPr>
              <a:defRPr/>
            </a:pPr>
            <a:r>
              <a:rPr lang="en-US" b="1" u="sng" dirty="0" smtClean="0">
                <a:hlinkClick r:id="rId5"/>
              </a:rPr>
              <a:t>WSSDA </a:t>
            </a:r>
            <a:r>
              <a:rPr lang="en-US" b="1" u="sng" dirty="0">
                <a:hlinkClick r:id="rId5"/>
              </a:rPr>
              <a:t>Legislative Updates</a:t>
            </a:r>
            <a:r>
              <a:rPr lang="en-US" u="sng" dirty="0">
                <a:hlinkClick r:id="rId5"/>
              </a:rPr>
              <a:t> </a:t>
            </a:r>
            <a:r>
              <a:rPr lang="en-US" b="1" dirty="0"/>
              <a:t>- </a:t>
            </a:r>
            <a:r>
              <a:rPr lang="en-US" dirty="0"/>
              <a:t>Includes weekly committee schedules, bill watch lists, and WSSDA’s legislative updates during the legislative session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b="1" dirty="0" smtClean="0">
                <a:hlinkClick r:id="rId6"/>
              </a:rPr>
              <a:t>WSSDA Advocacy Resources</a:t>
            </a:r>
            <a:r>
              <a:rPr lang="en-US" sz="2400" b="1" dirty="0" smtClean="0"/>
              <a:t> - </a:t>
            </a:r>
            <a:r>
              <a:rPr lang="en-US" sz="2000" dirty="0" smtClean="0"/>
              <a:t>Organized by WSSDA position categories</a:t>
            </a:r>
          </a:p>
        </p:txBody>
      </p:sp>
    </p:spTree>
    <p:extLst>
      <p:ext uri="{BB962C8B-B14F-4D97-AF65-F5344CB8AC3E}">
        <p14:creationId xmlns:p14="http://schemas.microsoft.com/office/powerpoint/2010/main" val="130801911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877" y="304800"/>
            <a:ext cx="4486094" cy="51300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200" dirty="0" smtClean="0"/>
              <a:t>Welcome!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Please </a:t>
            </a:r>
            <a:r>
              <a:rPr lang="en-US" dirty="0"/>
              <a:t>t</a:t>
            </a:r>
            <a:r>
              <a:rPr lang="en-US" dirty="0" smtClean="0"/>
              <a:t>ype your name, school district / organization, and role into the chat box!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94738" cy="4906963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/>
              <a:t>Logistics</a:t>
            </a:r>
          </a:p>
          <a:p>
            <a:pPr lvl="1"/>
            <a:r>
              <a:rPr lang="en-US" sz="2400" dirty="0" smtClean="0"/>
              <a:t>Webinar materials </a:t>
            </a:r>
            <a:r>
              <a:rPr lang="en-US" sz="1500" dirty="0" smtClean="0"/>
              <a:t>(</a:t>
            </a:r>
            <a:r>
              <a:rPr lang="en-US" sz="1500" dirty="0" smtClean="0">
                <a:hlinkClick r:id="rId4"/>
              </a:rPr>
              <a:t>Leg Update Web Page</a:t>
            </a:r>
            <a:r>
              <a:rPr lang="en-US" sz="2400" dirty="0" smtClean="0"/>
              <a:t>)</a:t>
            </a:r>
          </a:p>
          <a:p>
            <a:pPr marL="457200" lvl="1" indent="0">
              <a:buNone/>
            </a:pPr>
            <a:r>
              <a:rPr lang="en-US" sz="1700" dirty="0" smtClean="0">
                <a:hlinkClick r:id="rId4"/>
              </a:rPr>
              <a:t>http</a:t>
            </a:r>
            <a:r>
              <a:rPr lang="en-US" sz="1700" dirty="0">
                <a:hlinkClick r:id="rId4"/>
              </a:rPr>
              <a:t>://</a:t>
            </a:r>
            <a:r>
              <a:rPr lang="en-US" sz="1700" dirty="0" smtClean="0">
                <a:hlinkClick r:id="rId4"/>
              </a:rPr>
              <a:t>wssda.org/Legislative/LegislativeUpdates.aspx</a:t>
            </a:r>
            <a:r>
              <a:rPr lang="en-US" sz="1700" dirty="0" smtClean="0"/>
              <a:t> </a:t>
            </a:r>
          </a:p>
          <a:p>
            <a:pPr lvl="1"/>
            <a:r>
              <a:rPr lang="en-US" sz="2400" dirty="0" smtClean="0"/>
              <a:t>Q&amp;A </a:t>
            </a:r>
            <a:r>
              <a:rPr lang="en-US" sz="2400" dirty="0"/>
              <a:t>/ </a:t>
            </a:r>
            <a:r>
              <a:rPr lang="en-US" sz="2400" dirty="0" smtClean="0"/>
              <a:t>Comment process 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hat and Question Boxes</a:t>
            </a:r>
          </a:p>
          <a:p>
            <a:pPr lvl="1"/>
            <a:r>
              <a:rPr lang="en-US" sz="2400" dirty="0" smtClean="0"/>
              <a:t>Phones on mute</a:t>
            </a:r>
          </a:p>
          <a:p>
            <a:pPr lvl="1"/>
            <a:r>
              <a:rPr lang="en-US" sz="2400" dirty="0" smtClean="0"/>
              <a:t>Webinar recordings &amp; </a:t>
            </a:r>
            <a:r>
              <a:rPr lang="en-US" sz="2400" dirty="0" err="1" smtClean="0"/>
              <a:t>ppt</a:t>
            </a:r>
            <a:r>
              <a:rPr lang="en-US" sz="2400" dirty="0" smtClean="0"/>
              <a:t> materials </a:t>
            </a:r>
            <a:r>
              <a:rPr lang="en-US" sz="1500" dirty="0" smtClean="0"/>
              <a:t>(</a:t>
            </a:r>
            <a:r>
              <a:rPr lang="en-US" sz="1500" dirty="0" smtClean="0">
                <a:hlinkClick r:id="rId5"/>
              </a:rPr>
              <a:t>Leg Rep Web Page</a:t>
            </a:r>
            <a:r>
              <a:rPr lang="en-US" sz="1500" dirty="0" smtClean="0"/>
              <a:t>)</a:t>
            </a:r>
          </a:p>
          <a:p>
            <a:pPr marL="457200" lvl="1" indent="0">
              <a:buNone/>
            </a:pPr>
            <a:r>
              <a:rPr lang="en-US" sz="1600" dirty="0">
                <a:hlinkClick r:id="rId5"/>
              </a:rPr>
              <a:t>http://</a:t>
            </a:r>
            <a:r>
              <a:rPr lang="en-US" sz="1600" dirty="0" smtClean="0">
                <a:hlinkClick r:id="rId5"/>
              </a:rPr>
              <a:t>wssda.org/Legislative/SchoolBoardLegislativeRepresentatives.aspx</a:t>
            </a:r>
            <a:r>
              <a:rPr lang="en-US" sz="1600" dirty="0" smtClean="0"/>
              <a:t> </a:t>
            </a:r>
          </a:p>
          <a:p>
            <a:pPr marL="457200" lvl="1" indent="0">
              <a:buNone/>
            </a:pPr>
            <a:endParaRPr lang="en-US" sz="900" dirty="0" smtClean="0"/>
          </a:p>
          <a:p>
            <a:r>
              <a:rPr lang="en-US" sz="2800" b="1" dirty="0" smtClean="0"/>
              <a:t>Introductions</a:t>
            </a:r>
          </a:p>
          <a:p>
            <a:pPr lvl="1"/>
            <a:r>
              <a:rPr lang="en-US" sz="2600" dirty="0" smtClean="0"/>
              <a:t>WSSDA Staff </a:t>
            </a:r>
          </a:p>
          <a:p>
            <a:pPr lvl="2"/>
            <a:r>
              <a:rPr lang="en-US" sz="1900" dirty="0" smtClean="0"/>
              <a:t>Tim </a:t>
            </a:r>
            <a:r>
              <a:rPr lang="en-US" sz="1900" dirty="0"/>
              <a:t>Garchow, WSSDA Executive Director, </a:t>
            </a:r>
            <a:r>
              <a:rPr lang="en-US" sz="1900" dirty="0">
                <a:hlinkClick r:id="rId6"/>
              </a:rPr>
              <a:t>t.garchow@wssda.org</a:t>
            </a:r>
            <a:r>
              <a:rPr lang="en-US" sz="1900" dirty="0"/>
              <a:t> </a:t>
            </a:r>
          </a:p>
          <a:p>
            <a:pPr lvl="2"/>
            <a:r>
              <a:rPr lang="en-US" sz="1900" dirty="0"/>
              <a:t>Jessica Vavrus, Gov’t Relations Director, </a:t>
            </a:r>
            <a:r>
              <a:rPr lang="en-US" sz="1900" dirty="0">
                <a:hlinkClick r:id="rId7"/>
              </a:rPr>
              <a:t>j.vavrus@wssda.org</a:t>
            </a:r>
            <a:r>
              <a:rPr lang="en-US" sz="1900" dirty="0"/>
              <a:t>  and/or 360-890-5867</a:t>
            </a:r>
          </a:p>
          <a:p>
            <a:pPr lvl="2"/>
            <a:r>
              <a:rPr lang="en-US" sz="1900" dirty="0"/>
              <a:t>Tricia Kimbrough, Legislative Coordinator, </a:t>
            </a:r>
            <a:r>
              <a:rPr lang="en-US" sz="1900" dirty="0">
                <a:hlinkClick r:id="rId8"/>
              </a:rPr>
              <a:t>t.kimbrough@wssda.org</a:t>
            </a:r>
            <a:r>
              <a:rPr lang="en-US" sz="19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86400" y="1183719"/>
            <a:ext cx="3581400" cy="2062103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/>
              <a:t>Webinar Materials </a:t>
            </a:r>
            <a:r>
              <a:rPr lang="en-US" sz="1400" b="1" dirty="0" smtClean="0"/>
              <a:t>(3 </a:t>
            </a:r>
            <a:r>
              <a:rPr lang="en-US" sz="1400" b="1" dirty="0"/>
              <a:t>documents)</a:t>
            </a:r>
            <a:r>
              <a:rPr lang="en-US" sz="2000" b="1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Committee Meeting Schedules: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Week </a:t>
            </a:r>
            <a:r>
              <a:rPr lang="en-US" dirty="0"/>
              <a:t>6</a:t>
            </a:r>
            <a:r>
              <a:rPr lang="en-US" dirty="0" smtClean="0"/>
              <a:t> recap (</a:t>
            </a:r>
            <a:r>
              <a:rPr lang="en-US" dirty="0" err="1" smtClean="0"/>
              <a:t>pdf</a:t>
            </a:r>
            <a:r>
              <a:rPr lang="en-US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Week 7 preview (</a:t>
            </a:r>
            <a:r>
              <a:rPr lang="en-US" dirty="0" err="1" smtClean="0"/>
              <a:t>pdf</a:t>
            </a:r>
            <a:r>
              <a:rPr lang="en-US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Bill Watch List, </a:t>
            </a:r>
            <a:r>
              <a:rPr lang="en-US" b="1" dirty="0" smtClean="0"/>
              <a:t>2/17/17 (</a:t>
            </a:r>
            <a:r>
              <a:rPr lang="en-US" b="1" i="1" dirty="0" smtClean="0"/>
              <a:t>coming this afternoon</a:t>
            </a:r>
            <a:r>
              <a:rPr lang="en-US" b="1" dirty="0" smtClean="0"/>
              <a:t>) </a:t>
            </a:r>
            <a:r>
              <a:rPr lang="en-US" dirty="0" smtClean="0"/>
              <a:t>(</a:t>
            </a:r>
            <a:r>
              <a:rPr lang="en-US" dirty="0" err="1" smtClean="0"/>
              <a:t>pdf</a:t>
            </a:r>
            <a:r>
              <a:rPr lang="en-US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PowerPoint presentation (</a:t>
            </a:r>
            <a:r>
              <a:rPr lang="en-US" dirty="0" err="1" smtClean="0"/>
              <a:t>ppt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1347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7388" y="76200"/>
            <a:ext cx="7902575" cy="609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0" dirty="0" smtClean="0"/>
              <a:t>WSSDA Resources, cont’d</a:t>
            </a:r>
            <a:endParaRPr lang="en-US" b="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01613" y="685800"/>
            <a:ext cx="8729662" cy="54864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WSSDA opportunities:</a:t>
            </a:r>
          </a:p>
          <a:p>
            <a:pPr lvl="1">
              <a:defRPr/>
            </a:pPr>
            <a:r>
              <a:rPr lang="en-US" b="1" dirty="0" smtClean="0"/>
              <a:t>Know</a:t>
            </a:r>
            <a:r>
              <a:rPr lang="en-US" dirty="0" smtClean="0"/>
              <a:t> and </a:t>
            </a:r>
            <a:r>
              <a:rPr lang="en-US" b="1" dirty="0" smtClean="0"/>
              <a:t>Access</a:t>
            </a:r>
            <a:r>
              <a:rPr lang="en-US" dirty="0" smtClean="0"/>
              <a:t> your </a:t>
            </a:r>
            <a:r>
              <a:rPr lang="en-US" dirty="0" smtClean="0">
                <a:hlinkClick r:id="rId3"/>
              </a:rPr>
              <a:t>Legislative Committee DA Representatives </a:t>
            </a:r>
            <a:r>
              <a:rPr lang="en-US" dirty="0" smtClean="0"/>
              <a:t>(elected at Annual Conference)</a:t>
            </a:r>
          </a:p>
          <a:p>
            <a:pPr marL="457200" lvl="1" indent="0">
              <a:buNone/>
              <a:defRPr/>
            </a:pPr>
            <a:endParaRPr lang="en-US" dirty="0" smtClean="0"/>
          </a:p>
          <a:p>
            <a:pPr lvl="1">
              <a:defRPr/>
            </a:pPr>
            <a:r>
              <a:rPr lang="en-US" b="1" dirty="0" smtClean="0"/>
              <a:t>Participate</a:t>
            </a:r>
            <a:r>
              <a:rPr lang="en-US" dirty="0" smtClean="0"/>
              <a:t> in key statewide events:</a:t>
            </a:r>
          </a:p>
          <a:p>
            <a:pPr lvl="2">
              <a:defRPr/>
            </a:pPr>
            <a:r>
              <a:rPr lang="en-US" dirty="0" smtClean="0">
                <a:hlinkClick r:id="rId4"/>
              </a:rPr>
              <a:t>WSSDA Legislative Assembly </a:t>
            </a:r>
            <a:r>
              <a:rPr lang="en-US" dirty="0" smtClean="0"/>
              <a:t>– set WSSDA’s legislative priorities (Sept)</a:t>
            </a:r>
          </a:p>
          <a:p>
            <a:pPr lvl="2">
              <a:defRPr/>
            </a:pPr>
            <a:r>
              <a:rPr lang="en-US" dirty="0" smtClean="0">
                <a:hlinkClick r:id="rId5"/>
              </a:rPr>
              <a:t>Legislative Conference and Day on the Hill</a:t>
            </a:r>
            <a:r>
              <a:rPr lang="en-US" dirty="0" smtClean="0"/>
              <a:t>  in Olympia (with WASA / WASBO) (Jan/Feb)</a:t>
            </a:r>
          </a:p>
          <a:p>
            <a:pPr marL="914400" lvl="2" indent="0">
              <a:buNone/>
              <a:defRPr/>
            </a:pPr>
            <a:endParaRPr lang="en-US" dirty="0" smtClean="0"/>
          </a:p>
          <a:p>
            <a:pPr lvl="1">
              <a:defRPr/>
            </a:pPr>
            <a:r>
              <a:rPr lang="en-US" b="1" dirty="0" smtClean="0"/>
              <a:t>Serve</a:t>
            </a:r>
            <a:r>
              <a:rPr lang="en-US" dirty="0" smtClean="0"/>
              <a:t> as your board’s Legislative Representative, discuss issues with your board</a:t>
            </a:r>
          </a:p>
          <a:p>
            <a:pPr marL="457200" lvl="1" indent="0">
              <a:buNone/>
              <a:defRPr/>
            </a:pPr>
            <a:endParaRPr lang="en-US" dirty="0" smtClean="0"/>
          </a:p>
          <a:p>
            <a:pPr lvl="1">
              <a:defRPr/>
            </a:pPr>
            <a:r>
              <a:rPr lang="en-US" b="1" dirty="0" smtClean="0"/>
              <a:t>Attend</a:t>
            </a:r>
            <a:r>
              <a:rPr lang="en-US" dirty="0" smtClean="0"/>
              <a:t> WSSDA Regional meetings in the Spring or Fall</a:t>
            </a:r>
          </a:p>
          <a:p>
            <a:pPr marL="457200" lvl="1" indent="0">
              <a:buNone/>
              <a:defRPr/>
            </a:pPr>
            <a:endParaRPr lang="en-US" dirty="0" smtClean="0"/>
          </a:p>
          <a:p>
            <a:pPr lvl="1">
              <a:defRPr/>
            </a:pPr>
            <a:r>
              <a:rPr lang="en-US" b="1" dirty="0" smtClean="0"/>
              <a:t>Tune-in:</a:t>
            </a:r>
          </a:p>
          <a:p>
            <a:pPr lvl="2">
              <a:defRPr/>
            </a:pPr>
            <a:r>
              <a:rPr lang="en-US" dirty="0" smtClean="0"/>
              <a:t>Sign-up for WSSDA </a:t>
            </a:r>
            <a:r>
              <a:rPr lang="en-US" dirty="0" err="1" smtClean="0"/>
              <a:t>eClips</a:t>
            </a:r>
            <a:r>
              <a:rPr lang="en-US" dirty="0" smtClean="0"/>
              <a:t> </a:t>
            </a:r>
          </a:p>
          <a:p>
            <a:pPr lvl="2">
              <a:defRPr/>
            </a:pPr>
            <a:r>
              <a:rPr lang="en-US" dirty="0" smtClean="0"/>
              <a:t>During session: weekly Legislative Updates to members; </a:t>
            </a:r>
            <a:endParaRPr lang="en-US" dirty="0"/>
          </a:p>
          <a:p>
            <a:pPr lvl="2">
              <a:defRPr/>
            </a:pPr>
            <a:r>
              <a:rPr lang="en-US" dirty="0" smtClean="0"/>
              <a:t>Social media (Facebook &amp; Twitter):You </a:t>
            </a:r>
            <a:r>
              <a:rPr lang="en-US" dirty="0"/>
              <a:t>don’t have to have an account to follow “tweeters” during the session! </a:t>
            </a:r>
            <a:endParaRPr lang="en-US" dirty="0" smtClean="0"/>
          </a:p>
          <a:p>
            <a:pPr lvl="3">
              <a:defRPr/>
            </a:pPr>
            <a:r>
              <a:rPr lang="en-US" dirty="0" smtClean="0"/>
              <a:t>Follow </a:t>
            </a:r>
            <a:r>
              <a:rPr lang="en-US" u="sng" dirty="0">
                <a:hlinkClick r:id="rId6"/>
              </a:rPr>
              <a:t>Jessica </a:t>
            </a:r>
            <a:r>
              <a:rPr lang="en-US" dirty="0"/>
              <a:t>or </a:t>
            </a:r>
            <a:r>
              <a:rPr lang="en-US" u="sng" dirty="0">
                <a:hlinkClick r:id="rId7"/>
              </a:rPr>
              <a:t>#</a:t>
            </a:r>
            <a:r>
              <a:rPr lang="en-US" u="sng" dirty="0" err="1">
                <a:hlinkClick r:id="rId7"/>
              </a:rPr>
              <a:t>wssdaleg</a:t>
            </a:r>
            <a:r>
              <a:rPr lang="en-US" dirty="0"/>
              <a:t> and also check out </a:t>
            </a:r>
            <a:r>
              <a:rPr lang="en-US" u="sng" dirty="0">
                <a:hlinkClick r:id="rId8"/>
              </a:rPr>
              <a:t> #</a:t>
            </a:r>
            <a:r>
              <a:rPr lang="en-US" u="sng" dirty="0" err="1">
                <a:hlinkClick r:id="rId8"/>
              </a:rPr>
              <a:t>WAedu</a:t>
            </a:r>
            <a:r>
              <a:rPr lang="en-US" dirty="0"/>
              <a:t> and </a:t>
            </a:r>
            <a:r>
              <a:rPr lang="en-US" u="sng" dirty="0">
                <a:hlinkClick r:id="rId9"/>
              </a:rPr>
              <a:t>#</a:t>
            </a:r>
            <a:r>
              <a:rPr lang="en-US" u="sng" dirty="0" err="1">
                <a:hlinkClick r:id="rId9"/>
              </a:rPr>
              <a:t>WAleg</a:t>
            </a:r>
            <a:r>
              <a:rPr lang="en-US" dirty="0"/>
              <a:t> </a:t>
            </a:r>
          </a:p>
          <a:p>
            <a:pPr marL="457200" lvl="1" indent="0"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5589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334375" cy="609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0" dirty="0" smtClean="0"/>
              <a:t>In closing….Why are YOUR legislative partnerships &amp; priorities important?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1711325"/>
            <a:ext cx="5038725" cy="44878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/>
              <a:t>YOU’VE been entrusted in your community 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Power in numbers and voice</a:t>
            </a:r>
          </a:p>
          <a:p>
            <a:pPr lvl="1">
              <a:defRPr/>
            </a:pP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How can we better engage / involve Leg. Reps across the state??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Decisions made in Olympia DO and WILL affect your district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3140148" y="1184349"/>
          <a:ext cx="7694428" cy="48017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3906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877" y="304800"/>
            <a:ext cx="4486094" cy="513007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/ Comments?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the Chat/Question Box </a:t>
            </a:r>
          </a:p>
          <a:p>
            <a:r>
              <a:rPr lang="en-US" dirty="0" smtClean="0"/>
              <a:t>Or</a:t>
            </a:r>
          </a:p>
          <a:p>
            <a:r>
              <a:rPr lang="en-US" dirty="0" smtClean="0"/>
              <a:t>Contact: Jessica </a:t>
            </a:r>
            <a:r>
              <a:rPr lang="en-US" dirty="0"/>
              <a:t>Vavrus, Gov’t Relations Director, </a:t>
            </a:r>
            <a:r>
              <a:rPr lang="en-US" dirty="0">
                <a:hlinkClick r:id="rId3"/>
              </a:rPr>
              <a:t>j.vavrus@wssda.org</a:t>
            </a:r>
            <a:r>
              <a:rPr lang="en-US" dirty="0"/>
              <a:t>  </a:t>
            </a:r>
            <a:r>
              <a:rPr lang="en-US" dirty="0" smtClean="0"/>
              <a:t>; 360-890-5867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45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6344015"/>
            <a:ext cx="821184" cy="4568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877" y="304800"/>
            <a:ext cx="4486094" cy="513007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 to you next week!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4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877" y="304800"/>
            <a:ext cx="4486094" cy="51300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Updates &amp; Actions</a:t>
            </a:r>
          </a:p>
          <a:p>
            <a:pPr lvl="1"/>
            <a:r>
              <a:rPr lang="en-US" dirty="0" smtClean="0"/>
              <a:t>Week 6 Recap including bill / issue </a:t>
            </a:r>
            <a:r>
              <a:rPr lang="en-US" dirty="0"/>
              <a:t>u</a:t>
            </a:r>
            <a:r>
              <a:rPr lang="en-US" dirty="0" smtClean="0"/>
              <a:t>pdates</a:t>
            </a:r>
          </a:p>
          <a:p>
            <a:pPr lvl="1"/>
            <a:r>
              <a:rPr lang="en-US" dirty="0"/>
              <a:t>Week </a:t>
            </a:r>
            <a:r>
              <a:rPr lang="en-US" dirty="0" smtClean="0"/>
              <a:t>7 </a:t>
            </a:r>
            <a:r>
              <a:rPr lang="en-US" dirty="0"/>
              <a:t>Preview</a:t>
            </a:r>
          </a:p>
          <a:p>
            <a:pPr lvl="1"/>
            <a:r>
              <a:rPr lang="en-US" dirty="0" smtClean="0"/>
              <a:t>Bill Watch – bills of interest</a:t>
            </a:r>
            <a:endParaRPr lang="en-US" dirty="0"/>
          </a:p>
          <a:p>
            <a:pPr lvl="1"/>
            <a:r>
              <a:rPr lang="en-US" dirty="0"/>
              <a:t>Key </a:t>
            </a:r>
            <a:r>
              <a:rPr lang="en-US" dirty="0" smtClean="0"/>
              <a:t>Dates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3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725924" y="16764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Foundations:</a:t>
            </a:r>
          </a:p>
          <a:p>
            <a:pPr lvl="1"/>
            <a:r>
              <a:rPr lang="en-US" dirty="0" smtClean="0"/>
              <a:t>Bill / amendments &amp; tracking</a:t>
            </a:r>
          </a:p>
          <a:p>
            <a:pPr lvl="1"/>
            <a:r>
              <a:rPr lang="en-US" dirty="0" smtClean="0"/>
              <a:t>Committees and communications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22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WSSDA’s Weekly Legislative Update Webinars:</a:t>
            </a:r>
            <a:br>
              <a:rPr lang="en-US" dirty="0" smtClean="0"/>
            </a:br>
            <a:r>
              <a:rPr lang="en-US" dirty="0" smtClean="0"/>
              <a:t>Purpose and 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257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Who:</a:t>
            </a:r>
          </a:p>
          <a:p>
            <a:r>
              <a:rPr lang="en-US" dirty="0" smtClean="0"/>
              <a:t>School Board Legislative Representatives</a:t>
            </a:r>
          </a:p>
          <a:p>
            <a:r>
              <a:rPr lang="en-US" dirty="0" smtClean="0"/>
              <a:t>Other interested school directors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b="1" dirty="0" smtClean="0"/>
              <a:t>What:</a:t>
            </a:r>
          </a:p>
          <a:p>
            <a:r>
              <a:rPr lang="en-US" dirty="0" smtClean="0"/>
              <a:t>Timely legislative </a:t>
            </a:r>
            <a:r>
              <a:rPr lang="en-US" dirty="0"/>
              <a:t>and </a:t>
            </a:r>
            <a:r>
              <a:rPr lang="en-US" dirty="0" smtClean="0"/>
              <a:t>bill / issue updates</a:t>
            </a:r>
          </a:p>
          <a:p>
            <a:r>
              <a:rPr lang="en-US" dirty="0" smtClean="0"/>
              <a:t>Summary of the week’s activities and preview to hearings for the coming week</a:t>
            </a:r>
          </a:p>
          <a:p>
            <a:r>
              <a:rPr lang="en-US" dirty="0" smtClean="0"/>
              <a:t>Orientation to the legislative process, bill tracking, and web-based resources</a:t>
            </a:r>
          </a:p>
          <a:p>
            <a:pPr marL="0" indent="0">
              <a:buNone/>
            </a:pPr>
            <a:r>
              <a:rPr lang="en-US" b="1" dirty="0" smtClean="0"/>
              <a:t>Why: </a:t>
            </a:r>
          </a:p>
          <a:p>
            <a:r>
              <a:rPr lang="en-US" dirty="0" smtClean="0"/>
              <a:t>To engage and empower school board legislative representatives to work with their boards and communities in legislative issues that matter the most </a:t>
            </a:r>
            <a:endParaRPr lang="en-US" dirty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b="1" dirty="0" smtClean="0"/>
              <a:t>Where/When:</a:t>
            </a:r>
          </a:p>
          <a:p>
            <a:r>
              <a:rPr lang="en-US" dirty="0" smtClean="0"/>
              <a:t>Every Friday during the Legislative Session, at 12:00</a:t>
            </a:r>
          </a:p>
          <a:p>
            <a:r>
              <a:rPr lang="en-US" dirty="0"/>
              <a:t>Register here: </a:t>
            </a:r>
            <a:r>
              <a:rPr lang="en-US" sz="1600" dirty="0">
                <a:hlinkClick r:id="rId2"/>
              </a:rPr>
              <a:t>http://</a:t>
            </a:r>
            <a:r>
              <a:rPr lang="en-US" sz="1600" dirty="0" smtClean="0">
                <a:hlinkClick r:id="rId2"/>
              </a:rPr>
              <a:t>wssda.org/Legislative/SchoolBoardLegislativeRepresentatives.aspx</a:t>
            </a:r>
            <a:r>
              <a:rPr lang="en-US" sz="1600" dirty="0" smtClean="0"/>
              <a:t> </a:t>
            </a:r>
          </a:p>
          <a:p>
            <a:pPr lvl="1"/>
            <a:r>
              <a:rPr lang="en-US" sz="2100" dirty="0" smtClean="0"/>
              <a:t>Recording will be posted to the web site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71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Weekly recap</a:t>
            </a:r>
            <a:br>
              <a:rPr lang="en-US" dirty="0" smtClean="0"/>
            </a:br>
            <a:r>
              <a:rPr lang="en-US" dirty="0" smtClean="0"/>
              <a:t>Bill/Issue Updates</a:t>
            </a:r>
            <a:br>
              <a:rPr lang="en-US" dirty="0" smtClean="0"/>
            </a:br>
            <a:r>
              <a:rPr lang="en-US" dirty="0" smtClean="0"/>
              <a:t>the week ahead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9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92162"/>
          </a:xfrm>
        </p:spPr>
        <p:txBody>
          <a:bodyPr/>
          <a:lstStyle/>
          <a:p>
            <a:r>
              <a:rPr lang="en-US" dirty="0" smtClean="0"/>
              <a:t>Week 6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458200" cy="54403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Monday’s Day on the Hill (2/13/17) </a:t>
            </a:r>
          </a:p>
          <a:p>
            <a:r>
              <a:rPr lang="en-US" dirty="0" smtClean="0"/>
              <a:t>Bill / Issue Actions &amp; Highlights</a:t>
            </a:r>
          </a:p>
          <a:p>
            <a:pPr lvl="1"/>
            <a:r>
              <a:rPr lang="en-US" dirty="0"/>
              <a:t>School Siting Bills (</a:t>
            </a:r>
            <a:r>
              <a:rPr lang="en-US" dirty="0">
                <a:hlinkClick r:id="rId2"/>
              </a:rPr>
              <a:t>SB 5651 </a:t>
            </a:r>
            <a:r>
              <a:rPr lang="en-US" dirty="0"/>
              <a:t>&amp; </a:t>
            </a:r>
            <a:r>
              <a:rPr lang="en-US" dirty="0">
                <a:hlinkClick r:id="rId3"/>
              </a:rPr>
              <a:t>HB 1017</a:t>
            </a:r>
            <a:r>
              <a:rPr lang="en-US" dirty="0"/>
              <a:t>) </a:t>
            </a:r>
            <a:r>
              <a:rPr lang="en-US" dirty="0" smtClean="0"/>
              <a:t>Both bills assigned to Rules to await assignment to the Floor</a:t>
            </a:r>
          </a:p>
          <a:p>
            <a:pPr marL="457200" lvl="1" indent="0">
              <a:buNone/>
            </a:pPr>
            <a:endParaRPr lang="en-US" sz="1200" dirty="0"/>
          </a:p>
          <a:p>
            <a:pPr lvl="1"/>
            <a:r>
              <a:rPr lang="en-US" dirty="0"/>
              <a:t>School Facilities / Construction Bills </a:t>
            </a:r>
          </a:p>
          <a:p>
            <a:pPr lvl="2"/>
            <a:r>
              <a:rPr lang="en-US" dirty="0">
                <a:hlinkClick r:id="rId4"/>
              </a:rPr>
              <a:t>SB 5702</a:t>
            </a:r>
            <a:r>
              <a:rPr lang="en-US" dirty="0"/>
              <a:t> (improving </a:t>
            </a:r>
            <a:r>
              <a:rPr lang="en-US" dirty="0"/>
              <a:t>state funding for school construction, modernization, and asset preservation)</a:t>
            </a:r>
            <a:endParaRPr lang="en-US" dirty="0"/>
          </a:p>
          <a:p>
            <a:pPr lvl="2"/>
            <a:r>
              <a:rPr lang="en-US" dirty="0">
                <a:hlinkClick r:id="rId5"/>
              </a:rPr>
              <a:t>SB 5453 </a:t>
            </a:r>
            <a:r>
              <a:rPr lang="en-US" dirty="0"/>
              <a:t>/ </a:t>
            </a:r>
            <a:r>
              <a:rPr lang="en-US" dirty="0">
                <a:hlinkClick r:id="rId6"/>
              </a:rPr>
              <a:t>HB 1923 </a:t>
            </a:r>
            <a:r>
              <a:rPr lang="en-US" dirty="0"/>
              <a:t>(school construction grants for small, rural schools)</a:t>
            </a:r>
          </a:p>
          <a:p>
            <a:pPr lvl="1"/>
            <a:endParaRPr lang="en-US" sz="1200" dirty="0" smtClean="0"/>
          </a:p>
          <a:p>
            <a:pPr lvl="1"/>
            <a:r>
              <a:rPr lang="en-US" dirty="0"/>
              <a:t>Federal Forest Revenue Deductions: </a:t>
            </a:r>
            <a:endParaRPr lang="en-US" dirty="0" smtClean="0"/>
          </a:p>
          <a:p>
            <a:pPr lvl="2"/>
            <a:r>
              <a:rPr lang="en-US" dirty="0">
                <a:hlinkClick r:id="rId7"/>
              </a:rPr>
              <a:t>SB 5664</a:t>
            </a:r>
            <a:r>
              <a:rPr lang="en-US" dirty="0"/>
              <a:t> (**in Senate Rules awaiting assignment to the Floor**)</a:t>
            </a:r>
          </a:p>
          <a:p>
            <a:pPr lvl="2"/>
            <a:r>
              <a:rPr lang="en-US" dirty="0" smtClean="0">
                <a:hlinkClick r:id="rId8"/>
              </a:rPr>
              <a:t>HB </a:t>
            </a:r>
            <a:r>
              <a:rPr lang="en-US" dirty="0">
                <a:hlinkClick r:id="rId8"/>
              </a:rPr>
              <a:t>1393 </a:t>
            </a:r>
            <a:r>
              <a:rPr lang="en-US" dirty="0" smtClean="0"/>
              <a:t>(no hearing scheduled yet) </a:t>
            </a:r>
          </a:p>
          <a:p>
            <a:pPr lvl="2"/>
            <a:r>
              <a:rPr lang="en-US" dirty="0" smtClean="0"/>
              <a:t>Next steps…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Teacher </a:t>
            </a:r>
            <a:r>
              <a:rPr lang="en-US" dirty="0"/>
              <a:t>Recruitment / Retention / Certification Bills</a:t>
            </a:r>
          </a:p>
          <a:p>
            <a:pPr lvl="2"/>
            <a:r>
              <a:rPr lang="en-US" dirty="0">
                <a:hlinkClick r:id="rId9"/>
              </a:rPr>
              <a:t>SB 5712 </a:t>
            </a:r>
            <a:r>
              <a:rPr lang="en-US" dirty="0"/>
              <a:t>(bilingual </a:t>
            </a:r>
            <a:r>
              <a:rPr lang="en-US" dirty="0" err="1"/>
              <a:t>ed</a:t>
            </a:r>
            <a:r>
              <a:rPr lang="en-US" dirty="0"/>
              <a:t> workforce); </a:t>
            </a:r>
            <a:r>
              <a:rPr lang="en-US" dirty="0">
                <a:hlinkClick r:id="rId10"/>
              </a:rPr>
              <a:t>SB 5529</a:t>
            </a:r>
            <a:r>
              <a:rPr lang="en-US" dirty="0" smtClean="0"/>
              <a:t>/ </a:t>
            </a:r>
            <a:r>
              <a:rPr lang="en-US" dirty="0" smtClean="0">
                <a:hlinkClick r:id="rId11"/>
              </a:rPr>
              <a:t>HB </a:t>
            </a:r>
            <a:r>
              <a:rPr lang="en-US" dirty="0">
                <a:hlinkClick r:id="rId11"/>
              </a:rPr>
              <a:t>1445 </a:t>
            </a:r>
            <a:r>
              <a:rPr lang="en-US" dirty="0"/>
              <a:t>(dual language in K-12 </a:t>
            </a:r>
            <a:r>
              <a:rPr lang="en-US" dirty="0" err="1"/>
              <a:t>ed</a:t>
            </a:r>
            <a:r>
              <a:rPr lang="en-US" dirty="0"/>
              <a:t>)</a:t>
            </a:r>
          </a:p>
          <a:p>
            <a:pPr lvl="2"/>
            <a:r>
              <a:rPr lang="en-US" dirty="0">
                <a:hlinkClick r:id="rId12"/>
              </a:rPr>
              <a:t>HB 1827 </a:t>
            </a:r>
            <a:r>
              <a:rPr lang="en-US" dirty="0" smtClean="0"/>
              <a:t>(</a:t>
            </a:r>
            <a:r>
              <a:rPr lang="en-US" dirty="0"/>
              <a:t>Relating to expanding the current and future educator workforce supply </a:t>
            </a:r>
            <a:r>
              <a:rPr lang="en-US" dirty="0" smtClean="0"/>
              <a:t>to </a:t>
            </a:r>
            <a:r>
              <a:rPr lang="en-US" dirty="0"/>
              <a:t>improve and incentivize the recruitment and retention of highly effective educators, especially in high-need subject, grade-level, and geographic areas, and to establish a cohesive continuum of high quality professional learning from preparation programs to job embedded induction, mentoring, collaboration, and other professional development </a:t>
            </a:r>
            <a:r>
              <a:rPr lang="en-US" dirty="0" smtClean="0"/>
              <a:t>opportunities)</a:t>
            </a:r>
            <a:endParaRPr lang="en-US" dirty="0"/>
          </a:p>
          <a:p>
            <a:pPr lvl="2"/>
            <a:r>
              <a:rPr lang="en-US" dirty="0">
                <a:hlinkClick r:id="rId13"/>
              </a:rPr>
              <a:t>HB 1341 </a:t>
            </a:r>
            <a:r>
              <a:rPr lang="en-US" dirty="0" smtClean="0"/>
              <a:t>(professional certification for teachers/administrators)</a:t>
            </a:r>
            <a:r>
              <a:rPr lang="en-US" dirty="0"/>
              <a:t>	</a:t>
            </a:r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1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92162"/>
          </a:xfrm>
        </p:spPr>
        <p:txBody>
          <a:bodyPr/>
          <a:lstStyle/>
          <a:p>
            <a:r>
              <a:rPr lang="en-US" dirty="0" smtClean="0"/>
              <a:t>Week 6 Recap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Bill / Issue Actions &amp; Highlights</a:t>
            </a:r>
          </a:p>
          <a:p>
            <a:pPr lvl="1"/>
            <a:r>
              <a:rPr lang="en-US" dirty="0" smtClean="0"/>
              <a:t>School </a:t>
            </a:r>
            <a:r>
              <a:rPr lang="en-US" dirty="0"/>
              <a:t>Employee Health Care </a:t>
            </a:r>
            <a:r>
              <a:rPr lang="en-US" dirty="0" smtClean="0"/>
              <a:t>Benefits</a:t>
            </a:r>
          </a:p>
          <a:p>
            <a:pPr lvl="2"/>
            <a:r>
              <a:rPr lang="en-US" dirty="0">
                <a:hlinkClick r:id="rId2"/>
              </a:rPr>
              <a:t>SB 5726 </a:t>
            </a:r>
            <a:r>
              <a:rPr lang="en-US" dirty="0"/>
              <a:t>(Requires that school and educational service districts provide based health care to employees through the Public Employee Benefits Board)</a:t>
            </a:r>
          </a:p>
          <a:p>
            <a:pPr lvl="2"/>
            <a:r>
              <a:rPr lang="en-US" dirty="0">
                <a:hlinkClick r:id="rId3"/>
              </a:rPr>
              <a:t>SB 5727 </a:t>
            </a:r>
            <a:r>
              <a:rPr lang="en-US" dirty="0"/>
              <a:t>(Directs school districts offering basic health care to provide coverage that meets certain premium cost ratios) </a:t>
            </a:r>
          </a:p>
          <a:p>
            <a:pPr lvl="1"/>
            <a:endParaRPr lang="en-US" sz="1200" dirty="0" smtClean="0"/>
          </a:p>
          <a:p>
            <a:pPr lvl="1"/>
            <a:r>
              <a:rPr lang="en-US" dirty="0" smtClean="0"/>
              <a:t>Public Records Act Updates</a:t>
            </a:r>
          </a:p>
          <a:p>
            <a:pPr lvl="2"/>
            <a:r>
              <a:rPr lang="en-US" dirty="0" smtClean="0">
                <a:hlinkClick r:id="rId4"/>
              </a:rPr>
              <a:t>HB 1595 </a:t>
            </a:r>
            <a:r>
              <a:rPr lang="en-US" dirty="0" smtClean="0"/>
              <a:t>(public records request costs)</a:t>
            </a:r>
          </a:p>
          <a:p>
            <a:pPr lvl="2"/>
            <a:r>
              <a:rPr lang="en-US" dirty="0" smtClean="0">
                <a:hlinkClick r:id="rId4"/>
              </a:rPr>
              <a:t>HB 1594 </a:t>
            </a:r>
            <a:r>
              <a:rPr lang="en-US" dirty="0" smtClean="0"/>
              <a:t>(improving public records administration)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Voting Rights Act </a:t>
            </a:r>
          </a:p>
          <a:p>
            <a:pPr lvl="2"/>
            <a:r>
              <a:rPr lang="en-US" dirty="0">
                <a:hlinkClick r:id="rId5"/>
              </a:rPr>
              <a:t>HB 1800 </a:t>
            </a:r>
            <a:r>
              <a:rPr lang="en-US" dirty="0"/>
              <a:t>(Gregerson); </a:t>
            </a:r>
            <a:r>
              <a:rPr lang="en-US" dirty="0">
                <a:hlinkClick r:id="rId6"/>
              </a:rPr>
              <a:t>SB 5067</a:t>
            </a:r>
            <a:r>
              <a:rPr lang="en-US" dirty="0"/>
              <a:t> (</a:t>
            </a:r>
            <a:r>
              <a:rPr lang="en-US" dirty="0" err="1"/>
              <a:t>Miloscia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Side-by-side with Federal VRA; current context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SBE / OSPI Governance Roles: </a:t>
            </a:r>
            <a:r>
              <a:rPr lang="en-US" dirty="0">
                <a:hlinkClick r:id="rId7"/>
              </a:rPr>
              <a:t>HB 1886 </a:t>
            </a:r>
            <a:r>
              <a:rPr lang="en-US" dirty="0"/>
              <a:t>/ </a:t>
            </a:r>
            <a:r>
              <a:rPr lang="en-US" dirty="0">
                <a:hlinkClick r:id="rId8"/>
              </a:rPr>
              <a:t>SB </a:t>
            </a:r>
            <a:r>
              <a:rPr lang="en-US" dirty="0" smtClean="0">
                <a:hlinkClick r:id="rId8"/>
              </a:rPr>
              <a:t>5673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Student Supports:</a:t>
            </a:r>
          </a:p>
          <a:p>
            <a:pPr lvl="2"/>
            <a:r>
              <a:rPr lang="en-US" dirty="0" smtClean="0"/>
              <a:t>Learning </a:t>
            </a:r>
            <a:r>
              <a:rPr lang="en-US" dirty="0"/>
              <a:t>Assistance Program: </a:t>
            </a:r>
            <a:r>
              <a:rPr lang="en-US" dirty="0">
                <a:hlinkClick r:id="rId9"/>
              </a:rPr>
              <a:t>HB </a:t>
            </a:r>
            <a:r>
              <a:rPr lang="en-US" dirty="0" smtClean="0">
                <a:hlinkClick r:id="rId9"/>
              </a:rPr>
              <a:t>1511</a:t>
            </a:r>
            <a:endParaRPr lang="en-US" dirty="0" smtClean="0"/>
          </a:p>
          <a:p>
            <a:pPr lvl="2"/>
            <a:r>
              <a:rPr lang="en-US" dirty="0" smtClean="0"/>
              <a:t>Language </a:t>
            </a:r>
            <a:r>
              <a:rPr lang="en-US" dirty="0"/>
              <a:t>Access (</a:t>
            </a:r>
            <a:r>
              <a:rPr lang="en-US" dirty="0">
                <a:hlinkClick r:id="rId10"/>
              </a:rPr>
              <a:t>HB 1451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Transportation funding (</a:t>
            </a:r>
            <a:r>
              <a:rPr lang="en-US" dirty="0" smtClean="0">
                <a:hlinkClick r:id="rId11"/>
              </a:rPr>
              <a:t>HB 1689, </a:t>
            </a:r>
            <a:r>
              <a:rPr lang="en-US" dirty="0" smtClean="0">
                <a:hlinkClick r:id="rId12"/>
              </a:rPr>
              <a:t>SB 5367</a:t>
            </a:r>
            <a:r>
              <a:rPr lang="en-US" dirty="0" smtClean="0"/>
              <a:t>)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76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Week 6 Recap  - Bills/Issues to Keep Watching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Levy Lid Delay – 25 days since the House passed </a:t>
            </a:r>
            <a:r>
              <a:rPr lang="en-US" dirty="0">
                <a:hlinkClick r:id="rId2"/>
              </a:rPr>
              <a:t>HB 1059 </a:t>
            </a:r>
            <a:endParaRPr lang="en-US" dirty="0" smtClean="0"/>
          </a:p>
          <a:p>
            <a:pPr lvl="1"/>
            <a:r>
              <a:rPr lang="en-US" dirty="0" smtClean="0"/>
              <a:t>Continue communications with Legislators</a:t>
            </a:r>
          </a:p>
          <a:p>
            <a:pPr lvl="1"/>
            <a:r>
              <a:rPr lang="en-US" dirty="0" smtClean="0"/>
              <a:t>Include: timelines, board decision making process, implications to dual budget planning, various scenarios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Ed </a:t>
            </a:r>
            <a:r>
              <a:rPr lang="en-US" dirty="0"/>
              <a:t>Funding </a:t>
            </a:r>
            <a:r>
              <a:rPr lang="en-US" dirty="0" smtClean="0"/>
              <a:t>Proposals</a:t>
            </a:r>
          </a:p>
          <a:p>
            <a:pPr lvl="1"/>
            <a:r>
              <a:rPr lang="en-US" dirty="0" smtClean="0"/>
              <a:t>New </a:t>
            </a:r>
            <a:r>
              <a:rPr lang="en-US" dirty="0" smtClean="0">
                <a:hlinkClick r:id="rId3"/>
              </a:rPr>
              <a:t>WSSDA web page</a:t>
            </a:r>
            <a:endParaRPr lang="en-US" dirty="0" smtClean="0"/>
          </a:p>
          <a:p>
            <a:pPr lvl="1"/>
            <a:r>
              <a:rPr lang="en-US" dirty="0" smtClean="0"/>
              <a:t>New side-by-side comparison of proposals with WSSDA legislative positions</a:t>
            </a:r>
          </a:p>
          <a:p>
            <a:pPr lvl="1"/>
            <a:r>
              <a:rPr lang="en-US" dirty="0" smtClean="0">
                <a:hlinkClick r:id="rId4"/>
              </a:rPr>
              <a:t>SB 5825 </a:t>
            </a:r>
            <a:r>
              <a:rPr lang="en-US" dirty="0" smtClean="0"/>
              <a:t>(Mullet, </a:t>
            </a:r>
            <a:r>
              <a:rPr lang="en-US" dirty="0" err="1" smtClean="0"/>
              <a:t>Takko</a:t>
            </a:r>
            <a:r>
              <a:rPr lang="en-US" dirty="0" smtClean="0"/>
              <a:t>, Hobbs) </a:t>
            </a:r>
          </a:p>
          <a:p>
            <a:pPr lvl="1"/>
            <a:r>
              <a:rPr lang="en-US" b="1" dirty="0" smtClean="0"/>
              <a:t>Note: </a:t>
            </a:r>
            <a:r>
              <a:rPr lang="en-US" dirty="0" smtClean="0"/>
              <a:t>All proposals on the table are Necessary to Implement the Budget (NTIB) and therefore aren’t subject to committee cutoff dates</a:t>
            </a:r>
          </a:p>
          <a:p>
            <a:endParaRPr lang="en-US" dirty="0" smtClean="0"/>
          </a:p>
          <a:p>
            <a:r>
              <a:rPr lang="en-US" dirty="0" smtClean="0"/>
              <a:t>School District Liability bill - </a:t>
            </a:r>
            <a:r>
              <a:rPr lang="en-US" dirty="0" smtClean="0">
                <a:hlinkClick r:id="rId5"/>
              </a:rPr>
              <a:t>SB 5505</a:t>
            </a:r>
            <a:endParaRPr lang="en-US" dirty="0" smtClean="0"/>
          </a:p>
          <a:p>
            <a:pPr lvl="1"/>
            <a:r>
              <a:rPr lang="en-US" dirty="0" smtClean="0"/>
              <a:t>Bill is likely “dead” but there is possibility of a proviso </a:t>
            </a:r>
          </a:p>
          <a:p>
            <a:pPr lvl="1"/>
            <a:r>
              <a:rPr lang="en-US" dirty="0" smtClean="0">
                <a:hlinkClick r:id="rId6"/>
              </a:rPr>
              <a:t>Senate Judiciary</a:t>
            </a:r>
            <a:r>
              <a:rPr lang="en-US" dirty="0" smtClean="0"/>
              <a:t> members are important players in this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/>
              <a:t>MANY Executive Session Actions Taken</a:t>
            </a:r>
          </a:p>
          <a:p>
            <a:pPr lvl="1"/>
            <a:r>
              <a:rPr lang="en-US" dirty="0">
                <a:hlinkClick r:id="rId7"/>
              </a:rPr>
              <a:t>Bill Watch List</a:t>
            </a:r>
            <a:r>
              <a:rPr lang="en-US" dirty="0">
                <a:hlinkClick r:id="rId8"/>
              </a:rPr>
              <a:t>, </a:t>
            </a:r>
            <a:r>
              <a:rPr lang="en-US" dirty="0"/>
              <a:t>updated 2/17/17</a:t>
            </a:r>
          </a:p>
          <a:p>
            <a:endParaRPr lang="en-US" dirty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53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7 Committee Meeting Schedules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Feb. 20 – 24, 2017 Schedule </a:t>
            </a:r>
            <a:r>
              <a:rPr lang="en-US" dirty="0" smtClean="0"/>
              <a:t>– as of 2/17/17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Ways to engage:</a:t>
            </a:r>
          </a:p>
          <a:p>
            <a:r>
              <a:rPr lang="en-US" dirty="0" smtClean="0"/>
              <a:t>Email and call your legislators regarding bills that are scheduled for public hearing and/or executive sessions</a:t>
            </a:r>
          </a:p>
          <a:p>
            <a:r>
              <a:rPr lang="en-US" dirty="0" smtClean="0"/>
              <a:t>Come to Olympia – to testify! (not just to watch </a:t>
            </a:r>
            <a:r>
              <a:rPr lang="en-US" dirty="0" smtClean="0">
                <a:sym typeface="Wingdings" panose="05000000000000000000" pitchFamily="2" charset="2"/>
              </a:rPr>
              <a:t>)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17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2485</TotalTime>
  <Words>1589</Words>
  <Application>Microsoft Office PowerPoint</Application>
  <PresentationFormat>On-screen Show (4:3)</PresentationFormat>
  <Paragraphs>291</Paragraphs>
  <Slides>23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WSSDA’s Weekly Legislative Update</vt:lpstr>
      <vt:lpstr>Welcome! Please type your name, school district / organization, and role into the chat box!</vt:lpstr>
      <vt:lpstr>Today’s Focus</vt:lpstr>
      <vt:lpstr>WSSDA’s Weekly Legislative Update Webinars: Purpose and Audience</vt:lpstr>
      <vt:lpstr>Weekly recap Bill/Issue Updates the week ahead</vt:lpstr>
      <vt:lpstr>Week 6 Recap</vt:lpstr>
      <vt:lpstr>Week 6 Recap - continued</vt:lpstr>
      <vt:lpstr>Week 6 Recap  - Bills/Issues to Keep Watching</vt:lpstr>
      <vt:lpstr>Week 7 Committee Meeting Schedules</vt:lpstr>
      <vt:lpstr>Key Session Dates</vt:lpstr>
      <vt:lpstr>foundations</vt:lpstr>
      <vt:lpstr>Law-Making Process – where are we now?</vt:lpstr>
      <vt:lpstr>What is the status of XX bill?</vt:lpstr>
      <vt:lpstr>Participating &amp; Providing Input </vt:lpstr>
      <vt:lpstr>WA State Legislature Resources</vt:lpstr>
      <vt:lpstr>Things to remember</vt:lpstr>
      <vt:lpstr>Next Week’s Webinar</vt:lpstr>
      <vt:lpstr>2017 WSSDA Legislative Priorities http://wssda.org/Legislative/OurPrioritiesPositions.aspx </vt:lpstr>
      <vt:lpstr>WSSDA Resources for learning and communications </vt:lpstr>
      <vt:lpstr>WSSDA Resources, cont’d</vt:lpstr>
      <vt:lpstr>In closing….Why are YOUR legislative partnerships &amp; priorities important?</vt:lpstr>
      <vt:lpstr>Questions / Comments?</vt:lpstr>
      <vt:lpstr>Thank you!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Legislative Assembly</dc:title>
  <dc:creator>Twombly, Abigail (WSSDA)</dc:creator>
  <cp:lastModifiedBy>Vavrus, Jessica (WSSDA)</cp:lastModifiedBy>
  <cp:revision>94</cp:revision>
  <cp:lastPrinted>2017-02-17T19:29:20Z</cp:lastPrinted>
  <dcterms:created xsi:type="dcterms:W3CDTF">2016-03-17T15:32:55Z</dcterms:created>
  <dcterms:modified xsi:type="dcterms:W3CDTF">2017-02-19T00:33:07Z</dcterms:modified>
</cp:coreProperties>
</file>